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0112" y="394843"/>
            <a:ext cx="7633334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0604" y="1370203"/>
            <a:ext cx="7235825" cy="3866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50.png"/><Relationship Id="rId7" Type="http://schemas.openxmlformats.org/officeDocument/2006/relationships/image" Target="../media/image40.png"/><Relationship Id="rId12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5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Il </a:t>
            </a:r>
            <a:r>
              <a:rPr spc="-5" dirty="0"/>
              <a:t>File</a:t>
            </a:r>
            <a:r>
              <a:rPr spc="-15" dirty="0"/>
              <a:t> </a:t>
            </a:r>
            <a:r>
              <a:rPr dirty="0"/>
              <a:t>System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78176" y="1657857"/>
            <a:ext cx="17932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0685" algn="l"/>
                <a:tab pos="800100" algn="l"/>
              </a:tabLst>
            </a:pPr>
            <a:r>
              <a:rPr sz="1600" dirty="0">
                <a:latin typeface="Arial"/>
                <a:cs typeface="Arial"/>
              </a:rPr>
              <a:t>su	</a:t>
            </a:r>
            <a:r>
              <a:rPr sz="1600" spc="-5" dirty="0">
                <a:latin typeface="Arial"/>
                <a:cs typeface="Arial"/>
              </a:rPr>
              <a:t>un	</a:t>
            </a:r>
            <a:r>
              <a:rPr sz="1600" spc="-10" dirty="0">
                <a:latin typeface="Arial"/>
                <a:cs typeface="Arial"/>
              </a:rPr>
              <a:t>calcolatore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0134" y="1657857"/>
            <a:ext cx="5892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hanno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59273" y="1657857"/>
            <a:ext cx="736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bisogno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44971" y="1657857"/>
            <a:ext cx="1530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4805" algn="l"/>
              </a:tabLst>
            </a:pPr>
            <a:r>
              <a:rPr sz="1600" spc="-5" dirty="0">
                <a:latin typeface="Arial"/>
                <a:cs typeface="Arial"/>
              </a:rPr>
              <a:t>di	memorizzare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24419" y="1657857"/>
            <a:ext cx="1317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sz="1600" spc="-5" dirty="0">
                <a:latin typeface="Arial"/>
                <a:cs typeface="Arial"/>
              </a:rPr>
              <a:t>e	rintracciare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217" y="1657857"/>
            <a:ext cx="14833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411480" algn="l"/>
              </a:tabLst>
            </a:pPr>
            <a:r>
              <a:rPr sz="1600" spc="-5" dirty="0">
                <a:latin typeface="Arial"/>
                <a:cs typeface="Arial"/>
              </a:rPr>
              <a:t>Le	</a:t>
            </a:r>
            <a:r>
              <a:rPr sz="1600" spc="-10" dirty="0">
                <a:latin typeface="Arial"/>
                <a:cs typeface="Arial"/>
              </a:rPr>
              <a:t>appli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az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2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i  informazioni.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7217" y="2486913"/>
            <a:ext cx="8194675" cy="402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Le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informazioni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memorizzate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nello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spazio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degli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indirizzi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di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vengono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perse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termine dell’esecuzione del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processo.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535"/>
              </a:spcBef>
            </a:pPr>
            <a:r>
              <a:rPr sz="1600" spc="-10" dirty="0">
                <a:latin typeface="Arial"/>
                <a:cs typeface="Arial"/>
              </a:rPr>
              <a:t>Un </a:t>
            </a:r>
            <a:r>
              <a:rPr sz="1600" spc="-5" dirty="0">
                <a:latin typeface="Arial"/>
                <a:cs typeface="Arial"/>
              </a:rPr>
              <a:t>processo può utilizzare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10" dirty="0">
                <a:latin typeface="Arial"/>
                <a:cs typeface="Arial"/>
              </a:rPr>
              <a:t>suo </a:t>
            </a:r>
            <a:r>
              <a:rPr sz="1600" spc="-5" dirty="0">
                <a:latin typeface="Arial"/>
                <a:cs typeface="Arial"/>
              </a:rPr>
              <a:t>spazio </a:t>
            </a:r>
            <a:r>
              <a:rPr sz="1600" spc="-10" dirty="0">
                <a:latin typeface="Arial"/>
                <a:cs typeface="Arial"/>
              </a:rPr>
              <a:t>degli </a:t>
            </a:r>
            <a:r>
              <a:rPr sz="1600" spc="-5" dirty="0">
                <a:latin typeface="Arial"/>
                <a:cs typeface="Arial"/>
              </a:rPr>
              <a:t>indirizzi per memorizzare un quantitativo  limitato di informazioni.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Può essere necessario che </a:t>
            </a:r>
            <a:r>
              <a:rPr sz="1600" dirty="0">
                <a:latin typeface="Arial"/>
                <a:cs typeface="Arial"/>
              </a:rPr>
              <a:t>le </a:t>
            </a:r>
            <a:r>
              <a:rPr sz="1600" spc="-5" dirty="0">
                <a:latin typeface="Arial"/>
                <a:cs typeface="Arial"/>
              </a:rPr>
              <a:t>informazioni siano memorizzate per lungo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tempo.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425"/>
              </a:spcBef>
            </a:pPr>
            <a:r>
              <a:rPr sz="1600" spc="-5" dirty="0">
                <a:latin typeface="Arial"/>
                <a:cs typeface="Arial"/>
              </a:rPr>
              <a:t>Più </a:t>
            </a:r>
            <a:r>
              <a:rPr sz="1600" spc="-10" dirty="0">
                <a:latin typeface="Arial"/>
                <a:cs typeface="Arial"/>
              </a:rPr>
              <a:t>processi possono </a:t>
            </a:r>
            <a:r>
              <a:rPr sz="1600" spc="-5" dirty="0">
                <a:latin typeface="Arial"/>
                <a:cs typeface="Arial"/>
              </a:rPr>
              <a:t>aver </a:t>
            </a:r>
            <a:r>
              <a:rPr sz="1600" spc="-10" dirty="0">
                <a:latin typeface="Arial"/>
                <a:cs typeface="Arial"/>
              </a:rPr>
              <a:t>bisogno </a:t>
            </a:r>
            <a:r>
              <a:rPr sz="1600" spc="-5" dirty="0">
                <a:latin typeface="Arial"/>
                <a:cs typeface="Arial"/>
              </a:rPr>
              <a:t>delle stesse informazioni contemporaneamente per cui  è necessario che queste 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loro allocazione siano </a:t>
            </a:r>
            <a:r>
              <a:rPr sz="1600" spc="-10" dirty="0">
                <a:latin typeface="Arial"/>
                <a:cs typeface="Arial"/>
              </a:rPr>
              <a:t>indipendenti </a:t>
            </a:r>
            <a:r>
              <a:rPr sz="1600" spc="-5" dirty="0">
                <a:latin typeface="Arial"/>
                <a:cs typeface="Arial"/>
              </a:rPr>
              <a:t>dal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b="1" spc="-35" dirty="0">
                <a:latin typeface="Arial"/>
                <a:cs typeface="Arial"/>
              </a:rPr>
              <a:t>Per </a:t>
            </a:r>
            <a:r>
              <a:rPr sz="1600" b="1" spc="-50" dirty="0">
                <a:latin typeface="Arial"/>
                <a:cs typeface="Arial"/>
              </a:rPr>
              <a:t>memorizzare </a:t>
            </a:r>
            <a:r>
              <a:rPr sz="1600" b="1" spc="-80" dirty="0">
                <a:latin typeface="Arial"/>
                <a:cs typeface="Arial"/>
              </a:rPr>
              <a:t>grandi </a:t>
            </a:r>
            <a:r>
              <a:rPr sz="1600" b="1" spc="-70" dirty="0">
                <a:latin typeface="Arial"/>
                <a:cs typeface="Arial"/>
              </a:rPr>
              <a:t>quantità </a:t>
            </a:r>
            <a:r>
              <a:rPr sz="1600" b="1" spc="-90" dirty="0">
                <a:latin typeface="Arial"/>
                <a:cs typeface="Arial"/>
              </a:rPr>
              <a:t>di </a:t>
            </a:r>
            <a:r>
              <a:rPr sz="1600" b="1" spc="-70" dirty="0">
                <a:latin typeface="Arial"/>
                <a:cs typeface="Arial"/>
              </a:rPr>
              <a:t>informazioni, </a:t>
            </a:r>
            <a:r>
              <a:rPr sz="1600" b="1" spc="-60" dirty="0">
                <a:latin typeface="Arial"/>
                <a:cs typeface="Arial"/>
              </a:rPr>
              <a:t>rendere </a:t>
            </a:r>
            <a:r>
              <a:rPr sz="1600" b="1" spc="-45" dirty="0">
                <a:latin typeface="Arial"/>
                <a:cs typeface="Arial"/>
              </a:rPr>
              <a:t>la </a:t>
            </a:r>
            <a:r>
              <a:rPr sz="1600" b="1" spc="-65" dirty="0">
                <a:latin typeface="Arial"/>
                <a:cs typeface="Arial"/>
              </a:rPr>
              <a:t>memoria </a:t>
            </a:r>
            <a:r>
              <a:rPr sz="1600" b="1" spc="-60" dirty="0">
                <a:latin typeface="Arial"/>
                <a:cs typeface="Arial"/>
              </a:rPr>
              <a:t>permanente </a:t>
            </a:r>
            <a:r>
              <a:rPr sz="1600" b="1" spc="-5" dirty="0">
                <a:latin typeface="Arial"/>
                <a:cs typeface="Arial"/>
              </a:rPr>
              <a:t>e </a:t>
            </a:r>
            <a:r>
              <a:rPr sz="1600" b="1" spc="-55" dirty="0">
                <a:latin typeface="Arial"/>
                <a:cs typeface="Arial"/>
              </a:rPr>
              <a:t>dare  </a:t>
            </a:r>
            <a:r>
              <a:rPr sz="1600" b="1" spc="-45" dirty="0">
                <a:latin typeface="Arial"/>
                <a:cs typeface="Arial"/>
              </a:rPr>
              <a:t>la </a:t>
            </a:r>
            <a:r>
              <a:rPr sz="1600" b="1" spc="-85" dirty="0">
                <a:latin typeface="Arial"/>
                <a:cs typeface="Arial"/>
              </a:rPr>
              <a:t>possibilità </a:t>
            </a:r>
            <a:r>
              <a:rPr sz="1600" b="1" spc="-5" dirty="0">
                <a:latin typeface="Arial"/>
                <a:cs typeface="Arial"/>
              </a:rPr>
              <a:t>a </a:t>
            </a:r>
            <a:r>
              <a:rPr sz="1600" b="1" spc="-95" dirty="0">
                <a:latin typeface="Arial"/>
                <a:cs typeface="Arial"/>
              </a:rPr>
              <a:t>più </a:t>
            </a:r>
            <a:r>
              <a:rPr sz="1600" b="1" spc="-80" dirty="0">
                <a:latin typeface="Arial"/>
                <a:cs typeface="Arial"/>
              </a:rPr>
              <a:t>processi </a:t>
            </a:r>
            <a:r>
              <a:rPr sz="1600" b="1" spc="-90" dirty="0">
                <a:latin typeface="Arial"/>
                <a:cs typeface="Arial"/>
              </a:rPr>
              <a:t>di </a:t>
            </a:r>
            <a:r>
              <a:rPr sz="1600" b="1" spc="-50" dirty="0">
                <a:latin typeface="Arial"/>
                <a:cs typeface="Arial"/>
              </a:rPr>
              <a:t>accedere alle </a:t>
            </a:r>
            <a:r>
              <a:rPr sz="1600" b="1" spc="-60" dirty="0">
                <a:latin typeface="Arial"/>
                <a:cs typeface="Arial"/>
              </a:rPr>
              <a:t>stesse </a:t>
            </a:r>
            <a:r>
              <a:rPr sz="1600" b="1" spc="-75" dirty="0">
                <a:latin typeface="Arial"/>
                <a:cs typeface="Arial"/>
              </a:rPr>
              <a:t>informazioni </a:t>
            </a:r>
            <a:r>
              <a:rPr sz="1600" b="1" spc="-5" dirty="0">
                <a:latin typeface="Arial"/>
                <a:cs typeface="Arial"/>
              </a:rPr>
              <a:t>è </a:t>
            </a:r>
            <a:r>
              <a:rPr sz="1600" b="1" spc="-70" dirty="0">
                <a:latin typeface="Arial"/>
                <a:cs typeface="Arial"/>
              </a:rPr>
              <a:t>necessario </a:t>
            </a:r>
            <a:r>
              <a:rPr sz="1600" b="1" spc="-65" dirty="0">
                <a:latin typeface="Arial"/>
                <a:cs typeface="Arial"/>
              </a:rPr>
              <a:t>registrare </a:t>
            </a:r>
            <a:r>
              <a:rPr sz="1600" b="1" spc="-70" dirty="0">
                <a:latin typeface="Arial"/>
                <a:cs typeface="Arial"/>
              </a:rPr>
              <a:t>tali  </a:t>
            </a:r>
            <a:r>
              <a:rPr sz="1600" b="1" spc="-75" dirty="0">
                <a:latin typeface="Arial"/>
                <a:cs typeface="Arial"/>
              </a:rPr>
              <a:t>informazioni </a:t>
            </a:r>
            <a:r>
              <a:rPr sz="1600" b="1" spc="-85" dirty="0">
                <a:latin typeface="Arial"/>
                <a:cs typeface="Arial"/>
              </a:rPr>
              <a:t>in </a:t>
            </a:r>
            <a:r>
              <a:rPr sz="1600" b="1" spc="-90" dirty="0">
                <a:latin typeface="Arial"/>
                <a:cs typeface="Arial"/>
              </a:rPr>
              <a:t>dischi o</a:t>
            </a:r>
            <a:r>
              <a:rPr sz="1600" b="1" spc="95" dirty="0">
                <a:latin typeface="Arial"/>
                <a:cs typeface="Arial"/>
              </a:rPr>
              <a:t> </a:t>
            </a:r>
            <a:r>
              <a:rPr sz="1600" b="1" spc="-65" dirty="0">
                <a:latin typeface="Arial"/>
                <a:cs typeface="Arial"/>
              </a:rPr>
              <a:t>altri </a:t>
            </a:r>
            <a:r>
              <a:rPr sz="1600" b="1" spc="-90" dirty="0">
                <a:latin typeface="Arial"/>
                <a:cs typeface="Arial"/>
              </a:rPr>
              <a:t>supporti </a:t>
            </a:r>
            <a:r>
              <a:rPr sz="1600" b="1" spc="-85" dirty="0">
                <a:latin typeface="Arial"/>
                <a:cs typeface="Arial"/>
              </a:rPr>
              <a:t>in </a:t>
            </a:r>
            <a:r>
              <a:rPr sz="1600" b="1" spc="-65" dirty="0">
                <a:latin typeface="Arial"/>
                <a:cs typeface="Arial"/>
              </a:rPr>
              <a:t>unità </a:t>
            </a:r>
            <a:r>
              <a:rPr sz="1600" b="1" spc="-50" dirty="0">
                <a:latin typeface="Arial"/>
                <a:cs typeface="Arial"/>
              </a:rPr>
              <a:t>dette </a:t>
            </a:r>
            <a:r>
              <a:rPr sz="1600" b="1" spc="-45" dirty="0">
                <a:latin typeface="Arial"/>
                <a:cs typeface="Arial"/>
              </a:rPr>
              <a:t>file.</a:t>
            </a:r>
            <a:endParaRPr sz="1600">
              <a:latin typeface="Arial"/>
              <a:cs typeface="Arial"/>
            </a:endParaRPr>
          </a:p>
          <a:p>
            <a:pPr marR="138430" algn="r">
              <a:lnSpc>
                <a:spcPct val="100000"/>
              </a:lnSpc>
              <a:spcBef>
                <a:spcPts val="440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527" y="2979547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8527" y="3345307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8527" y="4686427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8527" y="5052186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Le</a:t>
            </a:r>
            <a:r>
              <a:rPr spc="-15" dirty="0"/>
              <a:t> </a:t>
            </a:r>
            <a:r>
              <a:rPr spc="-5" dirty="0"/>
              <a:t>directory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5967" y="1319301"/>
            <a:ext cx="7910195" cy="519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6215">
              <a:lnSpc>
                <a:spcPct val="15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I vecchi sistemi operativi prevedevano un’</a:t>
            </a:r>
            <a:r>
              <a:rPr sz="1600" b="1" i="1" spc="-5" dirty="0">
                <a:latin typeface="Arial"/>
                <a:cs typeface="Arial"/>
              </a:rPr>
              <a:t>unica directory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cui confluivano tutti i file.  Questo concetto è ormai superato dai </a:t>
            </a:r>
            <a:r>
              <a:rPr sz="1600" b="1" i="1" spc="-5" dirty="0">
                <a:latin typeface="Arial"/>
                <a:cs typeface="Arial"/>
              </a:rPr>
              <a:t>sistemi gerarchici 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directory.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Tipicamente </a:t>
            </a:r>
            <a:r>
              <a:rPr sz="1600" spc="-5" dirty="0">
                <a:latin typeface="Arial"/>
                <a:cs typeface="Arial"/>
              </a:rPr>
              <a:t>un </a:t>
            </a:r>
            <a:r>
              <a:rPr sz="1600" i="1" spc="-5" dirty="0">
                <a:latin typeface="Arial"/>
                <a:cs typeface="Arial"/>
              </a:rPr>
              <a:t>elemento </a:t>
            </a:r>
            <a:r>
              <a:rPr sz="1600" i="1" dirty="0">
                <a:latin typeface="Arial"/>
                <a:cs typeface="Arial"/>
              </a:rPr>
              <a:t>della </a:t>
            </a:r>
            <a:r>
              <a:rPr sz="1600" i="1" spc="-5" dirty="0">
                <a:latin typeface="Arial"/>
                <a:cs typeface="Arial"/>
              </a:rPr>
              <a:t>directory</a:t>
            </a:r>
            <a:r>
              <a:rPr sz="1600" i="1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contiene:</a:t>
            </a:r>
            <a:endParaRPr sz="16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nome di un file ed eventualmente include anche gli </a:t>
            </a:r>
            <a:r>
              <a:rPr sz="1600" b="1" i="1" spc="-5" dirty="0">
                <a:latin typeface="Arial"/>
                <a:cs typeface="Arial"/>
              </a:rPr>
              <a:t>attributi </a:t>
            </a:r>
            <a:r>
              <a:rPr sz="1600" spc="-5" dirty="0">
                <a:latin typeface="Arial"/>
                <a:cs typeface="Arial"/>
              </a:rPr>
              <a:t>del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file;</a:t>
            </a:r>
            <a:endParaRPr sz="1600">
              <a:latin typeface="Arial"/>
              <a:cs typeface="Arial"/>
            </a:endParaRPr>
          </a:p>
          <a:p>
            <a:pPr marL="190500" marR="508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alternativa,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10" dirty="0">
                <a:latin typeface="Arial"/>
                <a:cs typeface="Arial"/>
              </a:rPr>
              <a:t>nome </a:t>
            </a:r>
            <a:r>
              <a:rPr sz="1600" spc="-5" dirty="0">
                <a:latin typeface="Arial"/>
                <a:cs typeface="Arial"/>
              </a:rPr>
              <a:t>di un file ed un </a:t>
            </a:r>
            <a:r>
              <a:rPr sz="1600" b="1" i="1" spc="-5" dirty="0">
                <a:latin typeface="Arial"/>
                <a:cs typeface="Arial"/>
              </a:rPr>
              <a:t>puntatore </a:t>
            </a:r>
            <a:r>
              <a:rPr sz="1600" dirty="0">
                <a:latin typeface="Arial"/>
                <a:cs typeface="Arial"/>
              </a:rPr>
              <a:t>ad </a:t>
            </a:r>
            <a:r>
              <a:rPr sz="1600" spc="-5" dirty="0">
                <a:latin typeface="Arial"/>
                <a:cs typeface="Arial"/>
              </a:rPr>
              <a:t>un’altra </a:t>
            </a:r>
            <a:r>
              <a:rPr sz="1600" dirty="0">
                <a:latin typeface="Arial"/>
                <a:cs typeface="Arial"/>
              </a:rPr>
              <a:t>struttura in </a:t>
            </a:r>
            <a:r>
              <a:rPr sz="1600" spc="-10" dirty="0">
                <a:latin typeface="Arial"/>
                <a:cs typeface="Arial"/>
              </a:rPr>
              <a:t>cui si </a:t>
            </a:r>
            <a:r>
              <a:rPr sz="1600" spc="-5" dirty="0">
                <a:latin typeface="Arial"/>
                <a:cs typeface="Arial"/>
              </a:rPr>
              <a:t>trovano  gli attributi e gli indirizzi del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disco.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Ogni directory può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contenere:</a:t>
            </a:r>
            <a:endParaRPr sz="1600">
              <a:latin typeface="Arial"/>
              <a:cs typeface="Arial"/>
            </a:endParaRPr>
          </a:p>
          <a:p>
            <a:pPr marL="210820" marR="6314440">
              <a:lnSpc>
                <a:spcPts val="2880"/>
              </a:lnSpc>
              <a:spcBef>
                <a:spcPts val="254"/>
              </a:spcBef>
            </a:pPr>
            <a:r>
              <a:rPr sz="1600" b="1" i="1" spc="-5" dirty="0">
                <a:latin typeface="Arial"/>
                <a:cs typeface="Arial"/>
              </a:rPr>
              <a:t>file regolari</a:t>
            </a:r>
            <a:r>
              <a:rPr sz="1600" spc="-5" dirty="0">
                <a:latin typeface="Arial"/>
                <a:cs typeface="Arial"/>
              </a:rPr>
              <a:t>;  altre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directory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2700" marR="6985">
              <a:lnSpc>
                <a:spcPct val="100000"/>
              </a:lnSpc>
              <a:spcBef>
                <a:spcPts val="705"/>
              </a:spcBef>
            </a:pPr>
            <a:r>
              <a:rPr sz="1600" spc="-5" dirty="0">
                <a:latin typeface="Arial"/>
                <a:cs typeface="Arial"/>
              </a:rPr>
              <a:t>In questo modo, a partire da una directory </a:t>
            </a:r>
            <a:r>
              <a:rPr sz="1600" b="1" i="1" spc="-5" dirty="0">
                <a:latin typeface="Arial"/>
                <a:cs typeface="Arial"/>
              </a:rPr>
              <a:t>radice 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b="1" i="1" spc="-5" dirty="0">
                <a:latin typeface="Arial"/>
                <a:cs typeface="Arial"/>
              </a:rPr>
              <a:t>root </a:t>
            </a:r>
            <a:r>
              <a:rPr sz="1600" spc="-5" dirty="0">
                <a:latin typeface="Arial"/>
                <a:cs typeface="Arial"/>
              </a:rPr>
              <a:t>directory) è possibile generare  un albero di directory e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subdirectory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R="212090" algn="r">
              <a:lnSpc>
                <a:spcPct val="100000"/>
              </a:lnSpc>
              <a:spcBef>
                <a:spcPts val="1420"/>
              </a:spcBef>
            </a:pP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94150" y="1557400"/>
            <a:ext cx="457200" cy="4572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94150" y="1557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1087" y="2624201"/>
            <a:ext cx="457200" cy="4572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1087" y="262420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4150" y="2624201"/>
            <a:ext cx="457200" cy="4572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94150" y="262420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0350" y="3538473"/>
            <a:ext cx="457200" cy="3810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0350" y="3538473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7" y="146837"/>
                </a:lnTo>
                <a:lnTo>
                  <a:pt x="23235" y="106746"/>
                </a:lnTo>
                <a:lnTo>
                  <a:pt x="50221" y="71374"/>
                </a:lnTo>
                <a:lnTo>
                  <a:pt x="85623" y="41867"/>
                </a:lnTo>
                <a:lnTo>
                  <a:pt x="128068" y="19372"/>
                </a:lnTo>
                <a:lnTo>
                  <a:pt x="176184" y="5034"/>
                </a:lnTo>
                <a:lnTo>
                  <a:pt x="228600" y="0"/>
                </a:lnTo>
                <a:lnTo>
                  <a:pt x="281015" y="5034"/>
                </a:lnTo>
                <a:lnTo>
                  <a:pt x="329131" y="19372"/>
                </a:lnTo>
                <a:lnTo>
                  <a:pt x="371576" y="41867"/>
                </a:lnTo>
                <a:lnTo>
                  <a:pt x="406978" y="71374"/>
                </a:lnTo>
                <a:lnTo>
                  <a:pt x="433964" y="106746"/>
                </a:lnTo>
                <a:lnTo>
                  <a:pt x="451162" y="146837"/>
                </a:lnTo>
                <a:lnTo>
                  <a:pt x="457200" y="190500"/>
                </a:lnTo>
                <a:lnTo>
                  <a:pt x="451162" y="234202"/>
                </a:lnTo>
                <a:lnTo>
                  <a:pt x="433964" y="274308"/>
                </a:lnTo>
                <a:lnTo>
                  <a:pt x="406978" y="309678"/>
                </a:lnTo>
                <a:lnTo>
                  <a:pt x="371576" y="339172"/>
                </a:lnTo>
                <a:lnTo>
                  <a:pt x="329131" y="361650"/>
                </a:lnTo>
                <a:lnTo>
                  <a:pt x="281015" y="375972"/>
                </a:lnTo>
                <a:lnTo>
                  <a:pt x="228600" y="381000"/>
                </a:lnTo>
                <a:lnTo>
                  <a:pt x="176184" y="375972"/>
                </a:lnTo>
                <a:lnTo>
                  <a:pt x="128068" y="361650"/>
                </a:lnTo>
                <a:lnTo>
                  <a:pt x="85623" y="339172"/>
                </a:lnTo>
                <a:lnTo>
                  <a:pt x="50221" y="309678"/>
                </a:lnTo>
                <a:lnTo>
                  <a:pt x="23235" y="274308"/>
                </a:lnTo>
                <a:lnTo>
                  <a:pt x="6037" y="234202"/>
                </a:lnTo>
                <a:lnTo>
                  <a:pt x="0" y="1905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4350" y="3538473"/>
            <a:ext cx="457200" cy="3810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84350" y="3538473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500"/>
                </a:lnTo>
                <a:lnTo>
                  <a:pt x="451161" y="234202"/>
                </a:lnTo>
                <a:lnTo>
                  <a:pt x="433962" y="274308"/>
                </a:lnTo>
                <a:lnTo>
                  <a:pt x="406974" y="309678"/>
                </a:lnTo>
                <a:lnTo>
                  <a:pt x="371571" y="339172"/>
                </a:lnTo>
                <a:lnTo>
                  <a:pt x="329126" y="361650"/>
                </a:lnTo>
                <a:lnTo>
                  <a:pt x="281011" y="375972"/>
                </a:lnTo>
                <a:lnTo>
                  <a:pt x="228600" y="381000"/>
                </a:lnTo>
                <a:lnTo>
                  <a:pt x="176188" y="375972"/>
                </a:lnTo>
                <a:lnTo>
                  <a:pt x="128073" y="361650"/>
                </a:lnTo>
                <a:lnTo>
                  <a:pt x="85628" y="339172"/>
                </a:lnTo>
                <a:lnTo>
                  <a:pt x="50225" y="309678"/>
                </a:lnTo>
                <a:lnTo>
                  <a:pt x="23237" y="274308"/>
                </a:lnTo>
                <a:lnTo>
                  <a:pt x="6038" y="234202"/>
                </a:lnTo>
                <a:lnTo>
                  <a:pt x="0" y="1905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03550" y="3538473"/>
            <a:ext cx="457200" cy="4572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03550" y="3538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08550" y="3538473"/>
            <a:ext cx="457200" cy="4572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08550" y="3538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94150" y="3556000"/>
            <a:ext cx="457200" cy="3810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94150" y="35560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500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1000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5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22750" y="2014601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27150" y="2014601"/>
            <a:ext cx="2895600" cy="609600"/>
          </a:xfrm>
          <a:custGeom>
            <a:avLst/>
            <a:gdLst/>
            <a:ahLst/>
            <a:cxnLst/>
            <a:rect l="l" t="t" r="r" b="b"/>
            <a:pathLst>
              <a:path w="2895600" h="609600">
                <a:moveTo>
                  <a:pt x="2895600" y="0"/>
                </a:moveTo>
                <a:lnTo>
                  <a:pt x="0" y="609600"/>
                </a:lnTo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5150" y="3081401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457200"/>
                </a:lnTo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50950" y="3081401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0"/>
                </a:moveTo>
                <a:lnTo>
                  <a:pt x="762000" y="457200"/>
                </a:lnTo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08350" y="3081401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457200"/>
                </a:lnTo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22750" y="3098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22750" y="3081401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914400" y="457200"/>
                </a:lnTo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55950" y="1747901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0"/>
                </a:moveTo>
                <a:lnTo>
                  <a:pt x="762000" y="76200"/>
                </a:lnTo>
                <a:lnTo>
                  <a:pt x="822451" y="45974"/>
                </a:lnTo>
                <a:lnTo>
                  <a:pt x="774700" y="45974"/>
                </a:lnTo>
                <a:lnTo>
                  <a:pt x="774700" y="30099"/>
                </a:lnTo>
                <a:lnTo>
                  <a:pt x="822198" y="30099"/>
                </a:lnTo>
                <a:lnTo>
                  <a:pt x="762000" y="0"/>
                </a:lnTo>
                <a:close/>
              </a:path>
              <a:path w="838200" h="76200">
                <a:moveTo>
                  <a:pt x="762000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762000" y="45974"/>
                </a:lnTo>
                <a:lnTo>
                  <a:pt x="762000" y="30099"/>
                </a:lnTo>
                <a:close/>
              </a:path>
              <a:path w="838200" h="76200">
                <a:moveTo>
                  <a:pt x="822198" y="30099"/>
                </a:moveTo>
                <a:lnTo>
                  <a:pt x="774700" y="30099"/>
                </a:lnTo>
                <a:lnTo>
                  <a:pt x="774700" y="45974"/>
                </a:lnTo>
                <a:lnTo>
                  <a:pt x="822451" y="45974"/>
                </a:lnTo>
                <a:lnTo>
                  <a:pt x="838200" y="38100"/>
                </a:lnTo>
                <a:lnTo>
                  <a:pt x="822198" y="30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221130" y="1614373"/>
            <a:ext cx="1831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Directory</a:t>
            </a:r>
            <a:r>
              <a:rPr sz="1800" b="1" spc="-30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Radice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42124" y="2893948"/>
            <a:ext cx="3128645" cy="1835785"/>
          </a:xfrm>
          <a:custGeom>
            <a:avLst/>
            <a:gdLst/>
            <a:ahLst/>
            <a:cxnLst/>
            <a:rect l="l" t="t" r="r" b="b"/>
            <a:pathLst>
              <a:path w="3128645" h="1835785">
                <a:moveTo>
                  <a:pt x="3058382" y="31692"/>
                </a:moveTo>
                <a:lnTo>
                  <a:pt x="0" y="1822069"/>
                </a:lnTo>
                <a:lnTo>
                  <a:pt x="8026" y="1835658"/>
                </a:lnTo>
                <a:lnTo>
                  <a:pt x="3066431" y="45454"/>
                </a:lnTo>
                <a:lnTo>
                  <a:pt x="3058382" y="31692"/>
                </a:lnTo>
                <a:close/>
              </a:path>
              <a:path w="3128645" h="1835785">
                <a:moveTo>
                  <a:pt x="3111720" y="25273"/>
                </a:moveTo>
                <a:lnTo>
                  <a:pt x="3069348" y="25273"/>
                </a:lnTo>
                <a:lnTo>
                  <a:pt x="3077476" y="38988"/>
                </a:lnTo>
                <a:lnTo>
                  <a:pt x="3066431" y="45454"/>
                </a:lnTo>
                <a:lnTo>
                  <a:pt x="3081667" y="71500"/>
                </a:lnTo>
                <a:lnTo>
                  <a:pt x="3111720" y="25273"/>
                </a:lnTo>
                <a:close/>
              </a:path>
              <a:path w="3128645" h="1835785">
                <a:moveTo>
                  <a:pt x="3069348" y="25273"/>
                </a:moveTo>
                <a:lnTo>
                  <a:pt x="3058382" y="31692"/>
                </a:lnTo>
                <a:lnTo>
                  <a:pt x="3066431" y="45454"/>
                </a:lnTo>
                <a:lnTo>
                  <a:pt x="3077476" y="38988"/>
                </a:lnTo>
                <a:lnTo>
                  <a:pt x="3069348" y="25273"/>
                </a:lnTo>
                <a:close/>
              </a:path>
              <a:path w="3128645" h="1835785">
                <a:moveTo>
                  <a:pt x="3128149" y="0"/>
                </a:moveTo>
                <a:lnTo>
                  <a:pt x="3043186" y="5714"/>
                </a:lnTo>
                <a:lnTo>
                  <a:pt x="3058382" y="31692"/>
                </a:lnTo>
                <a:lnTo>
                  <a:pt x="3069348" y="25273"/>
                </a:lnTo>
                <a:lnTo>
                  <a:pt x="3111720" y="25273"/>
                </a:lnTo>
                <a:lnTo>
                  <a:pt x="31281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41223" y="4669663"/>
            <a:ext cx="2232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Subdirectory</a:t>
            </a:r>
            <a:r>
              <a:rPr sz="1800" b="1" spc="-35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Utente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43013" y="3803396"/>
            <a:ext cx="2137410" cy="927100"/>
          </a:xfrm>
          <a:custGeom>
            <a:avLst/>
            <a:gdLst/>
            <a:ahLst/>
            <a:cxnLst/>
            <a:rect l="l" t="t" r="r" b="b"/>
            <a:pathLst>
              <a:path w="2137410" h="927100">
                <a:moveTo>
                  <a:pt x="2063550" y="27722"/>
                </a:moveTo>
                <a:lnTo>
                  <a:pt x="0" y="912113"/>
                </a:lnTo>
                <a:lnTo>
                  <a:pt x="6248" y="926718"/>
                </a:lnTo>
                <a:lnTo>
                  <a:pt x="2069810" y="42365"/>
                </a:lnTo>
                <a:lnTo>
                  <a:pt x="2063550" y="27722"/>
                </a:lnTo>
                <a:close/>
              </a:path>
              <a:path w="2137410" h="927100">
                <a:moveTo>
                  <a:pt x="2121745" y="22732"/>
                </a:moveTo>
                <a:lnTo>
                  <a:pt x="2075192" y="22732"/>
                </a:lnTo>
                <a:lnTo>
                  <a:pt x="2081542" y="37337"/>
                </a:lnTo>
                <a:lnTo>
                  <a:pt x="2069810" y="42365"/>
                </a:lnTo>
                <a:lnTo>
                  <a:pt x="2081669" y="70103"/>
                </a:lnTo>
                <a:lnTo>
                  <a:pt x="2121745" y="22732"/>
                </a:lnTo>
                <a:close/>
              </a:path>
              <a:path w="2137410" h="927100">
                <a:moveTo>
                  <a:pt x="2075192" y="22732"/>
                </a:moveTo>
                <a:lnTo>
                  <a:pt x="2063550" y="27722"/>
                </a:lnTo>
                <a:lnTo>
                  <a:pt x="2069810" y="42365"/>
                </a:lnTo>
                <a:lnTo>
                  <a:pt x="2081542" y="37337"/>
                </a:lnTo>
                <a:lnTo>
                  <a:pt x="2075192" y="22732"/>
                </a:lnTo>
                <a:close/>
              </a:path>
              <a:path w="2137410" h="927100">
                <a:moveTo>
                  <a:pt x="2051697" y="0"/>
                </a:moveTo>
                <a:lnTo>
                  <a:pt x="2063550" y="27722"/>
                </a:lnTo>
                <a:lnTo>
                  <a:pt x="2075192" y="22732"/>
                </a:lnTo>
                <a:lnTo>
                  <a:pt x="2121745" y="22732"/>
                </a:lnTo>
                <a:lnTo>
                  <a:pt x="2136787" y="4952"/>
                </a:lnTo>
                <a:lnTo>
                  <a:pt x="2051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84650" y="3919473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45974" y="63500"/>
                </a:moveTo>
                <a:lnTo>
                  <a:pt x="30099" y="63500"/>
                </a:lnTo>
                <a:lnTo>
                  <a:pt x="30099" y="685800"/>
                </a:lnTo>
                <a:lnTo>
                  <a:pt x="45974" y="685800"/>
                </a:lnTo>
                <a:lnTo>
                  <a:pt x="45974" y="63500"/>
                </a:lnTo>
                <a:close/>
              </a:path>
              <a:path w="76200" h="685800">
                <a:moveTo>
                  <a:pt x="38100" y="0"/>
                </a:moveTo>
                <a:lnTo>
                  <a:pt x="0" y="76200"/>
                </a:lnTo>
                <a:lnTo>
                  <a:pt x="30099" y="76200"/>
                </a:lnTo>
                <a:lnTo>
                  <a:pt x="30099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85800">
                <a:moveTo>
                  <a:pt x="69850" y="63500"/>
                </a:moveTo>
                <a:lnTo>
                  <a:pt x="45974" y="63500"/>
                </a:lnTo>
                <a:lnTo>
                  <a:pt x="45974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09135" y="4586985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Malgun Gothic"/>
                <a:cs typeface="Malgun Gothic"/>
              </a:rPr>
              <a:t>File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376" y="1416824"/>
            <a:ext cx="251777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b="1" i="1" spc="-30" dirty="0">
                <a:latin typeface="Malgun Gothic"/>
                <a:cs typeface="Malgun Gothic"/>
              </a:rPr>
              <a:t>Progetto </a:t>
            </a:r>
            <a:r>
              <a:rPr sz="1250" b="1" i="1" spc="-25" dirty="0">
                <a:latin typeface="Malgun Gothic"/>
                <a:cs typeface="Malgun Gothic"/>
              </a:rPr>
              <a:t>di file </a:t>
            </a:r>
            <a:r>
              <a:rPr sz="1250" b="1" i="1" spc="-30" dirty="0">
                <a:latin typeface="Malgun Gothic"/>
                <a:cs typeface="Malgun Gothic"/>
              </a:rPr>
              <a:t>system </a:t>
            </a:r>
            <a:r>
              <a:rPr sz="1250" b="1" i="1" spc="-25" dirty="0">
                <a:latin typeface="Malgun Gothic"/>
                <a:cs typeface="Malgun Gothic"/>
              </a:rPr>
              <a:t>/</a:t>
            </a:r>
            <a:r>
              <a:rPr sz="1250" b="1" i="1" spc="-30" dirty="0">
                <a:latin typeface="Malgun Gothic"/>
                <a:cs typeface="Malgun Gothic"/>
              </a:rPr>
              <a:t> </a:t>
            </a:r>
            <a:r>
              <a:rPr sz="1250" b="1" i="1" spc="-25" dirty="0">
                <a:latin typeface="Malgun Gothic"/>
                <a:cs typeface="Malgun Gothic"/>
              </a:rPr>
              <a:t>directory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Le</a:t>
            </a:r>
            <a:r>
              <a:rPr spc="-15" dirty="0"/>
              <a:t> </a:t>
            </a:r>
            <a:r>
              <a:rPr spc="-5" dirty="0"/>
              <a:t>directory</a:t>
            </a:r>
          </a:p>
        </p:txBody>
      </p:sp>
      <p:sp>
        <p:nvSpPr>
          <p:cNvPr id="35" name="object 3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588253" y="1513078"/>
            <a:ext cx="32740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Il tipo di organizzazione</a:t>
            </a:r>
            <a:r>
              <a:rPr sz="1600" spc="-1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dell’</a:t>
            </a:r>
            <a:r>
              <a:rPr sz="1600" i="1" spc="-5" dirty="0">
                <a:latin typeface="Arial"/>
                <a:cs typeface="Arial"/>
              </a:rPr>
              <a:t>albero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600065" y="2685288"/>
            <a:ext cx="140208" cy="1417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00065" y="3660521"/>
            <a:ext cx="140208" cy="1417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588253" y="1756917"/>
            <a:ext cx="3275329" cy="3317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delle directory </a:t>
            </a:r>
            <a:r>
              <a:rPr sz="1600" spc="-5" dirty="0">
                <a:latin typeface="Arial"/>
                <a:cs typeface="Arial"/>
              </a:rPr>
              <a:t>dipende dalle </a:t>
            </a:r>
            <a:r>
              <a:rPr sz="1600" spc="-10" dirty="0">
                <a:latin typeface="Arial"/>
                <a:cs typeface="Arial"/>
              </a:rPr>
              <a:t>scelte  </a:t>
            </a:r>
            <a:r>
              <a:rPr sz="1600" spc="-5" dirty="0">
                <a:latin typeface="Arial"/>
                <a:cs typeface="Arial"/>
              </a:rPr>
              <a:t>dell’amministratore di sistema. </a:t>
            </a:r>
            <a:r>
              <a:rPr sz="1600" spc="-10" dirty="0">
                <a:latin typeface="Arial"/>
                <a:cs typeface="Arial"/>
              </a:rPr>
              <a:t>Un  </a:t>
            </a:r>
            <a:r>
              <a:rPr sz="1600" spc="-5" dirty="0">
                <a:latin typeface="Arial"/>
                <a:cs typeface="Arial"/>
              </a:rPr>
              <a:t>tipico esempio prevede:</a:t>
            </a:r>
            <a:endParaRPr sz="1600">
              <a:latin typeface="Arial"/>
              <a:cs typeface="Arial"/>
            </a:endParaRPr>
          </a:p>
          <a:p>
            <a:pPr marL="190500" marR="5080" algn="just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root directory include alcune  directory di sistema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come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960"/>
              </a:spcBef>
            </a:pPr>
            <a:r>
              <a:rPr sz="1600" i="1" spc="-5" dirty="0">
                <a:latin typeface="Arial"/>
                <a:cs typeface="Arial"/>
              </a:rPr>
              <a:t>etc, bin, lib, tmp,</a:t>
            </a:r>
            <a:r>
              <a:rPr sz="1600" i="1" spc="4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ecc.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90500" marR="5080" algn="just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directory </a:t>
            </a:r>
            <a:r>
              <a:rPr sz="1600" i="1" dirty="0">
                <a:latin typeface="Arial"/>
                <a:cs typeface="Arial"/>
              </a:rPr>
              <a:t>usr </a:t>
            </a:r>
            <a:r>
              <a:rPr sz="1600" spc="-5" dirty="0">
                <a:latin typeface="Arial"/>
                <a:cs typeface="Arial"/>
              </a:rPr>
              <a:t>contiene una  subdirectory per ogni utente ed  ogni utente organizza </a:t>
            </a:r>
            <a:r>
              <a:rPr sz="1600" spc="-1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proprio  sottoalbero nel modo che ritiene  più </a:t>
            </a:r>
            <a:r>
              <a:rPr sz="1600" spc="-10" dirty="0">
                <a:latin typeface="Arial"/>
                <a:cs typeface="Arial"/>
              </a:rPr>
              <a:t>efficiente </a:t>
            </a:r>
            <a:r>
              <a:rPr sz="1600" spc="-5" dirty="0">
                <a:latin typeface="Arial"/>
                <a:cs typeface="Arial"/>
              </a:rPr>
              <a:t>e </a:t>
            </a:r>
            <a:r>
              <a:rPr sz="1600" dirty="0">
                <a:latin typeface="Arial"/>
                <a:cs typeface="Arial"/>
              </a:rPr>
              <a:t>comodo per il </a:t>
            </a:r>
            <a:r>
              <a:rPr sz="1600" spc="-5" dirty="0">
                <a:latin typeface="Arial"/>
                <a:cs typeface="Arial"/>
              </a:rPr>
              <a:t>tipo  di attività che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svolge.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99389" y="5366765"/>
            <a:ext cx="140208" cy="1417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9389" y="5976365"/>
            <a:ext cx="140208" cy="1417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86639" y="5292685"/>
            <a:ext cx="8806815" cy="137731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198120" algn="just">
              <a:lnSpc>
                <a:spcPts val="1920"/>
              </a:lnSpc>
              <a:spcBef>
                <a:spcPts val="245"/>
              </a:spcBef>
            </a:pPr>
            <a:r>
              <a:rPr sz="1650" b="1" i="1" spc="-95" dirty="0">
                <a:latin typeface="Arial"/>
                <a:cs typeface="Arial"/>
              </a:rPr>
              <a:t>path </a:t>
            </a:r>
            <a:r>
              <a:rPr sz="1650" b="1" i="1" spc="-85" dirty="0">
                <a:latin typeface="Arial"/>
                <a:cs typeface="Arial"/>
              </a:rPr>
              <a:t>name </a:t>
            </a:r>
            <a:r>
              <a:rPr sz="1650" b="1" i="1" spc="-110" dirty="0">
                <a:latin typeface="Arial"/>
                <a:cs typeface="Arial"/>
              </a:rPr>
              <a:t>assoluto: </a:t>
            </a:r>
            <a:r>
              <a:rPr sz="1600" spc="-5" dirty="0">
                <a:latin typeface="Arial"/>
                <a:cs typeface="Arial"/>
              </a:rPr>
              <a:t>cammino dalla directory radice al file. I componenti del cammino </a:t>
            </a:r>
            <a:r>
              <a:rPr sz="1600" spc="-10" dirty="0">
                <a:latin typeface="Arial"/>
                <a:cs typeface="Arial"/>
              </a:rPr>
              <a:t>sono  separati </a:t>
            </a:r>
            <a:r>
              <a:rPr sz="1600" spc="-5" dirty="0">
                <a:latin typeface="Arial"/>
                <a:cs typeface="Arial"/>
              </a:rPr>
              <a:t>da </a:t>
            </a:r>
            <a:r>
              <a:rPr sz="1600" spc="-10" dirty="0">
                <a:latin typeface="Arial"/>
                <a:cs typeface="Arial"/>
              </a:rPr>
              <a:t>opportuni </a:t>
            </a:r>
            <a:r>
              <a:rPr sz="1600" spc="-5" dirty="0">
                <a:latin typeface="Arial"/>
                <a:cs typeface="Arial"/>
              </a:rPr>
              <a:t>simboli di </a:t>
            </a:r>
            <a:r>
              <a:rPr sz="1600" spc="-10" dirty="0">
                <a:latin typeface="Arial"/>
                <a:cs typeface="Arial"/>
              </a:rPr>
              <a:t>separazione </a:t>
            </a:r>
            <a:r>
              <a:rPr sz="1600" spc="-5" dirty="0">
                <a:latin typeface="Arial"/>
                <a:cs typeface="Arial"/>
              </a:rPr>
              <a:t>come “ / ”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Unix</a:t>
            </a:r>
            <a:endParaRPr sz="1600">
              <a:latin typeface="Arial"/>
              <a:cs typeface="Arial"/>
            </a:endParaRPr>
          </a:p>
          <a:p>
            <a:pPr marL="12700" marR="5080" indent="198120" algn="just">
              <a:lnSpc>
                <a:spcPct val="98300"/>
              </a:lnSpc>
              <a:spcBef>
                <a:spcPts val="880"/>
              </a:spcBef>
            </a:pPr>
            <a:r>
              <a:rPr sz="1650" b="1" i="1" spc="-95" dirty="0">
                <a:latin typeface="Arial"/>
                <a:cs typeface="Arial"/>
              </a:rPr>
              <a:t>path </a:t>
            </a:r>
            <a:r>
              <a:rPr sz="1650" b="1" i="1" spc="-85" dirty="0">
                <a:latin typeface="Arial"/>
                <a:cs typeface="Arial"/>
              </a:rPr>
              <a:t>name </a:t>
            </a:r>
            <a:r>
              <a:rPr sz="1650" b="1" i="1" spc="-95" dirty="0">
                <a:latin typeface="Arial"/>
                <a:cs typeface="Arial"/>
              </a:rPr>
              <a:t>relativo: </a:t>
            </a:r>
            <a:r>
              <a:rPr sz="1600" spc="-1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usa </a:t>
            </a:r>
            <a:r>
              <a:rPr sz="1600" spc="-10" dirty="0">
                <a:latin typeface="Arial"/>
                <a:cs typeface="Arial"/>
              </a:rPr>
              <a:t>congiuntamente </a:t>
            </a:r>
            <a:r>
              <a:rPr sz="1600" spc="-5" dirty="0">
                <a:latin typeface="Arial"/>
                <a:cs typeface="Arial"/>
              </a:rPr>
              <a:t>al concetto di directory di lavoro. </a:t>
            </a:r>
            <a:r>
              <a:rPr sz="1600" spc="-10" dirty="0">
                <a:latin typeface="Arial"/>
                <a:cs typeface="Arial"/>
              </a:rPr>
              <a:t>Un </a:t>
            </a:r>
            <a:r>
              <a:rPr sz="1600" spc="-5" dirty="0">
                <a:latin typeface="Arial"/>
                <a:cs typeface="Arial"/>
              </a:rPr>
              <a:t>utente può  definire una directory </a:t>
            </a:r>
            <a:r>
              <a:rPr sz="1600" dirty="0">
                <a:latin typeface="Arial"/>
                <a:cs typeface="Arial"/>
              </a:rPr>
              <a:t>come </a:t>
            </a:r>
            <a:r>
              <a:rPr sz="1650" i="1" spc="-25" dirty="0">
                <a:latin typeface="Arial"/>
                <a:cs typeface="Arial"/>
              </a:rPr>
              <a:t>directory di </a:t>
            </a:r>
            <a:r>
              <a:rPr sz="1650" i="1" spc="-30" dirty="0">
                <a:latin typeface="Arial"/>
                <a:cs typeface="Arial"/>
              </a:rPr>
              <a:t>lavoro </a:t>
            </a:r>
            <a:r>
              <a:rPr sz="1650" i="1" spc="-25" dirty="0">
                <a:latin typeface="Arial"/>
                <a:cs typeface="Arial"/>
              </a:rPr>
              <a:t>corrente</a:t>
            </a:r>
            <a:r>
              <a:rPr sz="1600" spc="-25" dirty="0">
                <a:latin typeface="Arial"/>
                <a:cs typeface="Arial"/>
              </a:rPr>
              <a:t>. </a:t>
            </a:r>
            <a:r>
              <a:rPr sz="1600" spc="-5" dirty="0">
                <a:latin typeface="Arial"/>
                <a:cs typeface="Arial"/>
              </a:rPr>
              <a:t>In questo </a:t>
            </a:r>
            <a:r>
              <a:rPr sz="1600" dirty="0">
                <a:latin typeface="Arial"/>
                <a:cs typeface="Arial"/>
              </a:rPr>
              <a:t>caso tutti </a:t>
            </a:r>
            <a:r>
              <a:rPr sz="1600" spc="-5" dirty="0">
                <a:latin typeface="Arial"/>
                <a:cs typeface="Arial"/>
              </a:rPr>
              <a:t>i path name </a:t>
            </a:r>
            <a:r>
              <a:rPr sz="1600" spc="-295" dirty="0">
                <a:latin typeface="Arial"/>
                <a:cs typeface="Arial"/>
              </a:rPr>
              <a:t>ch</a:t>
            </a:r>
            <a:r>
              <a:rPr sz="2100" spc="-442" baseline="-27777" dirty="0">
                <a:latin typeface="Arial"/>
                <a:cs typeface="Arial"/>
              </a:rPr>
              <a:t>1</a:t>
            </a:r>
            <a:r>
              <a:rPr sz="1600" spc="-295" dirty="0">
                <a:latin typeface="Arial"/>
                <a:cs typeface="Arial"/>
              </a:rPr>
              <a:t>e</a:t>
            </a:r>
            <a:r>
              <a:rPr sz="2100" spc="-442" baseline="-27777" dirty="0">
                <a:latin typeface="Arial"/>
                <a:cs typeface="Arial"/>
              </a:rPr>
              <a:t>1 </a:t>
            </a:r>
            <a:r>
              <a:rPr sz="1600" spc="-5" dirty="0">
                <a:latin typeface="Arial"/>
                <a:cs typeface="Arial"/>
              </a:rPr>
              <a:t>non  iniziano con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directory radice sono considerati relativi alla directory di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lavoro.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727" y="1882267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6727" y="2796667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6727" y="3711066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727" y="4808346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727" y="5448427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4065" y="1319301"/>
            <a:ext cx="6404610" cy="469074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5" dirty="0">
                <a:latin typeface="Arial"/>
                <a:cs typeface="Arial"/>
              </a:rPr>
              <a:t>Alcune tipiche chiamate di sistema per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gestione delle directory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sono:</a:t>
            </a:r>
            <a:endParaRPr sz="16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960"/>
              </a:spcBef>
            </a:pPr>
            <a:r>
              <a:rPr sz="1600" b="1" i="1" spc="-5" dirty="0">
                <a:latin typeface="Arial"/>
                <a:cs typeface="Arial"/>
              </a:rPr>
              <a:t>create: </a:t>
            </a:r>
            <a:r>
              <a:rPr sz="1600" spc="-5" dirty="0">
                <a:latin typeface="Arial"/>
                <a:cs typeface="Arial"/>
              </a:rPr>
              <a:t>crea una directory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vuota;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360"/>
              </a:spcBef>
            </a:pPr>
            <a:r>
              <a:rPr sz="1200" i="1" spc="-5" dirty="0">
                <a:latin typeface="Arial"/>
                <a:cs typeface="Arial"/>
              </a:rPr>
              <a:t>mkdir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nome</a:t>
            </a:r>
            <a:endParaRPr sz="1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85"/>
              </a:spcBef>
            </a:pPr>
            <a:r>
              <a:rPr sz="1200" i="1" spc="-5" dirty="0">
                <a:latin typeface="Arial"/>
                <a:cs typeface="Arial"/>
              </a:rPr>
              <a:t>Crea directory </a:t>
            </a:r>
            <a:r>
              <a:rPr sz="1200" i="1" dirty="0">
                <a:latin typeface="Arial"/>
                <a:cs typeface="Arial"/>
              </a:rPr>
              <a:t>nidificate: </a:t>
            </a:r>
            <a:r>
              <a:rPr sz="1200" i="1" spc="-5" dirty="0">
                <a:latin typeface="Arial"/>
                <a:cs typeface="Arial"/>
              </a:rPr>
              <a:t>mkdir -p</a:t>
            </a:r>
            <a:r>
              <a:rPr sz="1200" i="1" spc="-4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dir1/dir2</a:t>
            </a:r>
            <a:endParaRPr sz="12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955"/>
              </a:spcBef>
            </a:pPr>
            <a:r>
              <a:rPr sz="1600" b="1" i="1" spc="-5" dirty="0">
                <a:latin typeface="Arial"/>
                <a:cs typeface="Arial"/>
              </a:rPr>
              <a:t>delete: </a:t>
            </a:r>
            <a:r>
              <a:rPr sz="1600" spc="-5" dirty="0">
                <a:latin typeface="Arial"/>
                <a:cs typeface="Arial"/>
              </a:rPr>
              <a:t>cancella una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directory;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360"/>
              </a:spcBef>
            </a:pPr>
            <a:r>
              <a:rPr sz="1200" spc="-5" dirty="0">
                <a:latin typeface="Arial"/>
                <a:cs typeface="Arial"/>
              </a:rPr>
              <a:t>cancellare directory vuota: </a:t>
            </a:r>
            <a:r>
              <a:rPr sz="1200" i="1" spc="-5" dirty="0">
                <a:latin typeface="Arial"/>
                <a:cs typeface="Arial"/>
              </a:rPr>
              <a:t>rmdir</a:t>
            </a:r>
            <a:r>
              <a:rPr sz="1200" i="1" spc="-4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nome</a:t>
            </a:r>
            <a:endParaRPr sz="1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85"/>
              </a:spcBef>
            </a:pPr>
            <a:r>
              <a:rPr sz="1200" spc="-5" dirty="0">
                <a:latin typeface="Arial"/>
                <a:cs typeface="Arial"/>
              </a:rPr>
              <a:t>cancellare directory </a:t>
            </a:r>
            <a:r>
              <a:rPr sz="1200" dirty="0">
                <a:latin typeface="Arial"/>
                <a:cs typeface="Arial"/>
              </a:rPr>
              <a:t>non </a:t>
            </a:r>
            <a:r>
              <a:rPr sz="1200" spc="-5" dirty="0">
                <a:latin typeface="Arial"/>
                <a:cs typeface="Arial"/>
              </a:rPr>
              <a:t>vuota: </a:t>
            </a:r>
            <a:r>
              <a:rPr sz="1200" i="1" dirty="0">
                <a:latin typeface="Arial"/>
                <a:cs typeface="Arial"/>
              </a:rPr>
              <a:t>rm –rf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nome</a:t>
            </a:r>
            <a:endParaRPr sz="12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Spostarsi tra </a:t>
            </a:r>
            <a:r>
              <a:rPr sz="1600" dirty="0">
                <a:latin typeface="Arial"/>
                <a:cs typeface="Arial"/>
              </a:rPr>
              <a:t>le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directory: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200" i="1" spc="-5" dirty="0">
                <a:latin typeface="Arial"/>
                <a:cs typeface="Arial"/>
              </a:rPr>
              <a:t>cd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newdir</a:t>
            </a:r>
            <a:endParaRPr sz="1200">
              <a:latin typeface="Arial"/>
              <a:cs typeface="Arial"/>
            </a:endParaRPr>
          </a:p>
          <a:p>
            <a:pPr marL="927100" marR="3648710">
              <a:lnSpc>
                <a:spcPct val="100000"/>
              </a:lnSpc>
            </a:pPr>
            <a:r>
              <a:rPr sz="1200" i="1" spc="-5" dirty="0">
                <a:latin typeface="Arial"/>
                <a:cs typeface="Arial"/>
              </a:rPr>
              <a:t>cd </a:t>
            </a:r>
            <a:r>
              <a:rPr sz="1200" i="1" dirty="0">
                <a:latin typeface="Arial"/>
                <a:cs typeface="Arial"/>
              </a:rPr>
              <a:t>.. </a:t>
            </a:r>
            <a:r>
              <a:rPr sz="1200" i="1" spc="-5" dirty="0">
                <a:latin typeface="Arial"/>
                <a:cs typeface="Arial"/>
              </a:rPr>
              <a:t>(directory precedente)  cd (directory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home)</a:t>
            </a:r>
            <a:endParaRPr sz="1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200" i="1" spc="-5" dirty="0">
                <a:latin typeface="Arial"/>
                <a:cs typeface="Arial"/>
              </a:rPr>
              <a:t>cd ~bill (directory </a:t>
            </a:r>
            <a:r>
              <a:rPr sz="1200" i="1" spc="-10" dirty="0">
                <a:latin typeface="Arial"/>
                <a:cs typeface="Arial"/>
              </a:rPr>
              <a:t>home </a:t>
            </a:r>
            <a:r>
              <a:rPr sz="1200" i="1" spc="-5" dirty="0">
                <a:latin typeface="Arial"/>
                <a:cs typeface="Arial"/>
              </a:rPr>
              <a:t>dell'utente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bill)</a:t>
            </a:r>
            <a:endParaRPr sz="12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955"/>
              </a:spcBef>
            </a:pPr>
            <a:r>
              <a:rPr sz="1600" b="1" i="1" spc="-5" dirty="0">
                <a:latin typeface="Arial"/>
                <a:cs typeface="Arial"/>
              </a:rPr>
              <a:t>rename: </a:t>
            </a:r>
            <a:r>
              <a:rPr sz="1600" spc="-5" dirty="0">
                <a:latin typeface="Arial"/>
                <a:cs typeface="Arial"/>
              </a:rPr>
              <a:t>rinomina una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directory;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725"/>
              </a:spcBef>
            </a:pPr>
            <a:r>
              <a:rPr sz="1200" i="1" spc="-10" dirty="0">
                <a:latin typeface="Arial"/>
                <a:cs typeface="Arial"/>
              </a:rPr>
              <a:t>mv </a:t>
            </a:r>
            <a:r>
              <a:rPr sz="1200" i="1" dirty="0">
                <a:latin typeface="Arial"/>
                <a:cs typeface="Arial"/>
              </a:rPr>
              <a:t>source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dest</a:t>
            </a:r>
            <a:endParaRPr sz="12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955"/>
              </a:spcBef>
            </a:pPr>
            <a:r>
              <a:rPr sz="1600" i="1" spc="-10" dirty="0">
                <a:latin typeface="Arial"/>
                <a:cs typeface="Arial"/>
              </a:rPr>
              <a:t>Elencazione</a:t>
            </a:r>
            <a:r>
              <a:rPr sz="1600" i="1" spc="2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file: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200" i="1" spc="-10" dirty="0">
                <a:latin typeface="Arial"/>
                <a:cs typeface="Arial"/>
              </a:rPr>
              <a:t>ls</a:t>
            </a:r>
            <a:endParaRPr sz="1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200" i="1" spc="-5" dirty="0">
                <a:latin typeface="Arial"/>
                <a:cs typeface="Arial"/>
              </a:rPr>
              <a:t>ls -l </a:t>
            </a:r>
            <a:r>
              <a:rPr sz="1200" i="1" dirty="0">
                <a:latin typeface="Arial"/>
                <a:cs typeface="Arial"/>
              </a:rPr>
              <a:t>elenco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dettagliato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Le </a:t>
            </a:r>
            <a:r>
              <a:rPr spc="-5" dirty="0"/>
              <a:t>directory</a:t>
            </a:r>
            <a:r>
              <a:rPr spc="-30" dirty="0"/>
              <a:t> </a:t>
            </a:r>
            <a:r>
              <a:rPr dirty="0"/>
              <a:t>(operazioni)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967" y="1583181"/>
            <a:ext cx="76085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Un </a:t>
            </a:r>
            <a:r>
              <a:rPr sz="1600" spc="-5" dirty="0">
                <a:latin typeface="Arial"/>
                <a:cs typeface="Arial"/>
              </a:rPr>
              <a:t>fattore chiave </a:t>
            </a:r>
            <a:r>
              <a:rPr sz="1600" spc="-10" dirty="0">
                <a:latin typeface="Arial"/>
                <a:cs typeface="Arial"/>
              </a:rPr>
              <a:t>nell’implementazione della </a:t>
            </a:r>
            <a:r>
              <a:rPr sz="1600" spc="-5" dirty="0">
                <a:latin typeface="Arial"/>
                <a:cs typeface="Arial"/>
              </a:rPr>
              <a:t>memorizzazione </a:t>
            </a:r>
            <a:r>
              <a:rPr sz="1600" spc="-10" dirty="0">
                <a:latin typeface="Arial"/>
                <a:cs typeface="Arial"/>
              </a:rPr>
              <a:t>dei </a:t>
            </a:r>
            <a:r>
              <a:rPr sz="1600" spc="-5" dirty="0">
                <a:latin typeface="Arial"/>
                <a:cs typeface="Arial"/>
              </a:rPr>
              <a:t>file è tener </a:t>
            </a:r>
            <a:r>
              <a:rPr sz="1600" dirty="0">
                <a:latin typeface="Arial"/>
                <a:cs typeface="Arial"/>
              </a:rPr>
              <a:t>traccia  </a:t>
            </a:r>
            <a:r>
              <a:rPr sz="1600" spc="-5" dirty="0">
                <a:latin typeface="Arial"/>
                <a:cs typeface="Arial"/>
              </a:rPr>
              <a:t>di quali blocchi del disco associare a ciascun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Le modalità di allocazione dei blocchi e del relativo reperimento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sono: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00400" y="3141726"/>
            <a:ext cx="2743200" cy="3048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00400" y="3141726"/>
            <a:ext cx="2743200" cy="304800"/>
          </a:xfrm>
          <a:prstGeom prst="rect">
            <a:avLst/>
          </a:prstGeom>
          <a:ln w="15875">
            <a:solidFill>
              <a:srgbClr val="80808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165"/>
              </a:spcBef>
            </a:pPr>
            <a:r>
              <a:rPr sz="1650" b="1" i="1" spc="-35" dirty="0">
                <a:solidFill>
                  <a:srgbClr val="FFFFFF"/>
                </a:solidFill>
                <a:latin typeface="Malgun Gothic"/>
                <a:cs typeface="Malgun Gothic"/>
              </a:rPr>
              <a:t>Allocazione</a:t>
            </a:r>
            <a:r>
              <a:rPr sz="1650" b="1" i="1" spc="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50" b="1" i="1" spc="-35" dirty="0">
                <a:solidFill>
                  <a:srgbClr val="FFFFFF"/>
                </a:solidFill>
                <a:latin typeface="Malgun Gothic"/>
                <a:cs typeface="Malgun Gothic"/>
              </a:rPr>
              <a:t>contigua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43200" y="3675126"/>
            <a:ext cx="3657600" cy="3048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43200" y="3675126"/>
            <a:ext cx="3657600" cy="304800"/>
          </a:xfrm>
          <a:prstGeom prst="rect">
            <a:avLst/>
          </a:prstGeom>
          <a:ln w="15875">
            <a:solidFill>
              <a:srgbClr val="80808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165"/>
              </a:spcBef>
            </a:pPr>
            <a:r>
              <a:rPr sz="1650" b="1" i="1" spc="-35" dirty="0">
                <a:solidFill>
                  <a:srgbClr val="FFFFFF"/>
                </a:solidFill>
                <a:latin typeface="Malgun Gothic"/>
                <a:cs typeface="Malgun Gothic"/>
              </a:rPr>
              <a:t>Allocazione </a:t>
            </a:r>
            <a:r>
              <a:rPr sz="1650" b="1" i="1" spc="-30" dirty="0">
                <a:solidFill>
                  <a:srgbClr val="FFFFFF"/>
                </a:solidFill>
                <a:latin typeface="Malgun Gothic"/>
                <a:cs typeface="Malgun Gothic"/>
              </a:rPr>
              <a:t>a lista</a:t>
            </a:r>
            <a:r>
              <a:rPr sz="1650" b="1" i="1" spc="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50" b="1" i="1" spc="-35" dirty="0">
                <a:solidFill>
                  <a:srgbClr val="FFFFFF"/>
                </a:solidFill>
                <a:latin typeface="Malgun Gothic"/>
                <a:cs typeface="Malgun Gothic"/>
              </a:rPr>
              <a:t>concatenata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86051" y="4208526"/>
            <a:ext cx="4765675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86051" y="4208526"/>
            <a:ext cx="4765675" cy="304800"/>
          </a:xfrm>
          <a:prstGeom prst="rect">
            <a:avLst/>
          </a:prstGeom>
          <a:ln w="15875">
            <a:solidFill>
              <a:srgbClr val="80808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70"/>
              </a:spcBef>
            </a:pPr>
            <a:r>
              <a:rPr sz="1650" b="1" i="1" spc="-35" dirty="0">
                <a:solidFill>
                  <a:srgbClr val="FFFFFF"/>
                </a:solidFill>
                <a:latin typeface="Malgun Gothic"/>
                <a:cs typeface="Malgun Gothic"/>
              </a:rPr>
              <a:t>Allocazione </a:t>
            </a:r>
            <a:r>
              <a:rPr sz="1650" b="1" i="1" spc="-30" dirty="0">
                <a:solidFill>
                  <a:srgbClr val="FFFFFF"/>
                </a:solidFill>
                <a:latin typeface="Malgun Gothic"/>
                <a:cs typeface="Malgun Gothic"/>
              </a:rPr>
              <a:t>a lista </a:t>
            </a:r>
            <a:r>
              <a:rPr sz="1650" b="1" i="1" spc="-35" dirty="0">
                <a:solidFill>
                  <a:srgbClr val="FFFFFF"/>
                </a:solidFill>
                <a:latin typeface="Malgun Gothic"/>
                <a:cs typeface="Malgun Gothic"/>
              </a:rPr>
              <a:t>concatenata con</a:t>
            </a:r>
            <a:r>
              <a:rPr sz="1650" b="1" i="1" spc="1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50" b="1" i="1" spc="-35" dirty="0">
                <a:solidFill>
                  <a:srgbClr val="FFFFFF"/>
                </a:solidFill>
                <a:latin typeface="Malgun Gothic"/>
                <a:cs typeface="Malgun Gothic"/>
              </a:rPr>
              <a:t>indice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92401" y="4783201"/>
            <a:ext cx="4765675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92401" y="4783201"/>
            <a:ext cx="4765675" cy="304800"/>
          </a:xfrm>
          <a:prstGeom prst="rect">
            <a:avLst/>
          </a:prstGeom>
          <a:ln w="15875">
            <a:solidFill>
              <a:srgbClr val="80808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00990">
              <a:lnSpc>
                <a:spcPct val="100000"/>
              </a:lnSpc>
              <a:spcBef>
                <a:spcPts val="170"/>
              </a:spcBef>
            </a:pPr>
            <a:r>
              <a:rPr sz="1650" b="1" i="1" spc="-35" dirty="0">
                <a:solidFill>
                  <a:srgbClr val="FFFFFF"/>
                </a:solidFill>
                <a:latin typeface="Malgun Gothic"/>
                <a:cs typeface="Malgun Gothic"/>
              </a:rPr>
              <a:t>Allocazione </a:t>
            </a:r>
            <a:r>
              <a:rPr sz="1650" b="1" i="1" spc="-40" dirty="0">
                <a:solidFill>
                  <a:srgbClr val="FFFFFF"/>
                </a:solidFill>
                <a:latin typeface="Malgun Gothic"/>
                <a:cs typeface="Malgun Gothic"/>
              </a:rPr>
              <a:t>mediante </a:t>
            </a:r>
            <a:r>
              <a:rPr sz="1650" b="1" i="1" spc="-35" dirty="0">
                <a:solidFill>
                  <a:srgbClr val="FFFFFF"/>
                </a:solidFill>
                <a:latin typeface="Malgun Gothic"/>
                <a:cs typeface="Malgun Gothic"/>
              </a:rPr>
              <a:t>uso </a:t>
            </a:r>
            <a:r>
              <a:rPr sz="1650" b="1" i="1" spc="-25" dirty="0">
                <a:solidFill>
                  <a:srgbClr val="FFFFFF"/>
                </a:solidFill>
                <a:latin typeface="Malgun Gothic"/>
                <a:cs typeface="Malgun Gothic"/>
              </a:rPr>
              <a:t>di </a:t>
            </a:r>
            <a:r>
              <a:rPr sz="1650" b="1" i="1" spc="-35" dirty="0">
                <a:solidFill>
                  <a:srgbClr val="FFFFFF"/>
                </a:solidFill>
                <a:latin typeface="Malgun Gothic"/>
                <a:cs typeface="Malgun Gothic"/>
              </a:rPr>
              <a:t>tabelle</a:t>
            </a:r>
            <a:r>
              <a:rPr sz="1650" b="1" i="1" spc="11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50" b="1" i="1" spc="-35" dirty="0">
                <a:solidFill>
                  <a:srgbClr val="FFFFFF"/>
                </a:solidFill>
                <a:latin typeface="Malgun Gothic"/>
                <a:cs typeface="Malgun Gothic"/>
              </a:rPr>
              <a:t>i-node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Implementazione del </a:t>
            </a:r>
            <a:r>
              <a:rPr spc="-5" dirty="0"/>
              <a:t>file</a:t>
            </a:r>
            <a:r>
              <a:rPr spc="-35" dirty="0"/>
              <a:t> </a:t>
            </a:r>
            <a:r>
              <a:rPr dirty="0"/>
              <a:t>system</a:t>
            </a:r>
          </a:p>
        </p:txBody>
      </p:sp>
      <p:sp>
        <p:nvSpPr>
          <p:cNvPr id="13" name="object 13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Allocazione contigua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0827" y="2378836"/>
            <a:ext cx="140207" cy="141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0827" y="3232276"/>
            <a:ext cx="140207" cy="141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8267" y="1498497"/>
            <a:ext cx="4901565" cy="218249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669290">
              <a:lnSpc>
                <a:spcPct val="100000"/>
              </a:lnSpc>
              <a:spcBef>
                <a:spcPts val="910"/>
              </a:spcBef>
            </a:pPr>
            <a:r>
              <a:rPr sz="1600" spc="-5" dirty="0">
                <a:latin typeface="Arial"/>
                <a:cs typeface="Arial"/>
              </a:rPr>
              <a:t>Memorizza il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-5" dirty="0">
                <a:latin typeface="Arial"/>
                <a:cs typeface="Arial"/>
              </a:rPr>
              <a:t>in blocchi di disco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consecutivi.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600" spc="-5" dirty="0">
                <a:latin typeface="Arial"/>
                <a:cs typeface="Arial"/>
              </a:rPr>
              <a:t>Pregi:</a:t>
            </a:r>
            <a:endParaRPr sz="1600">
              <a:latin typeface="Arial"/>
              <a:cs typeface="Arial"/>
            </a:endParaRPr>
          </a:p>
          <a:p>
            <a:pPr marL="190500" marR="598805" algn="just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semplice da implementare: occorre tenere  traccia dell’ indirizzo di inizio del file e </a:t>
            </a:r>
            <a:r>
              <a:rPr sz="1600" spc="-10" dirty="0">
                <a:latin typeface="Arial"/>
                <a:cs typeface="Arial"/>
              </a:rPr>
              <a:t>della  </a:t>
            </a:r>
            <a:r>
              <a:rPr sz="1600" spc="-5" dirty="0">
                <a:latin typeface="Arial"/>
                <a:cs typeface="Arial"/>
              </a:rPr>
              <a:t>sua lunghezza;</a:t>
            </a:r>
            <a:endParaRPr sz="1600">
              <a:latin typeface="Arial"/>
              <a:cs typeface="Arial"/>
            </a:endParaRPr>
          </a:p>
          <a:p>
            <a:pPr marL="190500" marR="599440" algn="just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Arial"/>
                <a:cs typeface="Arial"/>
              </a:rPr>
              <a:t>efficiente </a:t>
            </a:r>
            <a:r>
              <a:rPr sz="1600" spc="-10" dirty="0">
                <a:latin typeface="Arial"/>
                <a:cs typeface="Arial"/>
              </a:rPr>
              <a:t>perché </a:t>
            </a:r>
            <a:r>
              <a:rPr sz="1600" spc="-5" dirty="0">
                <a:latin typeface="Arial"/>
                <a:cs typeface="Arial"/>
              </a:rPr>
              <a:t>permette di </a:t>
            </a:r>
            <a:r>
              <a:rPr sz="1600" spc="-10" dirty="0">
                <a:latin typeface="Arial"/>
                <a:cs typeface="Arial"/>
              </a:rPr>
              <a:t>leggere l’intero 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-5" dirty="0">
                <a:latin typeface="Arial"/>
                <a:cs typeface="Arial"/>
              </a:rPr>
              <a:t>con una sola</a:t>
            </a:r>
            <a:r>
              <a:rPr sz="1600" spc="-10" dirty="0">
                <a:latin typeface="Arial"/>
                <a:cs typeface="Arial"/>
              </a:rPr>
              <a:t> operazione.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827" y="4573270"/>
            <a:ext cx="140207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70023" y="4509897"/>
            <a:ext cx="25952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67765" algn="l"/>
                <a:tab pos="1545590" algn="l"/>
              </a:tabLst>
            </a:pP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ono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er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	l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imensio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267" y="4021607"/>
            <a:ext cx="1717675" cy="10007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5" dirty="0">
                <a:latin typeface="Arial"/>
                <a:cs typeface="Arial"/>
              </a:rPr>
              <a:t>Difetti:</a:t>
            </a:r>
            <a:endParaRPr sz="1600">
              <a:latin typeface="Arial"/>
              <a:cs typeface="Arial"/>
            </a:endParaRPr>
          </a:p>
          <a:p>
            <a:pPr marL="190500" marR="5080">
              <a:lnSpc>
                <a:spcPct val="100000"/>
              </a:lnSpc>
              <a:spcBef>
                <a:spcPts val="960"/>
              </a:spcBef>
              <a:tabLst>
                <a:tab pos="522605" algn="l"/>
              </a:tabLst>
            </a:pPr>
            <a:r>
              <a:rPr sz="1600" spc="-5" dirty="0">
                <a:latin typeface="Arial"/>
                <a:cs typeface="Arial"/>
              </a:rPr>
              <a:t>è	necessario  massima del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0827" y="5182870"/>
            <a:ext cx="140207" cy="141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0827" y="5792533"/>
            <a:ext cx="140207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8027" y="6115621"/>
            <a:ext cx="102108" cy="106679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8027" y="6389941"/>
            <a:ext cx="102108" cy="106679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8027" y="6664261"/>
            <a:ext cx="102108" cy="10668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6575" y="5119573"/>
            <a:ext cx="4128135" cy="17043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disco risulta frammentato</a:t>
            </a:r>
            <a:r>
              <a:rPr sz="1600" spc="4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(frammentazione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esterna) e molto spazio viene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sprecato.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Difficoltà di reperire spazio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libero</a:t>
            </a:r>
            <a:endParaRPr sz="1600">
              <a:latin typeface="Arial"/>
              <a:cs typeface="Arial"/>
            </a:endParaRPr>
          </a:p>
          <a:p>
            <a:pPr marL="469265" marR="3089275">
              <a:lnSpc>
                <a:spcPct val="145700"/>
              </a:lnSpc>
            </a:pPr>
            <a:r>
              <a:rPr sz="1250" i="1" spc="-25" dirty="0">
                <a:latin typeface="Arial"/>
                <a:cs typeface="Arial"/>
              </a:rPr>
              <a:t>Best </a:t>
            </a:r>
            <a:r>
              <a:rPr sz="1250" i="1" spc="-15" dirty="0">
                <a:latin typeface="Arial"/>
                <a:cs typeface="Arial"/>
              </a:rPr>
              <a:t>fit  </a:t>
            </a:r>
            <a:r>
              <a:rPr sz="1250" b="1" i="1" spc="-75" dirty="0">
                <a:latin typeface="Arial"/>
                <a:cs typeface="Arial"/>
              </a:rPr>
              <a:t>First </a:t>
            </a:r>
            <a:r>
              <a:rPr sz="1250" b="1" i="1" spc="-80" dirty="0">
                <a:latin typeface="Arial"/>
                <a:cs typeface="Arial"/>
              </a:rPr>
              <a:t>fit  </a:t>
            </a:r>
            <a:r>
              <a:rPr sz="1200" spc="-5" dirty="0">
                <a:latin typeface="Arial"/>
                <a:cs typeface="Arial"/>
              </a:rPr>
              <a:t>Worst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76825" y="2484437"/>
            <a:ext cx="3748024" cy="375285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38725" y="6268720"/>
            <a:ext cx="3824604" cy="0"/>
          </a:xfrm>
          <a:custGeom>
            <a:avLst/>
            <a:gdLst/>
            <a:ahLst/>
            <a:cxnLst/>
            <a:rect l="l" t="t" r="r" b="b"/>
            <a:pathLst>
              <a:path w="3824604">
                <a:moveTo>
                  <a:pt x="0" y="0"/>
                </a:moveTo>
                <a:lnTo>
                  <a:pt x="3824224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45075" y="2458720"/>
            <a:ext cx="0" cy="3803650"/>
          </a:xfrm>
          <a:custGeom>
            <a:avLst/>
            <a:gdLst/>
            <a:ahLst/>
            <a:cxnLst/>
            <a:rect l="l" t="t" r="r" b="b"/>
            <a:pathLst>
              <a:path h="3803650">
                <a:moveTo>
                  <a:pt x="0" y="0"/>
                </a:moveTo>
                <a:lnTo>
                  <a:pt x="0" y="380365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38725" y="2452370"/>
            <a:ext cx="3824604" cy="0"/>
          </a:xfrm>
          <a:custGeom>
            <a:avLst/>
            <a:gdLst/>
            <a:ahLst/>
            <a:cxnLst/>
            <a:rect l="l" t="t" r="r" b="b"/>
            <a:pathLst>
              <a:path w="3824604">
                <a:moveTo>
                  <a:pt x="0" y="0"/>
                </a:moveTo>
                <a:lnTo>
                  <a:pt x="3824224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56598" y="2458973"/>
            <a:ext cx="0" cy="3804285"/>
          </a:xfrm>
          <a:custGeom>
            <a:avLst/>
            <a:gdLst/>
            <a:ahLst/>
            <a:cxnLst/>
            <a:rect l="l" t="t" r="r" b="b"/>
            <a:pathLst>
              <a:path h="3804285">
                <a:moveTo>
                  <a:pt x="0" y="0"/>
                </a:moveTo>
                <a:lnTo>
                  <a:pt x="0" y="3803713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64125" y="6243320"/>
            <a:ext cx="3773804" cy="0"/>
          </a:xfrm>
          <a:custGeom>
            <a:avLst/>
            <a:gdLst/>
            <a:ahLst/>
            <a:cxnLst/>
            <a:rect l="l" t="t" r="r" b="b"/>
            <a:pathLst>
              <a:path w="3773804">
                <a:moveTo>
                  <a:pt x="0" y="0"/>
                </a:moveTo>
                <a:lnTo>
                  <a:pt x="3773424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70475" y="2484120"/>
            <a:ext cx="0" cy="3752850"/>
          </a:xfrm>
          <a:custGeom>
            <a:avLst/>
            <a:gdLst/>
            <a:ahLst/>
            <a:cxnLst/>
            <a:rect l="l" t="t" r="r" b="b"/>
            <a:pathLst>
              <a:path h="3752850">
                <a:moveTo>
                  <a:pt x="0" y="0"/>
                </a:moveTo>
                <a:lnTo>
                  <a:pt x="0" y="375285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64125" y="2477770"/>
            <a:ext cx="3773804" cy="0"/>
          </a:xfrm>
          <a:custGeom>
            <a:avLst/>
            <a:gdLst/>
            <a:ahLst/>
            <a:cxnLst/>
            <a:rect l="l" t="t" r="r" b="b"/>
            <a:pathLst>
              <a:path w="3773804">
                <a:moveTo>
                  <a:pt x="0" y="0"/>
                </a:moveTo>
                <a:lnTo>
                  <a:pt x="3773424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31198" y="2484373"/>
            <a:ext cx="0" cy="3753485"/>
          </a:xfrm>
          <a:custGeom>
            <a:avLst/>
            <a:gdLst/>
            <a:ahLst/>
            <a:cxnLst/>
            <a:rect l="l" t="t" r="r" b="b"/>
            <a:pathLst>
              <a:path h="3753485">
                <a:moveTo>
                  <a:pt x="0" y="0"/>
                </a:moveTo>
                <a:lnTo>
                  <a:pt x="0" y="3752913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527" y="1868551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8527" y="2234310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Allocazione </a:t>
            </a:r>
            <a:r>
              <a:rPr dirty="0"/>
              <a:t>a </a:t>
            </a:r>
            <a:r>
              <a:rPr spc="-5" dirty="0"/>
              <a:t>lista</a:t>
            </a:r>
            <a:r>
              <a:rPr spc="-15" dirty="0"/>
              <a:t> </a:t>
            </a:r>
            <a:r>
              <a:rPr spc="-5" dirty="0"/>
              <a:t>concatenata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8527" y="3163951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8527" y="3529710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8527" y="3895471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8527" y="5236590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8527" y="5846190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5967" y="1316253"/>
            <a:ext cx="7702550" cy="519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marR="4282440" indent="-198120">
              <a:lnSpc>
                <a:spcPct val="15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Ogni </a:t>
            </a:r>
            <a:r>
              <a:rPr sz="1600" spc="-5" dirty="0">
                <a:latin typeface="Arial"/>
                <a:cs typeface="Arial"/>
              </a:rPr>
              <a:t>blocco associato al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-5" dirty="0">
                <a:latin typeface="Arial"/>
                <a:cs typeface="Arial"/>
              </a:rPr>
              <a:t>contiene:  dati veri 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propri;</a:t>
            </a:r>
            <a:endParaRPr sz="16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Arial"/>
                <a:cs typeface="Arial"/>
              </a:rPr>
              <a:t>il </a:t>
            </a: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del blocco successivo </a:t>
            </a:r>
            <a:r>
              <a:rPr sz="1600" spc="-10" dirty="0">
                <a:latin typeface="Arial"/>
                <a:cs typeface="Arial"/>
              </a:rPr>
              <a:t>assegnato </a:t>
            </a:r>
            <a:r>
              <a:rPr sz="1600" spc="-5" dirty="0">
                <a:latin typeface="Arial"/>
                <a:cs typeface="Arial"/>
              </a:rPr>
              <a:t>al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file.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Pregi:</a:t>
            </a:r>
            <a:endParaRPr sz="1600">
              <a:latin typeface="Arial"/>
              <a:cs typeface="Arial"/>
            </a:endParaRPr>
          </a:p>
          <a:p>
            <a:pPr marL="210820" marR="452120">
              <a:lnSpc>
                <a:spcPct val="150000"/>
              </a:lnSpc>
            </a:pPr>
            <a:r>
              <a:rPr sz="1600" spc="-5" dirty="0">
                <a:latin typeface="Arial"/>
                <a:cs typeface="Arial"/>
              </a:rPr>
              <a:t>non implica </a:t>
            </a:r>
            <a:r>
              <a:rPr sz="1600" spc="-10" dirty="0">
                <a:latin typeface="Arial"/>
                <a:cs typeface="Arial"/>
              </a:rPr>
              <a:t>spreco </a:t>
            </a:r>
            <a:r>
              <a:rPr sz="1600" spc="-5" dirty="0">
                <a:latin typeface="Arial"/>
                <a:cs typeface="Arial"/>
              </a:rPr>
              <a:t>di spazio </a:t>
            </a:r>
            <a:r>
              <a:rPr sz="1600" spc="-10" dirty="0">
                <a:latin typeface="Arial"/>
                <a:cs typeface="Arial"/>
              </a:rPr>
              <a:t>perché </a:t>
            </a:r>
            <a:r>
              <a:rPr sz="1600" spc="-5" dirty="0">
                <a:latin typeface="Arial"/>
                <a:cs typeface="Arial"/>
              </a:rPr>
              <a:t>i blocchi </a:t>
            </a:r>
            <a:r>
              <a:rPr sz="1600" spc="-10" dirty="0">
                <a:latin typeface="Arial"/>
                <a:cs typeface="Arial"/>
              </a:rPr>
              <a:t>vengono </a:t>
            </a:r>
            <a:r>
              <a:rPr sz="1600" spc="-5" dirty="0">
                <a:latin typeface="Arial"/>
                <a:cs typeface="Arial"/>
              </a:rPr>
              <a:t>allocati dinamicamente;  no frammentazione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esterna;</a:t>
            </a:r>
            <a:endParaRPr sz="16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Arial"/>
                <a:cs typeface="Arial"/>
              </a:rPr>
              <a:t>nell’elemento</a:t>
            </a:r>
            <a:r>
              <a:rPr sz="1600" spc="3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della</a:t>
            </a:r>
            <a:r>
              <a:rPr sz="1600" spc="3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directory</a:t>
            </a:r>
            <a:r>
              <a:rPr sz="1600" spc="3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viene</a:t>
            </a:r>
            <a:r>
              <a:rPr sz="1600" spc="3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memorizzato</a:t>
            </a:r>
            <a:r>
              <a:rPr sz="1600" spc="3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l’indirizzo</a:t>
            </a:r>
            <a:r>
              <a:rPr sz="1600" spc="3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del</a:t>
            </a:r>
            <a:r>
              <a:rPr sz="1600" spc="3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primo</a:t>
            </a:r>
            <a:r>
              <a:rPr sz="1600" spc="3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blocco</a:t>
            </a:r>
            <a:r>
              <a:rPr sz="1600" spc="3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dell’ultimo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blocco.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1600" spc="-5" dirty="0">
                <a:latin typeface="Arial"/>
                <a:cs typeface="Arial"/>
              </a:rPr>
              <a:t>Difetti:</a:t>
            </a:r>
            <a:endParaRPr sz="1600">
              <a:latin typeface="Arial"/>
              <a:cs typeface="Arial"/>
            </a:endParaRPr>
          </a:p>
          <a:p>
            <a:pPr marL="190500" marR="243204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Arial"/>
                <a:cs typeface="Arial"/>
              </a:rPr>
              <a:t>La </a:t>
            </a:r>
            <a:r>
              <a:rPr sz="1600" spc="-10" dirty="0">
                <a:latin typeface="Arial"/>
                <a:cs typeface="Arial"/>
              </a:rPr>
              <a:t>lettura sequenziale del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-5" dirty="0">
                <a:latin typeface="Arial"/>
                <a:cs typeface="Arial"/>
              </a:rPr>
              <a:t>è semplice, ma l’accesso diretto ai </a:t>
            </a:r>
            <a:r>
              <a:rPr sz="1600" spc="-10" dirty="0">
                <a:latin typeface="Arial"/>
                <a:cs typeface="Arial"/>
              </a:rPr>
              <a:t>blocchi </a:t>
            </a:r>
            <a:r>
              <a:rPr sz="1600" spc="-5" dirty="0">
                <a:latin typeface="Arial"/>
                <a:cs typeface="Arial"/>
              </a:rPr>
              <a:t>è  estremamente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lento;</a:t>
            </a:r>
            <a:endParaRPr sz="1600">
              <a:latin typeface="Arial"/>
              <a:cs typeface="Arial"/>
            </a:endParaRPr>
          </a:p>
          <a:p>
            <a:pPr marL="190500" marR="243204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Arial"/>
                <a:cs typeface="Arial"/>
              </a:rPr>
              <a:t>Ogni </a:t>
            </a:r>
            <a:r>
              <a:rPr sz="1600" spc="-5" dirty="0">
                <a:latin typeface="Arial"/>
                <a:cs typeface="Arial"/>
              </a:rPr>
              <a:t>blocco deve contenere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puntatore al </a:t>
            </a:r>
            <a:r>
              <a:rPr sz="1600" spc="-10" dirty="0">
                <a:latin typeface="Arial"/>
                <a:cs typeface="Arial"/>
              </a:rPr>
              <a:t>blocco </a:t>
            </a:r>
            <a:r>
              <a:rPr sz="1600" spc="-5" dirty="0">
                <a:latin typeface="Arial"/>
                <a:cs typeface="Arial"/>
              </a:rPr>
              <a:t>successivo. Tale </a:t>
            </a:r>
            <a:r>
              <a:rPr sz="1600" spc="-10" dirty="0">
                <a:latin typeface="Arial"/>
                <a:cs typeface="Arial"/>
              </a:rPr>
              <a:t>area </a:t>
            </a:r>
            <a:r>
              <a:rPr sz="1600" spc="-5" dirty="0">
                <a:latin typeface="Arial"/>
                <a:cs typeface="Arial"/>
              </a:rPr>
              <a:t>deve  essere non accessibile ai </a:t>
            </a:r>
            <a:r>
              <a:rPr sz="1600" spc="-10" dirty="0">
                <a:latin typeface="Arial"/>
                <a:cs typeface="Arial"/>
              </a:rPr>
              <a:t>programmi </a:t>
            </a:r>
            <a:r>
              <a:rPr sz="1600" spc="-5" dirty="0">
                <a:latin typeface="Arial"/>
                <a:cs typeface="Arial"/>
              </a:rPr>
              <a:t>utenti…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(protezione)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1169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Allocazione </a:t>
            </a:r>
            <a:r>
              <a:rPr dirty="0"/>
              <a:t>a </a:t>
            </a:r>
            <a:r>
              <a:rPr spc="-5" dirty="0"/>
              <a:t>lista concatenata  con</a:t>
            </a:r>
            <a:r>
              <a:rPr spc="-10" dirty="0"/>
              <a:t> </a:t>
            </a:r>
            <a:r>
              <a:rPr spc="-5" dirty="0"/>
              <a:t>indice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5290" y="4489703"/>
            <a:ext cx="102107" cy="10668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5290" y="4764023"/>
            <a:ext cx="102107" cy="10668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5290" y="5404103"/>
            <a:ext cx="102107" cy="10668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5290" y="5861303"/>
            <a:ext cx="102107" cy="10668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9590" y="1316253"/>
            <a:ext cx="8629650" cy="48869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spcBef>
                <a:spcPts val="1060"/>
              </a:spcBef>
              <a:buChar char="•"/>
              <a:tabLst>
                <a:tab pos="191135" algn="l"/>
              </a:tabLst>
            </a:pPr>
            <a:r>
              <a:rPr sz="1600" spc="-5" dirty="0">
                <a:latin typeface="Arial"/>
                <a:cs typeface="Arial"/>
              </a:rPr>
              <a:t>I blocchi di disco </a:t>
            </a:r>
            <a:r>
              <a:rPr sz="1600" spc="-10" dirty="0">
                <a:latin typeface="Arial"/>
                <a:cs typeface="Arial"/>
              </a:rPr>
              <a:t>assegnati </a:t>
            </a:r>
            <a:r>
              <a:rPr sz="1600" spc="-5" dirty="0">
                <a:latin typeface="Arial"/>
                <a:cs typeface="Arial"/>
              </a:rPr>
              <a:t>al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-5" dirty="0">
                <a:latin typeface="Arial"/>
                <a:cs typeface="Arial"/>
              </a:rPr>
              <a:t>non sono necessariamente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contigui;</a:t>
            </a:r>
            <a:endParaRPr sz="1600">
              <a:latin typeface="Arial"/>
              <a:cs typeface="Arial"/>
            </a:endParaRPr>
          </a:p>
          <a:p>
            <a:pPr marL="190500" marR="5080" indent="-177800">
              <a:lnSpc>
                <a:spcPct val="100000"/>
              </a:lnSpc>
              <a:spcBef>
                <a:spcPts val="960"/>
              </a:spcBef>
              <a:buChar char="•"/>
              <a:tabLst>
                <a:tab pos="191135" algn="l"/>
              </a:tabLst>
            </a:pPr>
            <a:r>
              <a:rPr sz="1600" spc="-5" dirty="0">
                <a:latin typeface="Arial"/>
                <a:cs typeface="Arial"/>
              </a:rPr>
              <a:t>L’elenco dei </a:t>
            </a:r>
            <a:r>
              <a:rPr sz="1600" spc="-10" dirty="0">
                <a:latin typeface="Arial"/>
                <a:cs typeface="Arial"/>
              </a:rPr>
              <a:t>blocchi assegnati </a:t>
            </a:r>
            <a:r>
              <a:rPr sz="1600" spc="-5" dirty="0">
                <a:latin typeface="Arial"/>
                <a:cs typeface="Arial"/>
              </a:rPr>
              <a:t>al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-5" dirty="0">
                <a:latin typeface="Arial"/>
                <a:cs typeface="Arial"/>
              </a:rPr>
              <a:t>è </a:t>
            </a:r>
            <a:r>
              <a:rPr sz="1600" dirty="0">
                <a:latin typeface="Arial"/>
                <a:cs typeface="Arial"/>
              </a:rPr>
              <a:t>mantenuto </a:t>
            </a:r>
            <a:r>
              <a:rPr sz="1600" spc="-5" dirty="0">
                <a:latin typeface="Arial"/>
                <a:cs typeface="Arial"/>
              </a:rPr>
              <a:t>mediante una tabella (sezione </a:t>
            </a:r>
            <a:r>
              <a:rPr sz="1600" dirty="0">
                <a:latin typeface="Arial"/>
                <a:cs typeface="Arial"/>
              </a:rPr>
              <a:t>su </a:t>
            </a:r>
            <a:r>
              <a:rPr sz="1600" spc="-5" dirty="0">
                <a:latin typeface="Arial"/>
                <a:cs typeface="Arial"/>
              </a:rPr>
              <a:t>disco  all’inizio di ciascuna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partizione).</a:t>
            </a:r>
            <a:endParaRPr sz="1600">
              <a:latin typeface="Arial"/>
              <a:cs typeface="Arial"/>
            </a:endParaRPr>
          </a:p>
          <a:p>
            <a:pPr marL="190500" marR="5080" indent="-177800">
              <a:lnSpc>
                <a:spcPct val="100000"/>
              </a:lnSpc>
              <a:spcBef>
                <a:spcPts val="960"/>
              </a:spcBef>
              <a:buChar char="•"/>
              <a:tabLst>
                <a:tab pos="191135" algn="l"/>
              </a:tabLst>
            </a:pPr>
            <a:r>
              <a:rPr sz="1600" spc="-10" dirty="0">
                <a:latin typeface="Arial"/>
                <a:cs typeface="Arial"/>
              </a:rPr>
              <a:t>L’elemento </a:t>
            </a:r>
            <a:r>
              <a:rPr sz="1600" spc="-5" dirty="0">
                <a:latin typeface="Arial"/>
                <a:cs typeface="Arial"/>
              </a:rPr>
              <a:t>della tabella </a:t>
            </a:r>
            <a:r>
              <a:rPr sz="1600" spc="-10" dirty="0">
                <a:latin typeface="Arial"/>
                <a:cs typeface="Arial"/>
              </a:rPr>
              <a:t>indicizzato </a:t>
            </a:r>
            <a:r>
              <a:rPr sz="1600" spc="-5" dirty="0">
                <a:latin typeface="Arial"/>
                <a:cs typeface="Arial"/>
              </a:rPr>
              <a:t>dal numero di blocco </a:t>
            </a:r>
            <a:r>
              <a:rPr sz="1600" spc="-10" dirty="0">
                <a:latin typeface="Arial"/>
                <a:cs typeface="Arial"/>
              </a:rPr>
              <a:t>contiene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di </a:t>
            </a:r>
            <a:r>
              <a:rPr sz="1600" spc="-10" dirty="0">
                <a:latin typeface="Arial"/>
                <a:cs typeface="Arial"/>
              </a:rPr>
              <a:t>blocco  </a:t>
            </a:r>
            <a:r>
              <a:rPr sz="1600" spc="-5" dirty="0">
                <a:latin typeface="Arial"/>
                <a:cs typeface="Arial"/>
              </a:rPr>
              <a:t>successivo del file. L’ultimo blocco punta 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NULL</a:t>
            </a:r>
            <a:endParaRPr sz="16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960"/>
              </a:spcBef>
              <a:buChar char="•"/>
              <a:tabLst>
                <a:tab pos="191135" algn="l"/>
              </a:tabLst>
            </a:pPr>
            <a:r>
              <a:rPr sz="1600" spc="-5" dirty="0">
                <a:latin typeface="Arial"/>
                <a:cs typeface="Arial"/>
              </a:rPr>
              <a:t>Blocchi vuoti sono indicati da</a:t>
            </a:r>
            <a:r>
              <a:rPr sz="1600" spc="-10" dirty="0">
                <a:latin typeface="Arial"/>
                <a:cs typeface="Arial"/>
              </a:rPr>
              <a:t> NULL</a:t>
            </a:r>
            <a:endParaRPr sz="16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960"/>
              </a:spcBef>
              <a:buChar char="•"/>
              <a:tabLst>
                <a:tab pos="191135" algn="l"/>
              </a:tabLst>
            </a:pPr>
            <a:r>
              <a:rPr sz="1600" spc="-10" dirty="0">
                <a:latin typeface="Arial"/>
                <a:cs typeface="Arial"/>
              </a:rPr>
              <a:t>L’elemento </a:t>
            </a:r>
            <a:r>
              <a:rPr sz="1600" spc="-5" dirty="0">
                <a:latin typeface="Arial"/>
                <a:cs typeface="Arial"/>
              </a:rPr>
              <a:t>directory contiene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del primo blocco del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250" i="1" spc="-30" dirty="0">
                <a:latin typeface="Arial"/>
                <a:cs typeface="Arial"/>
              </a:rPr>
              <a:t>Questo </a:t>
            </a:r>
            <a:r>
              <a:rPr sz="1250" i="1" spc="-25" dirty="0">
                <a:latin typeface="Arial"/>
                <a:cs typeface="Arial"/>
              </a:rPr>
              <a:t>tipo </a:t>
            </a:r>
            <a:r>
              <a:rPr sz="1250" i="1" spc="-20" dirty="0">
                <a:latin typeface="Arial"/>
                <a:cs typeface="Arial"/>
              </a:rPr>
              <a:t>di </a:t>
            </a:r>
            <a:r>
              <a:rPr sz="1250" i="1" spc="-30" dirty="0">
                <a:latin typeface="Arial"/>
                <a:cs typeface="Arial"/>
              </a:rPr>
              <a:t>allocazione è </a:t>
            </a:r>
            <a:r>
              <a:rPr sz="1250" i="1" spc="-20" dirty="0">
                <a:latin typeface="Arial"/>
                <a:cs typeface="Arial"/>
              </a:rPr>
              <a:t>utilizzata </a:t>
            </a:r>
            <a:r>
              <a:rPr sz="1250" i="1" spc="-25" dirty="0">
                <a:latin typeface="Arial"/>
                <a:cs typeface="Arial"/>
              </a:rPr>
              <a:t>nel </a:t>
            </a:r>
            <a:r>
              <a:rPr sz="1250" i="1" spc="-30" dirty="0">
                <a:latin typeface="Arial"/>
                <a:cs typeface="Arial"/>
              </a:rPr>
              <a:t>sistema </a:t>
            </a:r>
            <a:r>
              <a:rPr sz="1250" i="1" spc="-25" dirty="0">
                <a:latin typeface="Arial"/>
                <a:cs typeface="Arial"/>
              </a:rPr>
              <a:t>operativo </a:t>
            </a:r>
            <a:r>
              <a:rPr sz="1250" i="1" spc="-35" dirty="0">
                <a:latin typeface="Arial"/>
                <a:cs typeface="Arial"/>
              </a:rPr>
              <a:t>MS-DOS: FAT </a:t>
            </a:r>
            <a:r>
              <a:rPr sz="1250" i="1" spc="-25" dirty="0">
                <a:latin typeface="Arial"/>
                <a:cs typeface="Arial"/>
              </a:rPr>
              <a:t>(File Allocation</a:t>
            </a:r>
            <a:r>
              <a:rPr sz="1250" i="1" spc="10" dirty="0">
                <a:latin typeface="Arial"/>
                <a:cs typeface="Arial"/>
              </a:rPr>
              <a:t> </a:t>
            </a:r>
            <a:r>
              <a:rPr sz="1250" i="1" spc="-30" dirty="0">
                <a:latin typeface="Arial"/>
                <a:cs typeface="Arial"/>
              </a:rPr>
              <a:t>Table)</a:t>
            </a:r>
            <a:endParaRPr sz="125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1505"/>
              </a:spcBef>
            </a:pPr>
            <a:r>
              <a:rPr sz="1600" spc="-5" dirty="0">
                <a:latin typeface="Arial"/>
                <a:cs typeface="Arial"/>
              </a:rPr>
              <a:t>Pregi:</a:t>
            </a:r>
            <a:endParaRPr sz="1600">
              <a:latin typeface="Arial"/>
              <a:cs typeface="Arial"/>
            </a:endParaRPr>
          </a:p>
          <a:p>
            <a:pPr marL="234950" marR="5755640">
              <a:lnSpc>
                <a:spcPct val="150000"/>
              </a:lnSpc>
              <a:spcBef>
                <a:spcPts val="20"/>
              </a:spcBef>
            </a:pPr>
            <a:r>
              <a:rPr sz="1200" spc="-5" dirty="0">
                <a:latin typeface="Arial"/>
                <a:cs typeface="Arial"/>
              </a:rPr>
              <a:t>l’intero blocco </a:t>
            </a:r>
            <a:r>
              <a:rPr sz="1200" dirty="0">
                <a:latin typeface="Arial"/>
                <a:cs typeface="Arial"/>
              </a:rPr>
              <a:t>è </a:t>
            </a:r>
            <a:r>
              <a:rPr sz="1200" spc="-5" dirty="0">
                <a:latin typeface="Arial"/>
                <a:cs typeface="Arial"/>
              </a:rPr>
              <a:t>disponibile </a:t>
            </a:r>
            <a:r>
              <a:rPr sz="1200" dirty="0">
                <a:latin typeface="Arial"/>
                <a:cs typeface="Arial"/>
              </a:rPr>
              <a:t>per i dati;  </a:t>
            </a:r>
            <a:r>
              <a:rPr sz="1200" spc="-5" dirty="0">
                <a:latin typeface="Arial"/>
                <a:cs typeface="Arial"/>
              </a:rPr>
              <a:t>l’accesso diretto </a:t>
            </a:r>
            <a:r>
              <a:rPr sz="1200" dirty="0">
                <a:latin typeface="Arial"/>
                <a:cs typeface="Arial"/>
              </a:rPr>
              <a:t>ad un </a:t>
            </a:r>
            <a:r>
              <a:rPr sz="1200" spc="-5" dirty="0">
                <a:latin typeface="Arial"/>
                <a:cs typeface="Arial"/>
              </a:rPr>
              <a:t>blocco </a:t>
            </a:r>
            <a:r>
              <a:rPr sz="1200" dirty="0">
                <a:latin typeface="Arial"/>
                <a:cs typeface="Arial"/>
              </a:rPr>
              <a:t>è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rapido;</a:t>
            </a:r>
            <a:endParaRPr sz="12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944"/>
              </a:spcBef>
            </a:pPr>
            <a:r>
              <a:rPr sz="1600" spc="-5" dirty="0">
                <a:latin typeface="Arial"/>
                <a:cs typeface="Arial"/>
              </a:rPr>
              <a:t>Difetti:</a:t>
            </a:r>
            <a:endParaRPr sz="1600">
              <a:latin typeface="Arial"/>
              <a:cs typeface="Arial"/>
            </a:endParaRPr>
          </a:p>
          <a:p>
            <a:pPr marL="85725" marR="3246120" indent="149225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latin typeface="Arial"/>
                <a:cs typeface="Arial"/>
              </a:rPr>
              <a:t>Ad un </a:t>
            </a:r>
            <a:r>
              <a:rPr sz="1200" spc="-5" dirty="0">
                <a:latin typeface="Arial"/>
                <a:cs typeface="Arial"/>
              </a:rPr>
              <a:t>gran numero di blocchi </a:t>
            </a:r>
            <a:r>
              <a:rPr sz="1200" dirty="0">
                <a:latin typeface="Arial"/>
                <a:cs typeface="Arial"/>
              </a:rPr>
              <a:t>di </a:t>
            </a:r>
            <a:r>
              <a:rPr sz="1200" spc="-5" dirty="0">
                <a:latin typeface="Arial"/>
                <a:cs typeface="Arial"/>
              </a:rPr>
              <a:t>disco corrisponde </a:t>
            </a:r>
            <a:r>
              <a:rPr sz="1200" spc="-10" dirty="0">
                <a:latin typeface="Arial"/>
                <a:cs typeface="Arial"/>
              </a:rPr>
              <a:t>una tabella </a:t>
            </a:r>
            <a:r>
              <a:rPr sz="1200" spc="-5" dirty="0">
                <a:latin typeface="Arial"/>
                <a:cs typeface="Arial"/>
              </a:rPr>
              <a:t>grande </a:t>
            </a:r>
            <a:r>
              <a:rPr sz="1200" spc="-10" dirty="0">
                <a:latin typeface="Arial"/>
                <a:cs typeface="Arial"/>
              </a:rPr>
              <a:t>che  </a:t>
            </a:r>
            <a:r>
              <a:rPr sz="1200" dirty="0">
                <a:latin typeface="Arial"/>
                <a:cs typeface="Arial"/>
              </a:rPr>
              <a:t>occupa </a:t>
            </a:r>
            <a:r>
              <a:rPr sz="1200" spc="-5" dirty="0">
                <a:latin typeface="Arial"/>
                <a:cs typeface="Arial"/>
              </a:rPr>
              <a:t>molto </a:t>
            </a:r>
            <a:r>
              <a:rPr sz="1200" dirty="0">
                <a:latin typeface="Arial"/>
                <a:cs typeface="Arial"/>
              </a:rPr>
              <a:t>spazio </a:t>
            </a:r>
            <a:r>
              <a:rPr sz="1200" spc="-5" dirty="0">
                <a:latin typeface="Arial"/>
                <a:cs typeface="Arial"/>
              </a:rPr>
              <a:t>in memoria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centrale.</a:t>
            </a:r>
            <a:endParaRPr sz="1200">
              <a:latin typeface="Arial"/>
              <a:cs typeface="Arial"/>
            </a:endParaRPr>
          </a:p>
          <a:p>
            <a:pPr marL="234950">
              <a:lnSpc>
                <a:spcPct val="100000"/>
              </a:lnSpc>
              <a:spcBef>
                <a:spcPts val="725"/>
              </a:spcBef>
            </a:pPr>
            <a:r>
              <a:rPr sz="1200" dirty="0">
                <a:latin typeface="Arial"/>
                <a:cs typeface="Arial"/>
              </a:rPr>
              <a:t>La </a:t>
            </a:r>
            <a:r>
              <a:rPr sz="1200" spc="-5" dirty="0">
                <a:latin typeface="Arial"/>
                <a:cs typeface="Arial"/>
              </a:rPr>
              <a:t>lettura della </a:t>
            </a:r>
            <a:r>
              <a:rPr sz="1200" dirty="0">
                <a:latin typeface="Arial"/>
                <a:cs typeface="Arial"/>
              </a:rPr>
              <a:t>FAT </a:t>
            </a:r>
            <a:r>
              <a:rPr sz="1200" spc="-5" dirty="0">
                <a:latin typeface="Arial"/>
                <a:cs typeface="Arial"/>
              </a:rPr>
              <a:t>può </a:t>
            </a:r>
            <a:r>
              <a:rPr sz="1200" spc="-10" dirty="0">
                <a:latin typeface="Arial"/>
                <a:cs typeface="Arial"/>
              </a:rPr>
              <a:t>causare </a:t>
            </a:r>
            <a:r>
              <a:rPr sz="1200" spc="-5" dirty="0">
                <a:latin typeface="Arial"/>
                <a:cs typeface="Arial"/>
              </a:rPr>
              <a:t>numerosi spostamenti </a:t>
            </a:r>
            <a:r>
              <a:rPr sz="1200" spc="-10" dirty="0">
                <a:latin typeface="Arial"/>
                <a:cs typeface="Arial"/>
              </a:rPr>
              <a:t>della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testina.</a:t>
            </a:r>
            <a:endParaRPr sz="12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Soluzione: </a:t>
            </a:r>
            <a:r>
              <a:rPr sz="1200" dirty="0">
                <a:latin typeface="Arial"/>
                <a:cs typeface="Arial"/>
              </a:rPr>
              <a:t>FAT 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$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97240" y="6303390"/>
            <a:ext cx="19812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95898" y="3944999"/>
            <a:ext cx="3313049" cy="2868549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57798" y="6845300"/>
            <a:ext cx="3386454" cy="0"/>
          </a:xfrm>
          <a:custGeom>
            <a:avLst/>
            <a:gdLst/>
            <a:ahLst/>
            <a:cxnLst/>
            <a:rect l="l" t="t" r="r" b="b"/>
            <a:pathLst>
              <a:path w="3386454">
                <a:moveTo>
                  <a:pt x="0" y="0"/>
                </a:moveTo>
                <a:lnTo>
                  <a:pt x="338620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64148" y="3919220"/>
            <a:ext cx="0" cy="2919730"/>
          </a:xfrm>
          <a:custGeom>
            <a:avLst/>
            <a:gdLst/>
            <a:ahLst/>
            <a:cxnLst/>
            <a:rect l="l" t="t" r="r" b="b"/>
            <a:pathLst>
              <a:path h="2919729">
                <a:moveTo>
                  <a:pt x="0" y="0"/>
                </a:moveTo>
                <a:lnTo>
                  <a:pt x="0" y="2919729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57798" y="3912870"/>
            <a:ext cx="3386454" cy="0"/>
          </a:xfrm>
          <a:custGeom>
            <a:avLst/>
            <a:gdLst/>
            <a:ahLst/>
            <a:cxnLst/>
            <a:rect l="l" t="t" r="r" b="b"/>
            <a:pathLst>
              <a:path w="3386454">
                <a:moveTo>
                  <a:pt x="0" y="0"/>
                </a:moveTo>
                <a:lnTo>
                  <a:pt x="338620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39237" y="3919473"/>
            <a:ext cx="0" cy="2919730"/>
          </a:xfrm>
          <a:custGeom>
            <a:avLst/>
            <a:gdLst/>
            <a:ahLst/>
            <a:cxnLst/>
            <a:rect l="l" t="t" r="r" b="b"/>
            <a:pathLst>
              <a:path h="2919729">
                <a:moveTo>
                  <a:pt x="0" y="0"/>
                </a:moveTo>
                <a:lnTo>
                  <a:pt x="0" y="2919473"/>
                </a:lnTo>
              </a:path>
            </a:pathLst>
          </a:custGeom>
          <a:ln w="9524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83198" y="6819900"/>
            <a:ext cx="3338829" cy="0"/>
          </a:xfrm>
          <a:custGeom>
            <a:avLst/>
            <a:gdLst/>
            <a:ahLst/>
            <a:cxnLst/>
            <a:rect l="l" t="t" r="r" b="b"/>
            <a:pathLst>
              <a:path w="3338829">
                <a:moveTo>
                  <a:pt x="0" y="0"/>
                </a:moveTo>
                <a:lnTo>
                  <a:pt x="333857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89548" y="3944620"/>
            <a:ext cx="0" cy="2868930"/>
          </a:xfrm>
          <a:custGeom>
            <a:avLst/>
            <a:gdLst/>
            <a:ahLst/>
            <a:cxnLst/>
            <a:rect l="l" t="t" r="r" b="b"/>
            <a:pathLst>
              <a:path h="2868929">
                <a:moveTo>
                  <a:pt x="0" y="0"/>
                </a:moveTo>
                <a:lnTo>
                  <a:pt x="0" y="2868929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83198" y="3938270"/>
            <a:ext cx="3338829" cy="0"/>
          </a:xfrm>
          <a:custGeom>
            <a:avLst/>
            <a:gdLst/>
            <a:ahLst/>
            <a:cxnLst/>
            <a:rect l="l" t="t" r="r" b="b"/>
            <a:pathLst>
              <a:path w="3338829">
                <a:moveTo>
                  <a:pt x="0" y="0"/>
                </a:moveTo>
                <a:lnTo>
                  <a:pt x="333857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15425" y="3944873"/>
            <a:ext cx="0" cy="2868930"/>
          </a:xfrm>
          <a:custGeom>
            <a:avLst/>
            <a:gdLst/>
            <a:ahLst/>
            <a:cxnLst/>
            <a:rect l="l" t="t" r="r" b="b"/>
            <a:pathLst>
              <a:path h="2868929">
                <a:moveTo>
                  <a:pt x="0" y="0"/>
                </a:moveTo>
                <a:lnTo>
                  <a:pt x="0" y="2868673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265" y="4134611"/>
            <a:ext cx="140207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2265" y="4500371"/>
            <a:ext cx="140207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44295" y="6023922"/>
            <a:ext cx="2079625" cy="756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5500"/>
              </a:lnSpc>
              <a:spcBef>
                <a:spcPts val="90"/>
              </a:spcBef>
            </a:pPr>
            <a:r>
              <a:rPr sz="1650" i="1" spc="-30" dirty="0">
                <a:latin typeface="Arial"/>
                <a:cs typeface="Arial"/>
              </a:rPr>
              <a:t>Blocco </a:t>
            </a:r>
            <a:r>
              <a:rPr sz="1650" i="1" spc="-25" dirty="0">
                <a:latin typeface="Arial"/>
                <a:cs typeface="Arial"/>
              </a:rPr>
              <a:t>indiretto </a:t>
            </a:r>
            <a:r>
              <a:rPr sz="1650" i="1" spc="-30" dirty="0">
                <a:latin typeface="Arial"/>
                <a:cs typeface="Arial"/>
              </a:rPr>
              <a:t>doppio  Blocco </a:t>
            </a:r>
            <a:r>
              <a:rPr sz="1650" i="1" spc="-25" dirty="0">
                <a:latin typeface="Arial"/>
                <a:cs typeface="Arial"/>
              </a:rPr>
              <a:t>indiretto</a:t>
            </a:r>
            <a:r>
              <a:rPr sz="1650" i="1" spc="-30" dirty="0">
                <a:latin typeface="Arial"/>
                <a:cs typeface="Arial"/>
              </a:rPr>
              <a:t> </a:t>
            </a:r>
            <a:r>
              <a:rPr sz="1650" i="1" spc="-20" dirty="0">
                <a:latin typeface="Arial"/>
                <a:cs typeface="Arial"/>
              </a:rPr>
              <a:t>triplo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66052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Allocazione mediante </a:t>
            </a:r>
            <a:r>
              <a:rPr dirty="0"/>
              <a:t>uso </a:t>
            </a:r>
            <a:r>
              <a:rPr spc="-5" dirty="0"/>
              <a:t>di  tabelle</a:t>
            </a:r>
            <a:r>
              <a:rPr spc="-30" dirty="0"/>
              <a:t> </a:t>
            </a:r>
            <a:r>
              <a:rPr dirty="0"/>
              <a:t>i-node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08625" y="1639823"/>
            <a:ext cx="3456051" cy="301307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0525" y="4685029"/>
            <a:ext cx="3532504" cy="0"/>
          </a:xfrm>
          <a:custGeom>
            <a:avLst/>
            <a:gdLst/>
            <a:ahLst/>
            <a:cxnLst/>
            <a:rect l="l" t="t" r="r" b="b"/>
            <a:pathLst>
              <a:path w="3532504">
                <a:moveTo>
                  <a:pt x="0" y="0"/>
                </a:moveTo>
                <a:lnTo>
                  <a:pt x="3532124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6875" y="1614169"/>
            <a:ext cx="0" cy="3064510"/>
          </a:xfrm>
          <a:custGeom>
            <a:avLst/>
            <a:gdLst/>
            <a:ahLst/>
            <a:cxnLst/>
            <a:rect l="l" t="t" r="r" b="b"/>
            <a:pathLst>
              <a:path h="3064510">
                <a:moveTo>
                  <a:pt x="0" y="0"/>
                </a:moveTo>
                <a:lnTo>
                  <a:pt x="0" y="306451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0525" y="1607819"/>
            <a:ext cx="3532504" cy="0"/>
          </a:xfrm>
          <a:custGeom>
            <a:avLst/>
            <a:gdLst/>
            <a:ahLst/>
            <a:cxnLst/>
            <a:rect l="l" t="t" r="r" b="b"/>
            <a:pathLst>
              <a:path w="3532504">
                <a:moveTo>
                  <a:pt x="0" y="0"/>
                </a:moveTo>
                <a:lnTo>
                  <a:pt x="3532124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96298" y="1614424"/>
            <a:ext cx="0" cy="3063875"/>
          </a:xfrm>
          <a:custGeom>
            <a:avLst/>
            <a:gdLst/>
            <a:ahLst/>
            <a:cxnLst/>
            <a:rect l="l" t="t" r="r" b="b"/>
            <a:pathLst>
              <a:path h="3063875">
                <a:moveTo>
                  <a:pt x="0" y="0"/>
                </a:moveTo>
                <a:lnTo>
                  <a:pt x="0" y="3063875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95925" y="4659629"/>
            <a:ext cx="3481704" cy="0"/>
          </a:xfrm>
          <a:custGeom>
            <a:avLst/>
            <a:gdLst/>
            <a:ahLst/>
            <a:cxnLst/>
            <a:rect l="l" t="t" r="r" b="b"/>
            <a:pathLst>
              <a:path w="3481704">
                <a:moveTo>
                  <a:pt x="0" y="0"/>
                </a:moveTo>
                <a:lnTo>
                  <a:pt x="3481324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02275" y="1639570"/>
            <a:ext cx="0" cy="3013710"/>
          </a:xfrm>
          <a:custGeom>
            <a:avLst/>
            <a:gdLst/>
            <a:ahLst/>
            <a:cxnLst/>
            <a:rect l="l" t="t" r="r" b="b"/>
            <a:pathLst>
              <a:path h="3013710">
                <a:moveTo>
                  <a:pt x="0" y="0"/>
                </a:moveTo>
                <a:lnTo>
                  <a:pt x="0" y="301371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5925" y="1633220"/>
            <a:ext cx="3481704" cy="0"/>
          </a:xfrm>
          <a:custGeom>
            <a:avLst/>
            <a:gdLst/>
            <a:ahLst/>
            <a:cxnLst/>
            <a:rect l="l" t="t" r="r" b="b"/>
            <a:pathLst>
              <a:path w="3481704">
                <a:moveTo>
                  <a:pt x="0" y="0"/>
                </a:moveTo>
                <a:lnTo>
                  <a:pt x="3481324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70898" y="1639823"/>
            <a:ext cx="0" cy="3013075"/>
          </a:xfrm>
          <a:custGeom>
            <a:avLst/>
            <a:gdLst/>
            <a:ahLst/>
            <a:cxnLst/>
            <a:rect l="l" t="t" r="r" b="b"/>
            <a:pathLst>
              <a:path h="3013075">
                <a:moveTo>
                  <a:pt x="0" y="0"/>
                </a:moveTo>
                <a:lnTo>
                  <a:pt x="0" y="3013075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9590" y="1583181"/>
            <a:ext cx="8629650" cy="446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03796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Allocazione </a:t>
            </a:r>
            <a:r>
              <a:rPr sz="1600" spc="-10" dirty="0">
                <a:latin typeface="Arial"/>
                <a:cs typeface="Arial"/>
              </a:rPr>
              <a:t>indicizzata: </a:t>
            </a:r>
            <a:r>
              <a:rPr sz="1600" dirty="0">
                <a:latin typeface="Arial"/>
                <a:cs typeface="Arial"/>
              </a:rPr>
              <a:t>tutti </a:t>
            </a:r>
            <a:r>
              <a:rPr sz="1600" spc="-5" dirty="0">
                <a:latin typeface="Arial"/>
                <a:cs typeface="Arial"/>
              </a:rPr>
              <a:t>i puntatori ai </a:t>
            </a:r>
            <a:r>
              <a:rPr sz="1600" spc="-10" dirty="0">
                <a:latin typeface="Arial"/>
                <a:cs typeface="Arial"/>
              </a:rPr>
              <a:t>blocchi </a:t>
            </a:r>
            <a:r>
              <a:rPr sz="1600" spc="-5" dirty="0">
                <a:latin typeface="Arial"/>
                <a:cs typeface="Arial"/>
              </a:rPr>
              <a:t>di  un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-5" dirty="0">
                <a:latin typeface="Arial"/>
                <a:cs typeface="Arial"/>
              </a:rPr>
              <a:t>sono raggruppati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una sola</a:t>
            </a:r>
            <a:r>
              <a:rPr sz="1600" spc="3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locazione: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blocco</a:t>
            </a:r>
            <a:r>
              <a:rPr sz="16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indice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10" dirty="0">
                <a:latin typeface="Arial"/>
                <a:cs typeface="Arial"/>
              </a:rPr>
              <a:t>Ogni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-5" dirty="0">
                <a:latin typeface="Arial"/>
                <a:cs typeface="Arial"/>
              </a:rPr>
              <a:t>ha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10" dirty="0">
                <a:latin typeface="Arial"/>
                <a:cs typeface="Arial"/>
              </a:rPr>
              <a:t>proprio </a:t>
            </a:r>
            <a:r>
              <a:rPr sz="1600" spc="-5" dirty="0">
                <a:latin typeface="Arial"/>
                <a:cs typeface="Arial"/>
              </a:rPr>
              <a:t>blocco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indice</a:t>
            </a:r>
            <a:endParaRPr sz="1600">
              <a:latin typeface="Arial"/>
              <a:cs typeface="Arial"/>
            </a:endParaRPr>
          </a:p>
          <a:p>
            <a:pPr marL="12700" marR="4038600">
              <a:lnSpc>
                <a:spcPct val="100000"/>
              </a:lnSpc>
              <a:spcBef>
                <a:spcPts val="955"/>
              </a:spcBef>
            </a:pPr>
            <a:r>
              <a:rPr sz="1600" spc="-10" dirty="0">
                <a:latin typeface="Arial"/>
                <a:cs typeface="Arial"/>
              </a:rPr>
              <a:t>L’elemento </a:t>
            </a:r>
            <a:r>
              <a:rPr sz="1600" spc="-5" dirty="0">
                <a:latin typeface="Arial"/>
                <a:cs typeface="Arial"/>
              </a:rPr>
              <a:t>directory contiene l’indirizzo del blocco  indice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650" i="1" spc="-30" dirty="0">
                <a:latin typeface="Arial"/>
                <a:cs typeface="Arial"/>
              </a:rPr>
              <a:t>Allocazione </a:t>
            </a:r>
            <a:r>
              <a:rPr sz="1650" i="1" spc="-25" dirty="0">
                <a:latin typeface="Arial"/>
                <a:cs typeface="Arial"/>
              </a:rPr>
              <a:t>utilizzata in</a:t>
            </a:r>
            <a:r>
              <a:rPr sz="1650" i="1" spc="-40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Unix.</a:t>
            </a:r>
            <a:endParaRPr sz="1650">
              <a:latin typeface="Arial"/>
              <a:cs typeface="Arial"/>
            </a:endParaRPr>
          </a:p>
          <a:p>
            <a:pPr marL="210820" marR="4342765" indent="-198120">
              <a:lnSpc>
                <a:spcPts val="2880"/>
              </a:lnSpc>
              <a:spcBef>
                <a:spcPts val="245"/>
              </a:spcBef>
            </a:pPr>
            <a:r>
              <a:rPr sz="1600" spc="-5" dirty="0">
                <a:latin typeface="Arial"/>
                <a:cs typeface="Arial"/>
              </a:rPr>
              <a:t>Gli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i-node</a:t>
            </a:r>
            <a:r>
              <a:rPr sz="1600" spc="-5" dirty="0">
                <a:latin typeface="Arial"/>
                <a:cs typeface="Arial"/>
              </a:rPr>
              <a:t> sono piccole tabelle che </a:t>
            </a:r>
            <a:r>
              <a:rPr sz="1600" spc="-10" dirty="0">
                <a:latin typeface="Arial"/>
                <a:cs typeface="Arial"/>
              </a:rPr>
              <a:t>contengono:  </a:t>
            </a:r>
            <a:r>
              <a:rPr sz="1600" spc="-5" dirty="0">
                <a:latin typeface="Arial"/>
                <a:cs typeface="Arial"/>
              </a:rPr>
              <a:t>gli </a:t>
            </a:r>
            <a:r>
              <a:rPr sz="1600" spc="-10" dirty="0">
                <a:latin typeface="Arial"/>
                <a:cs typeface="Arial"/>
              </a:rPr>
              <a:t>attributi </a:t>
            </a:r>
            <a:r>
              <a:rPr sz="1600" spc="-5" dirty="0">
                <a:latin typeface="Arial"/>
                <a:cs typeface="Arial"/>
              </a:rPr>
              <a:t>del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file;</a:t>
            </a:r>
            <a:endParaRPr sz="16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705"/>
              </a:spcBef>
            </a:pPr>
            <a:r>
              <a:rPr sz="1600" spc="-5" dirty="0">
                <a:latin typeface="Arial"/>
                <a:cs typeface="Arial"/>
              </a:rPr>
              <a:t>gli indirizzi dei primi quindici blocchi </a:t>
            </a:r>
            <a:r>
              <a:rPr sz="1600" spc="-10" dirty="0">
                <a:latin typeface="Arial"/>
                <a:cs typeface="Arial"/>
              </a:rPr>
              <a:t>assegnati </a:t>
            </a:r>
            <a:r>
              <a:rPr sz="1600" spc="-5" dirty="0">
                <a:latin typeface="Arial"/>
                <a:cs typeface="Arial"/>
              </a:rPr>
              <a:t>al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file: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Arial"/>
                <a:cs typeface="Arial"/>
              </a:rPr>
              <a:t>-I </a:t>
            </a:r>
            <a:r>
              <a:rPr sz="1600" spc="-5" dirty="0">
                <a:latin typeface="Arial"/>
                <a:cs typeface="Arial"/>
              </a:rPr>
              <a:t>primi 12 puntano a blocchi diretti: </a:t>
            </a:r>
            <a:r>
              <a:rPr sz="1600" spc="-10" dirty="0">
                <a:latin typeface="Arial"/>
                <a:cs typeface="Arial"/>
              </a:rPr>
              <a:t>contengono </a:t>
            </a:r>
            <a:r>
              <a:rPr sz="1600" spc="-5" dirty="0">
                <a:latin typeface="Arial"/>
                <a:cs typeface="Arial"/>
              </a:rPr>
              <a:t>direttamente l’indirizzo dei blocchi del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-Gli altri 3 puntano a blocchi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indiretti.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ts val="1975"/>
              </a:lnSpc>
              <a:spcBef>
                <a:spcPts val="910"/>
              </a:spcBef>
            </a:pPr>
            <a:r>
              <a:rPr sz="1650" i="1" spc="-30" dirty="0">
                <a:latin typeface="Arial"/>
                <a:cs typeface="Arial"/>
              </a:rPr>
              <a:t>Blocco</a:t>
            </a:r>
            <a:r>
              <a:rPr sz="1650" i="1" spc="325" dirty="0">
                <a:latin typeface="Arial"/>
                <a:cs typeface="Arial"/>
              </a:rPr>
              <a:t> </a:t>
            </a:r>
            <a:r>
              <a:rPr sz="1650" i="1" spc="-25" dirty="0">
                <a:latin typeface="Arial"/>
                <a:cs typeface="Arial"/>
              </a:rPr>
              <a:t>indiretto</a:t>
            </a:r>
            <a:r>
              <a:rPr sz="1650" i="1" spc="335" dirty="0">
                <a:latin typeface="Arial"/>
                <a:cs typeface="Arial"/>
              </a:rPr>
              <a:t> </a:t>
            </a:r>
            <a:r>
              <a:rPr sz="1650" i="1" spc="-25" dirty="0">
                <a:latin typeface="Arial"/>
                <a:cs typeface="Arial"/>
              </a:rPr>
              <a:t>singolo</a:t>
            </a:r>
            <a:r>
              <a:rPr sz="1600" spc="-25" dirty="0">
                <a:latin typeface="Arial"/>
                <a:cs typeface="Arial"/>
              </a:rPr>
              <a:t>:</a:t>
            </a:r>
            <a:r>
              <a:rPr sz="1600" spc="3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il</a:t>
            </a:r>
            <a:r>
              <a:rPr sz="1600" spc="3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blocco</a:t>
            </a:r>
            <a:r>
              <a:rPr sz="1600" spc="3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indirizzato</a:t>
            </a:r>
            <a:r>
              <a:rPr sz="1600" spc="3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non</a:t>
            </a:r>
            <a:r>
              <a:rPr sz="1600" spc="3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contiene</a:t>
            </a:r>
            <a:r>
              <a:rPr sz="1600" spc="3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dati</a:t>
            </a:r>
            <a:r>
              <a:rPr sz="1600" spc="3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</a:t>
            </a:r>
            <a:r>
              <a:rPr sz="1600" spc="3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indirizzi</a:t>
            </a:r>
            <a:r>
              <a:rPr sz="1600" spc="3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di</a:t>
            </a:r>
            <a:r>
              <a:rPr sz="1600" spc="3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altri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ts val="1914"/>
              </a:lnSpc>
            </a:pPr>
            <a:r>
              <a:rPr sz="1600" spc="-5" dirty="0">
                <a:latin typeface="Arial"/>
                <a:cs typeface="Arial"/>
              </a:rPr>
              <a:t>blocchi i quali contengono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dati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582" y="1548765"/>
            <a:ext cx="4271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Combined Scheme: UNIX (4K </a:t>
            </a:r>
            <a:r>
              <a:rPr sz="1600" spc="-10" dirty="0">
                <a:latin typeface="Arial"/>
                <a:cs typeface="Arial"/>
              </a:rPr>
              <a:t>bytes </a:t>
            </a:r>
            <a:r>
              <a:rPr sz="1600" spc="-5" dirty="0">
                <a:latin typeface="Arial"/>
                <a:cs typeface="Arial"/>
              </a:rPr>
              <a:t>per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block)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287" y="2076450"/>
            <a:ext cx="5310124" cy="43021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7187" y="6410959"/>
            <a:ext cx="5386705" cy="0"/>
          </a:xfrm>
          <a:custGeom>
            <a:avLst/>
            <a:gdLst/>
            <a:ahLst/>
            <a:cxnLst/>
            <a:rect l="l" t="t" r="r" b="b"/>
            <a:pathLst>
              <a:path w="5386705">
                <a:moveTo>
                  <a:pt x="0" y="0"/>
                </a:moveTo>
                <a:lnTo>
                  <a:pt x="5386387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537" y="2051050"/>
            <a:ext cx="0" cy="4353560"/>
          </a:xfrm>
          <a:custGeom>
            <a:avLst/>
            <a:gdLst/>
            <a:ahLst/>
            <a:cxnLst/>
            <a:rect l="l" t="t" r="r" b="b"/>
            <a:pathLst>
              <a:path h="4353560">
                <a:moveTo>
                  <a:pt x="0" y="0"/>
                </a:moveTo>
                <a:lnTo>
                  <a:pt x="0" y="435356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7187" y="2044700"/>
            <a:ext cx="5386705" cy="0"/>
          </a:xfrm>
          <a:custGeom>
            <a:avLst/>
            <a:gdLst/>
            <a:ahLst/>
            <a:cxnLst/>
            <a:rect l="l" t="t" r="r" b="b"/>
            <a:pathLst>
              <a:path w="5386705">
                <a:moveTo>
                  <a:pt x="0" y="0"/>
                </a:moveTo>
                <a:lnTo>
                  <a:pt x="5386387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37225" y="2051050"/>
            <a:ext cx="0" cy="4352925"/>
          </a:xfrm>
          <a:custGeom>
            <a:avLst/>
            <a:gdLst/>
            <a:ahLst/>
            <a:cxnLst/>
            <a:rect l="l" t="t" r="r" b="b"/>
            <a:pathLst>
              <a:path h="4352925">
                <a:moveTo>
                  <a:pt x="0" y="0"/>
                </a:moveTo>
                <a:lnTo>
                  <a:pt x="0" y="4352925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2587" y="6385559"/>
            <a:ext cx="5335905" cy="0"/>
          </a:xfrm>
          <a:custGeom>
            <a:avLst/>
            <a:gdLst/>
            <a:ahLst/>
            <a:cxnLst/>
            <a:rect l="l" t="t" r="r" b="b"/>
            <a:pathLst>
              <a:path w="5335905">
                <a:moveTo>
                  <a:pt x="0" y="0"/>
                </a:moveTo>
                <a:lnTo>
                  <a:pt x="5335587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937" y="2076450"/>
            <a:ext cx="0" cy="4302760"/>
          </a:xfrm>
          <a:custGeom>
            <a:avLst/>
            <a:gdLst/>
            <a:ahLst/>
            <a:cxnLst/>
            <a:rect l="l" t="t" r="r" b="b"/>
            <a:pathLst>
              <a:path h="4302760">
                <a:moveTo>
                  <a:pt x="0" y="0"/>
                </a:moveTo>
                <a:lnTo>
                  <a:pt x="0" y="430276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2587" y="2070100"/>
            <a:ext cx="5335905" cy="0"/>
          </a:xfrm>
          <a:custGeom>
            <a:avLst/>
            <a:gdLst/>
            <a:ahLst/>
            <a:cxnLst/>
            <a:rect l="l" t="t" r="r" b="b"/>
            <a:pathLst>
              <a:path w="5335905">
                <a:moveTo>
                  <a:pt x="0" y="0"/>
                </a:moveTo>
                <a:lnTo>
                  <a:pt x="5335587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1825" y="2076450"/>
            <a:ext cx="0" cy="4302125"/>
          </a:xfrm>
          <a:custGeom>
            <a:avLst/>
            <a:gdLst/>
            <a:ahLst/>
            <a:cxnLst/>
            <a:rect l="l" t="t" r="r" b="b"/>
            <a:pathLst>
              <a:path h="4302125">
                <a:moveTo>
                  <a:pt x="0" y="0"/>
                </a:moveTo>
                <a:lnTo>
                  <a:pt x="0" y="4302125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66052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Allocazione mediante </a:t>
            </a:r>
            <a:r>
              <a:rPr dirty="0"/>
              <a:t>uso </a:t>
            </a:r>
            <a:r>
              <a:rPr spc="-5" dirty="0"/>
              <a:t>di  tabelle</a:t>
            </a:r>
            <a:r>
              <a:rPr spc="-30" dirty="0"/>
              <a:t> </a:t>
            </a:r>
            <a:r>
              <a:rPr dirty="0"/>
              <a:t>i-node</a:t>
            </a:r>
          </a:p>
        </p:txBody>
      </p:sp>
      <p:sp>
        <p:nvSpPr>
          <p:cNvPr id="14" name="object 1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67400" y="2054225"/>
            <a:ext cx="21336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67400" y="2054225"/>
            <a:ext cx="2133600" cy="304800"/>
          </a:xfrm>
          <a:prstGeom prst="rect">
            <a:avLst/>
          </a:prstGeom>
          <a:ln w="15875">
            <a:solidFill>
              <a:srgbClr val="80808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215"/>
              </a:spcBef>
            </a:pPr>
            <a:r>
              <a:rPr sz="1600" b="1" spc="-10" dirty="0">
                <a:solidFill>
                  <a:srgbClr val="FFFFFF"/>
                </a:solidFill>
                <a:latin typeface="Malgun Gothic"/>
                <a:cs typeface="Malgun Gothic"/>
              </a:rPr>
              <a:t>Pregi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58840" y="2527173"/>
            <a:ext cx="140208" cy="1417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58840" y="3234308"/>
            <a:ext cx="140208" cy="1417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58840" y="4136516"/>
            <a:ext cx="140208" cy="1417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58840" y="4843653"/>
            <a:ext cx="140208" cy="1417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28384" y="2463164"/>
            <a:ext cx="2688590" cy="31718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6350" algn="just">
              <a:lnSpc>
                <a:spcPct val="80100"/>
              </a:lnSpc>
              <a:spcBef>
                <a:spcPts val="475"/>
              </a:spcBef>
            </a:pPr>
            <a:r>
              <a:rPr sz="1600" b="1" spc="-70" dirty="0">
                <a:latin typeface="Arial"/>
                <a:cs typeface="Arial"/>
              </a:rPr>
              <a:t>l’elemento </a:t>
            </a:r>
            <a:r>
              <a:rPr sz="1600" b="1" spc="-90" dirty="0">
                <a:latin typeface="Arial"/>
                <a:cs typeface="Arial"/>
              </a:rPr>
              <a:t>di </a:t>
            </a:r>
            <a:r>
              <a:rPr sz="1600" b="1" spc="-80" dirty="0">
                <a:latin typeface="Arial"/>
                <a:cs typeface="Arial"/>
              </a:rPr>
              <a:t>directory  </a:t>
            </a:r>
            <a:r>
              <a:rPr sz="1600" b="1" spc="-75" dirty="0">
                <a:latin typeface="Arial"/>
                <a:cs typeface="Arial"/>
              </a:rPr>
              <a:t>contiene </a:t>
            </a:r>
            <a:r>
              <a:rPr sz="1600" b="1" spc="-95" dirty="0">
                <a:latin typeface="Arial"/>
                <a:cs typeface="Arial"/>
              </a:rPr>
              <a:t>solo </a:t>
            </a:r>
            <a:r>
              <a:rPr sz="1600" b="1" spc="-85" dirty="0">
                <a:latin typeface="Arial"/>
                <a:cs typeface="Arial"/>
              </a:rPr>
              <a:t>il </a:t>
            </a:r>
            <a:r>
              <a:rPr sz="1600" b="1" spc="-75" dirty="0">
                <a:latin typeface="Arial"/>
                <a:cs typeface="Arial"/>
              </a:rPr>
              <a:t>nome </a:t>
            </a:r>
            <a:r>
              <a:rPr sz="1600" b="1" spc="-65" dirty="0">
                <a:latin typeface="Arial"/>
                <a:cs typeface="Arial"/>
              </a:rPr>
              <a:t>del file  </a:t>
            </a:r>
            <a:r>
              <a:rPr sz="1600" b="1" spc="-45" dirty="0">
                <a:latin typeface="Arial"/>
                <a:cs typeface="Arial"/>
              </a:rPr>
              <a:t>ed </a:t>
            </a:r>
            <a:r>
              <a:rPr sz="1600" b="1" spc="-85" dirty="0">
                <a:latin typeface="Arial"/>
                <a:cs typeface="Arial"/>
              </a:rPr>
              <a:t>il </a:t>
            </a:r>
            <a:r>
              <a:rPr sz="1600" b="1" spc="-70" dirty="0">
                <a:latin typeface="Arial"/>
                <a:cs typeface="Arial"/>
              </a:rPr>
              <a:t>numero </a:t>
            </a:r>
            <a:r>
              <a:rPr sz="1600" b="1" spc="-85" dirty="0">
                <a:latin typeface="Arial"/>
                <a:cs typeface="Arial"/>
              </a:rPr>
              <a:t>di</a:t>
            </a:r>
            <a:r>
              <a:rPr sz="1600" b="1" spc="145" dirty="0">
                <a:latin typeface="Arial"/>
                <a:cs typeface="Arial"/>
              </a:rPr>
              <a:t> </a:t>
            </a:r>
            <a:r>
              <a:rPr sz="1600" b="1" spc="-65" dirty="0">
                <a:latin typeface="Arial"/>
                <a:cs typeface="Arial"/>
              </a:rPr>
              <a:t>i-node;</a:t>
            </a: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ts val="1540"/>
              </a:lnSpc>
              <a:spcBef>
                <a:spcPts val="944"/>
              </a:spcBef>
            </a:pPr>
            <a:r>
              <a:rPr sz="1600" spc="-5" dirty="0">
                <a:latin typeface="Arial"/>
                <a:cs typeface="Arial"/>
              </a:rPr>
              <a:t>consente di mantenere </a:t>
            </a:r>
            <a:r>
              <a:rPr sz="1600" dirty="0">
                <a:latin typeface="Arial"/>
                <a:cs typeface="Arial"/>
              </a:rPr>
              <a:t>in  </a:t>
            </a:r>
            <a:r>
              <a:rPr sz="1600" spc="-5" dirty="0">
                <a:latin typeface="Arial"/>
                <a:cs typeface="Arial"/>
              </a:rPr>
              <a:t>memoria gli i-node dei </a:t>
            </a:r>
            <a:r>
              <a:rPr sz="1600" dirty="0">
                <a:latin typeface="Arial"/>
                <a:cs typeface="Arial"/>
              </a:rPr>
              <a:t>file  </a:t>
            </a:r>
            <a:r>
              <a:rPr sz="1600" spc="-10" dirty="0">
                <a:latin typeface="Arial"/>
                <a:cs typeface="Arial"/>
              </a:rPr>
              <a:t>aperti sprecando </a:t>
            </a:r>
            <a:r>
              <a:rPr sz="1600" spc="-5" dirty="0">
                <a:latin typeface="Arial"/>
                <a:cs typeface="Arial"/>
              </a:rPr>
              <a:t>poco  spazio;</a:t>
            </a: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ts val="1540"/>
              </a:lnSpc>
              <a:spcBef>
                <a:spcPts val="944"/>
              </a:spcBef>
            </a:pPr>
            <a:r>
              <a:rPr sz="1600" spc="-5" dirty="0">
                <a:latin typeface="Arial"/>
                <a:cs typeface="Arial"/>
              </a:rPr>
              <a:t>consente di indirizzare un  </a:t>
            </a: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enorme di </a:t>
            </a:r>
            <a:r>
              <a:rPr sz="1600" spc="-10" dirty="0">
                <a:latin typeface="Arial"/>
                <a:cs typeface="Arial"/>
              </a:rPr>
              <a:t>blocchi </a:t>
            </a:r>
            <a:r>
              <a:rPr sz="1600" spc="-5" dirty="0">
                <a:latin typeface="Arial"/>
                <a:cs typeface="Arial"/>
              </a:rPr>
              <a:t>di  disco;</a:t>
            </a: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ct val="80000"/>
              </a:lnSpc>
              <a:spcBef>
                <a:spcPts val="965"/>
              </a:spcBef>
            </a:pPr>
            <a:r>
              <a:rPr sz="1600" spc="-5" dirty="0">
                <a:latin typeface="Arial"/>
                <a:cs typeface="Arial"/>
              </a:rPr>
              <a:t>per i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-5" dirty="0">
                <a:latin typeface="Arial"/>
                <a:cs typeface="Arial"/>
              </a:rPr>
              <a:t>di </a:t>
            </a:r>
            <a:r>
              <a:rPr sz="1600" spc="-10" dirty="0">
                <a:latin typeface="Arial"/>
                <a:cs typeface="Arial"/>
              </a:rPr>
              <a:t>piccole </a:t>
            </a:r>
            <a:r>
              <a:rPr sz="1600" spc="-5" dirty="0">
                <a:latin typeface="Arial"/>
                <a:cs typeface="Arial"/>
              </a:rPr>
              <a:t>dimensioni  consente di reperire  rapidamente </a:t>
            </a:r>
            <a:r>
              <a:rPr sz="1600" spc="-10" dirty="0">
                <a:latin typeface="Arial"/>
                <a:cs typeface="Arial"/>
              </a:rPr>
              <a:t>l’indirizzo dei  </a:t>
            </a:r>
            <a:r>
              <a:rPr sz="1600" spc="-5" dirty="0">
                <a:latin typeface="Arial"/>
                <a:cs typeface="Arial"/>
              </a:rPr>
              <a:t>primi blocchi di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disco.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169035">
              <a:lnSpc>
                <a:spcPct val="100000"/>
              </a:lnSpc>
              <a:spcBef>
                <a:spcPts val="105"/>
              </a:spcBef>
            </a:pPr>
            <a:r>
              <a:rPr dirty="0"/>
              <a:t>Gestione </a:t>
            </a:r>
            <a:r>
              <a:rPr spc="-5" dirty="0"/>
              <a:t>dello </a:t>
            </a:r>
            <a:r>
              <a:rPr dirty="0"/>
              <a:t>spazio su </a:t>
            </a:r>
            <a:r>
              <a:rPr spc="-5" dirty="0"/>
              <a:t>disco:  </a:t>
            </a:r>
            <a:r>
              <a:rPr dirty="0"/>
              <a:t>Dimensione </a:t>
            </a:r>
            <a:r>
              <a:rPr spc="-5" dirty="0"/>
              <a:t>dei</a:t>
            </a:r>
            <a:r>
              <a:rPr spc="-20" dirty="0"/>
              <a:t> </a:t>
            </a:r>
            <a:r>
              <a:rPr dirty="0"/>
              <a:t>blocchi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7217" y="1583181"/>
            <a:ext cx="8268334" cy="4930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Blocco molto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grande:</a:t>
            </a:r>
            <a:endParaRPr sz="1600">
              <a:latin typeface="Arial"/>
              <a:cs typeface="Arial"/>
            </a:endParaRPr>
          </a:p>
          <a:p>
            <a:pPr marL="737235" indent="-176530">
              <a:lnSpc>
                <a:spcPct val="100000"/>
              </a:lnSpc>
              <a:buChar char="•"/>
              <a:tabLst>
                <a:tab pos="737870" algn="l"/>
              </a:tabLst>
            </a:pPr>
            <a:r>
              <a:rPr sz="1600" spc="-5" dirty="0">
                <a:latin typeface="Arial"/>
                <a:cs typeface="Arial"/>
              </a:rPr>
              <a:t>rende più veloce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tempo di </a:t>
            </a:r>
            <a:r>
              <a:rPr sz="1600" spc="-10" dirty="0">
                <a:latin typeface="Arial"/>
                <a:cs typeface="Arial"/>
              </a:rPr>
              <a:t>lettura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(seek+rotational+transfert)</a:t>
            </a:r>
            <a:endParaRPr sz="1600">
              <a:latin typeface="Arial"/>
              <a:cs typeface="Arial"/>
            </a:endParaRPr>
          </a:p>
          <a:p>
            <a:pPr marL="737235" indent="-176530">
              <a:lnSpc>
                <a:spcPct val="100000"/>
              </a:lnSpc>
              <a:buChar char="•"/>
              <a:tabLst>
                <a:tab pos="737870" algn="l"/>
              </a:tabLst>
            </a:pPr>
            <a:r>
              <a:rPr sz="1600" spc="-5" dirty="0">
                <a:latin typeface="Arial"/>
                <a:cs typeface="Arial"/>
              </a:rPr>
              <a:t>provoca maggior </a:t>
            </a:r>
            <a:r>
              <a:rPr sz="1600" spc="-10" dirty="0">
                <a:latin typeface="Arial"/>
                <a:cs typeface="Arial"/>
              </a:rPr>
              <a:t>spreco </a:t>
            </a:r>
            <a:r>
              <a:rPr sz="1600" spc="-5" dirty="0">
                <a:latin typeface="Arial"/>
                <a:cs typeface="Arial"/>
              </a:rPr>
              <a:t>di spazio (frammentazione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interna).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Blocco molto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piccolo:</a:t>
            </a:r>
            <a:endParaRPr sz="1600">
              <a:latin typeface="Arial"/>
              <a:cs typeface="Arial"/>
            </a:endParaRPr>
          </a:p>
          <a:p>
            <a:pPr marL="737235" indent="-176530">
              <a:lnSpc>
                <a:spcPct val="100000"/>
              </a:lnSpc>
              <a:buChar char="•"/>
              <a:tabLst>
                <a:tab pos="737870" algn="l"/>
              </a:tabLst>
            </a:pPr>
            <a:r>
              <a:rPr sz="1600" spc="-5" dirty="0">
                <a:latin typeface="Arial"/>
                <a:cs typeface="Arial"/>
              </a:rPr>
              <a:t>causa </a:t>
            </a:r>
            <a:r>
              <a:rPr sz="1600" spc="-10" dirty="0">
                <a:latin typeface="Arial"/>
                <a:cs typeface="Arial"/>
              </a:rPr>
              <a:t>numerosi </a:t>
            </a:r>
            <a:r>
              <a:rPr sz="1600" spc="-5" dirty="0">
                <a:latin typeface="Arial"/>
                <a:cs typeface="Arial"/>
              </a:rPr>
              <a:t>accessi ai blocchi per </a:t>
            </a:r>
            <a:r>
              <a:rPr sz="1600" spc="-10" dirty="0">
                <a:latin typeface="Arial"/>
                <a:cs typeface="Arial"/>
              </a:rPr>
              <a:t>leggere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dati</a:t>
            </a:r>
            <a:endParaRPr sz="1600">
              <a:latin typeface="Arial"/>
              <a:cs typeface="Arial"/>
            </a:endParaRPr>
          </a:p>
          <a:p>
            <a:pPr marL="737235" indent="-176530">
              <a:lnSpc>
                <a:spcPct val="100000"/>
              </a:lnSpc>
              <a:buChar char="•"/>
              <a:tabLst>
                <a:tab pos="737870" algn="l"/>
              </a:tabLst>
            </a:pPr>
            <a:r>
              <a:rPr sz="1600" spc="-5" dirty="0">
                <a:latin typeface="Arial"/>
                <a:cs typeface="Arial"/>
              </a:rPr>
              <a:t>consente una gestione più efficiente dello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spazio.</a:t>
            </a:r>
            <a:endParaRPr sz="16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650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L’efficienza nel tempo e nello spazio sono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intrinsecamente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sz="1600" u="sng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conflitto.</a:t>
            </a: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Confrontando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velocità di trasferimento dei dati e </a:t>
            </a:r>
            <a:r>
              <a:rPr sz="1600" spc="-10" dirty="0">
                <a:latin typeface="Arial"/>
                <a:cs typeface="Arial"/>
              </a:rPr>
              <a:t>l’efficienza dello </a:t>
            </a:r>
            <a:r>
              <a:rPr sz="1600" spc="-5" dirty="0">
                <a:latin typeface="Arial"/>
                <a:cs typeface="Arial"/>
              </a:rPr>
              <a:t>spazio </a:t>
            </a:r>
            <a:r>
              <a:rPr sz="1600" dirty="0">
                <a:latin typeface="Arial"/>
                <a:cs typeface="Arial"/>
              </a:rPr>
              <a:t>su </a:t>
            </a:r>
            <a:r>
              <a:rPr sz="1600" spc="-10" dirty="0">
                <a:latin typeface="Arial"/>
                <a:cs typeface="Arial"/>
              </a:rPr>
              <a:t>disco </a:t>
            </a:r>
            <a:r>
              <a:rPr sz="1600" spc="-5" dirty="0">
                <a:latin typeface="Arial"/>
                <a:cs typeface="Arial"/>
              </a:rPr>
              <a:t>risulta  che a una buona utilizzazione dello spazio corrisponde una bassa percentuale di dati e  viceversa.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COMPROMESSO: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95"/>
              </a:lnSpc>
            </a:pPr>
            <a:r>
              <a:rPr sz="1600" spc="-5" dirty="0">
                <a:latin typeface="Arial"/>
                <a:cs typeface="Arial"/>
              </a:rPr>
              <a:t>Dimensione blocco di allocazione: 512 byte, 1 KB, 2 KB, 4KB,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8KB</a:t>
            </a:r>
            <a:endParaRPr sz="1600">
              <a:latin typeface="Arial"/>
              <a:cs typeface="Arial"/>
            </a:endParaRPr>
          </a:p>
          <a:p>
            <a:pPr marL="12700" marR="5715">
              <a:lnSpc>
                <a:spcPts val="1920"/>
              </a:lnSpc>
              <a:spcBef>
                <a:spcPts val="90"/>
              </a:spcBef>
            </a:pPr>
            <a:r>
              <a:rPr sz="1600" spc="-5" dirty="0">
                <a:latin typeface="Arial"/>
                <a:cs typeface="Arial"/>
              </a:rPr>
              <a:t>NB: </a:t>
            </a:r>
            <a:r>
              <a:rPr sz="1600" spc="-10" dirty="0">
                <a:latin typeface="Arial"/>
                <a:cs typeface="Arial"/>
              </a:rPr>
              <a:t>il </a:t>
            </a:r>
            <a:r>
              <a:rPr sz="1650" i="1" spc="-30" dirty="0">
                <a:latin typeface="Arial"/>
                <a:cs typeface="Arial"/>
              </a:rPr>
              <a:t>settore </a:t>
            </a:r>
            <a:r>
              <a:rPr sz="1600" spc="-5" dirty="0">
                <a:latin typeface="Arial"/>
                <a:cs typeface="Arial"/>
              </a:rPr>
              <a:t>è </a:t>
            </a:r>
            <a:r>
              <a:rPr sz="1600" spc="5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minima unità fisica </a:t>
            </a:r>
            <a:r>
              <a:rPr sz="1600" spc="-10" dirty="0">
                <a:latin typeface="Arial"/>
                <a:cs typeface="Arial"/>
              </a:rPr>
              <a:t>leggibile dal </a:t>
            </a:r>
            <a:r>
              <a:rPr sz="1600" spc="-5" dirty="0">
                <a:latin typeface="Arial"/>
                <a:cs typeface="Arial"/>
              </a:rPr>
              <a:t>disco =&gt;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dimensione </a:t>
            </a:r>
            <a:r>
              <a:rPr sz="1600" spc="-10" dirty="0">
                <a:latin typeface="Arial"/>
                <a:cs typeface="Arial"/>
              </a:rPr>
              <a:t>del settore </a:t>
            </a:r>
            <a:r>
              <a:rPr sz="1600" spc="-5" dirty="0">
                <a:latin typeface="Arial"/>
                <a:cs typeface="Arial"/>
              </a:rPr>
              <a:t>sul  disco è generalmente di 512 byte 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10" dirty="0">
                <a:latin typeface="Arial"/>
                <a:cs typeface="Arial"/>
              </a:rPr>
              <a:t>lettura </a:t>
            </a:r>
            <a:r>
              <a:rPr sz="1600" spc="-5" dirty="0">
                <a:latin typeface="Arial"/>
                <a:cs typeface="Arial"/>
              </a:rPr>
              <a:t>di un blocco </a:t>
            </a:r>
            <a:r>
              <a:rPr sz="1600" spc="-10" dirty="0">
                <a:latin typeface="Arial"/>
                <a:cs typeface="Arial"/>
              </a:rPr>
              <a:t>di allocazione </a:t>
            </a:r>
            <a:r>
              <a:rPr sz="1600" spc="-5" dirty="0">
                <a:latin typeface="Arial"/>
                <a:cs typeface="Arial"/>
              </a:rPr>
              <a:t>di 1 K</a:t>
            </a:r>
            <a:r>
              <a:rPr sz="1600" spc="3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causerà</a:t>
            </a:r>
            <a:endParaRPr sz="1600">
              <a:latin typeface="Arial"/>
              <a:cs typeface="Arial"/>
            </a:endParaRPr>
          </a:p>
          <a:p>
            <a:pPr marL="12700" algn="just">
              <a:lnSpc>
                <a:spcPts val="1860"/>
              </a:lnSpc>
            </a:pPr>
            <a:r>
              <a:rPr sz="1600" spc="-5" dirty="0">
                <a:latin typeface="Arial"/>
                <a:cs typeface="Arial"/>
              </a:rPr>
              <a:t>sempre la lettura di due settori di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disco.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R="212090" algn="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9119" y="1654555"/>
            <a:ext cx="7463155" cy="112268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160"/>
              </a:spcBef>
            </a:pPr>
            <a:r>
              <a:rPr sz="1600" spc="-5" dirty="0">
                <a:latin typeface="Arial"/>
                <a:cs typeface="Arial"/>
              </a:rPr>
              <a:t>Il sistema operativo </a:t>
            </a:r>
            <a:r>
              <a:rPr sz="1600" spc="-10" dirty="0">
                <a:latin typeface="Arial"/>
                <a:cs typeface="Arial"/>
              </a:rPr>
              <a:t>consente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gestione </a:t>
            </a:r>
            <a:r>
              <a:rPr sz="1600" spc="-10" dirty="0">
                <a:latin typeface="Arial"/>
                <a:cs typeface="Arial"/>
              </a:rPr>
              <a:t>dei </a:t>
            </a:r>
            <a:r>
              <a:rPr sz="1600" spc="-5" dirty="0">
                <a:latin typeface="Arial"/>
                <a:cs typeface="Arial"/>
              </a:rPr>
              <a:t>file mediante </a:t>
            </a:r>
            <a:r>
              <a:rPr sz="1600" spc="-1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modulo </a:t>
            </a:r>
            <a:r>
              <a:rPr sz="1600" spc="-10" dirty="0">
                <a:latin typeface="Arial"/>
                <a:cs typeface="Arial"/>
              </a:rPr>
              <a:t>di </a:t>
            </a:r>
            <a:r>
              <a:rPr sz="1600" spc="-5" dirty="0">
                <a:latin typeface="Arial"/>
                <a:cs typeface="Arial"/>
              </a:rPr>
              <a:t>gestione  del </a:t>
            </a:r>
            <a:r>
              <a:rPr sz="1650" b="1" i="1" spc="-60" dirty="0">
                <a:latin typeface="Arial"/>
                <a:cs typeface="Arial"/>
              </a:rPr>
              <a:t>File</a:t>
            </a:r>
            <a:r>
              <a:rPr sz="1650" b="1" i="1" spc="-30" dirty="0">
                <a:latin typeface="Arial"/>
                <a:cs typeface="Arial"/>
              </a:rPr>
              <a:t> </a:t>
            </a:r>
            <a:r>
              <a:rPr sz="1650" b="1" i="1" spc="-75" dirty="0">
                <a:latin typeface="Arial"/>
                <a:cs typeface="Arial"/>
              </a:rPr>
              <a:t>System</a:t>
            </a:r>
            <a:r>
              <a:rPr sz="1600" b="1" spc="-7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2700" marR="5715">
              <a:lnSpc>
                <a:spcPct val="100000"/>
              </a:lnSpc>
              <a:spcBef>
                <a:spcPts val="894"/>
              </a:spcBef>
              <a:tabLst>
                <a:tab pos="641985" algn="l"/>
                <a:tab pos="989330" algn="l"/>
                <a:tab pos="2071370" algn="l"/>
                <a:tab pos="2893060" algn="l"/>
                <a:tab pos="3354704" algn="l"/>
                <a:tab pos="3859529" algn="l"/>
                <a:tab pos="4139565" algn="l"/>
                <a:tab pos="4586605" algn="l"/>
                <a:tab pos="5420360" algn="l"/>
                <a:tab pos="6356350" algn="l"/>
              </a:tabLst>
            </a:pP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re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al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ont</a:t>
            </a:r>
            <a:r>
              <a:rPr sz="1600" spc="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nut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5" dirty="0">
                <a:latin typeface="Arial"/>
                <a:cs typeface="Arial"/>
              </a:rPr>
              <a:t>p</a:t>
            </a:r>
            <a:r>
              <a:rPr sz="1600" spc="-5" dirty="0">
                <a:latin typeface="Arial"/>
                <a:cs typeface="Arial"/>
              </a:rPr>
              <a:t>rop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io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5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dirty="0">
                <a:latin typeface="Arial"/>
                <a:cs typeface="Arial"/>
              </a:rPr>
              <a:t>	i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le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system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ge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sce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nforma</a:t>
            </a:r>
            <a:r>
              <a:rPr sz="1600" dirty="0">
                <a:latin typeface="Arial"/>
                <a:cs typeface="Arial"/>
              </a:rPr>
              <a:t>z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2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i  complementari relative al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-5" dirty="0">
                <a:latin typeface="Arial"/>
                <a:cs typeface="Arial"/>
              </a:rPr>
              <a:t>come: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1552" y="2937891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552" y="3303651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7239" y="2751099"/>
            <a:ext cx="82550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2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struttur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;  </a:t>
            </a:r>
            <a:r>
              <a:rPr sz="1600" spc="-10" dirty="0">
                <a:latin typeface="Arial"/>
                <a:cs typeface="Arial"/>
              </a:rPr>
              <a:t>nome;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57450" y="2935604"/>
            <a:ext cx="140207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57450" y="3319653"/>
            <a:ext cx="140207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43377" y="2731160"/>
            <a:ext cx="146177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75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tipo di accesso;  </a:t>
            </a:r>
            <a:r>
              <a:rPr sz="1600" spc="-10" dirty="0">
                <a:latin typeface="Arial"/>
                <a:cs typeface="Arial"/>
              </a:rPr>
              <a:t>protezione,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ecc.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I</a:t>
            </a:r>
            <a:r>
              <a:rPr spc="-15" dirty="0"/>
              <a:t> </a:t>
            </a:r>
            <a:r>
              <a:rPr spc="-5" dirty="0"/>
              <a:t>File…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79119" y="3709592"/>
            <a:ext cx="6197600" cy="1717039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600" spc="-5" dirty="0">
                <a:latin typeface="Arial"/>
                <a:cs typeface="Arial"/>
              </a:rPr>
              <a:t>Il nome del file si suddivide </a:t>
            </a:r>
            <a:r>
              <a:rPr sz="1600" spc="-10" dirty="0">
                <a:latin typeface="Arial"/>
                <a:cs typeface="Arial"/>
              </a:rPr>
              <a:t>generalmente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650" b="1" i="1" spc="-85" dirty="0">
                <a:latin typeface="Arial"/>
                <a:cs typeface="Arial"/>
              </a:rPr>
              <a:t>Nome.Estensione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950"/>
              </a:spcBef>
            </a:pPr>
            <a:r>
              <a:rPr sz="1600" spc="-10" dirty="0">
                <a:latin typeface="Arial"/>
                <a:cs typeface="Arial"/>
              </a:rPr>
              <a:t>entrambi </a:t>
            </a:r>
            <a:r>
              <a:rPr sz="1600" spc="-5" dirty="0">
                <a:latin typeface="Arial"/>
                <a:cs typeface="Arial"/>
              </a:rPr>
              <a:t>con un </a:t>
            </a: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variabile di </a:t>
            </a:r>
            <a:r>
              <a:rPr sz="1600" spc="-10" dirty="0">
                <a:latin typeface="Arial"/>
                <a:cs typeface="Arial"/>
              </a:rPr>
              <a:t>caratteri </a:t>
            </a:r>
            <a:r>
              <a:rPr sz="1600" spc="-5" dirty="0">
                <a:latin typeface="Arial"/>
                <a:cs typeface="Arial"/>
              </a:rPr>
              <a:t>e varia utilizzazione </a:t>
            </a:r>
            <a:r>
              <a:rPr sz="1600" spc="-10" dirty="0">
                <a:latin typeface="Arial"/>
                <a:cs typeface="Arial"/>
              </a:rPr>
              <a:t>del  </a:t>
            </a:r>
            <a:r>
              <a:rPr sz="1600" spc="-5" dirty="0">
                <a:latin typeface="Arial"/>
                <a:cs typeface="Arial"/>
              </a:rPr>
              <a:t>minuscolo/maiuscolo.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Arial"/>
                <a:cs typeface="Arial"/>
              </a:rPr>
              <a:t>Spesso l’estensione indica un particolare tipo di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1510029"/>
            <a:ext cx="35299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 metodi usati comunemente sono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due: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1190" y="1818004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6848" y="1742907"/>
            <a:ext cx="336296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75310" algn="l"/>
                <a:tab pos="1940560" algn="l"/>
                <a:tab pos="2471420" algn="l"/>
                <a:tab pos="2717800" algn="l"/>
              </a:tabLst>
            </a:pPr>
            <a:r>
              <a:rPr sz="1650" i="1" spc="-25" dirty="0">
                <a:latin typeface="Arial"/>
                <a:cs typeface="Arial"/>
              </a:rPr>
              <a:t>lista	</a:t>
            </a:r>
            <a:r>
              <a:rPr sz="1650" i="1" spc="-30" dirty="0">
                <a:latin typeface="Arial"/>
                <a:cs typeface="Arial"/>
              </a:rPr>
              <a:t>concatenata:	</a:t>
            </a:r>
            <a:r>
              <a:rPr sz="1600" dirty="0">
                <a:latin typeface="Arial"/>
                <a:cs typeface="Arial"/>
              </a:rPr>
              <a:t>tutti	</a:t>
            </a:r>
            <a:r>
              <a:rPr sz="1600" spc="-5" dirty="0">
                <a:latin typeface="Arial"/>
                <a:cs typeface="Arial"/>
              </a:rPr>
              <a:t>i	</a:t>
            </a:r>
            <a:r>
              <a:rPr sz="1600" spc="-10" dirty="0">
                <a:latin typeface="Arial"/>
                <a:cs typeface="Arial"/>
              </a:rPr>
              <a:t>blocchi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6160" y="1753869"/>
            <a:ext cx="1095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1985" algn="l"/>
              </a:tabLst>
            </a:pP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ber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ono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1190" y="2793492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752600">
              <a:lnSpc>
                <a:spcPct val="100000"/>
              </a:lnSpc>
              <a:spcBef>
                <a:spcPts val="105"/>
              </a:spcBef>
            </a:pPr>
            <a:r>
              <a:rPr dirty="0"/>
              <a:t>Gestione </a:t>
            </a:r>
            <a:r>
              <a:rPr spc="-5" dirty="0"/>
              <a:t>dello </a:t>
            </a:r>
            <a:r>
              <a:rPr dirty="0"/>
              <a:t>spazio </a:t>
            </a:r>
            <a:r>
              <a:rPr spc="-5" dirty="0"/>
              <a:t>libero  </a:t>
            </a:r>
            <a:r>
              <a:rPr dirty="0"/>
              <a:t>su</a:t>
            </a:r>
            <a:r>
              <a:rPr spc="-25" dirty="0"/>
              <a:t> </a:t>
            </a:r>
            <a:r>
              <a:rPr spc="-5" dirty="0"/>
              <a:t>disco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8540" y="1997786"/>
            <a:ext cx="8123555" cy="4687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marR="331597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concatenati ed un puntatore indica il primo blocco  </a:t>
            </a:r>
            <a:r>
              <a:rPr sz="1600" spc="-10" dirty="0">
                <a:latin typeface="Arial"/>
                <a:cs typeface="Arial"/>
              </a:rPr>
              <a:t>libero. </a:t>
            </a:r>
            <a:r>
              <a:rPr sz="1600" spc="-5" dirty="0">
                <a:latin typeface="Arial"/>
                <a:cs typeface="Arial"/>
              </a:rPr>
              <a:t>Necessità di proteggere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puntatore al primo  blocco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libero.</a:t>
            </a:r>
            <a:endParaRPr sz="1600">
              <a:latin typeface="Arial"/>
              <a:cs typeface="Arial"/>
            </a:endParaRPr>
          </a:p>
          <a:p>
            <a:pPr marL="190500" marR="3316604" algn="just">
              <a:lnSpc>
                <a:spcPts val="1920"/>
              </a:lnSpc>
              <a:spcBef>
                <a:spcPts val="65"/>
              </a:spcBef>
            </a:pPr>
            <a:r>
              <a:rPr sz="1650" i="1" spc="-35" dirty="0">
                <a:latin typeface="Arial"/>
                <a:cs typeface="Arial"/>
              </a:rPr>
              <a:t>mappa </a:t>
            </a:r>
            <a:r>
              <a:rPr sz="1650" i="1" spc="-25" dirty="0">
                <a:latin typeface="Arial"/>
                <a:cs typeface="Arial"/>
              </a:rPr>
              <a:t>di </a:t>
            </a:r>
            <a:r>
              <a:rPr sz="1650" i="1" spc="-20" dirty="0">
                <a:latin typeface="Arial"/>
                <a:cs typeface="Arial"/>
              </a:rPr>
              <a:t>bit</a:t>
            </a:r>
            <a:r>
              <a:rPr sz="1600" spc="-20" dirty="0">
                <a:latin typeface="Arial"/>
                <a:cs typeface="Arial"/>
              </a:rPr>
              <a:t>: </a:t>
            </a:r>
            <a:r>
              <a:rPr sz="1600" dirty="0">
                <a:latin typeface="Arial"/>
                <a:cs typeface="Arial"/>
              </a:rPr>
              <a:t>un </a:t>
            </a:r>
            <a:r>
              <a:rPr sz="1600" spc="-5" dirty="0">
                <a:latin typeface="Arial"/>
                <a:cs typeface="Arial"/>
              </a:rPr>
              <a:t>disco </a:t>
            </a:r>
            <a:r>
              <a:rPr sz="1600" spc="-10" dirty="0">
                <a:latin typeface="Arial"/>
                <a:cs typeface="Arial"/>
              </a:rPr>
              <a:t>di </a:t>
            </a:r>
            <a:r>
              <a:rPr sz="1600" spc="-5" dirty="0">
                <a:latin typeface="Arial"/>
                <a:cs typeface="Arial"/>
              </a:rPr>
              <a:t>n </a:t>
            </a:r>
            <a:r>
              <a:rPr sz="1600" spc="-10" dirty="0">
                <a:latin typeface="Arial"/>
                <a:cs typeface="Arial"/>
              </a:rPr>
              <a:t>blocchi </a:t>
            </a:r>
            <a:r>
              <a:rPr sz="1600" spc="-5" dirty="0">
                <a:latin typeface="Arial"/>
                <a:cs typeface="Arial"/>
              </a:rPr>
              <a:t>richiede </a:t>
            </a:r>
            <a:r>
              <a:rPr sz="1600" spc="-10" dirty="0">
                <a:latin typeface="Arial"/>
                <a:cs typeface="Arial"/>
              </a:rPr>
              <a:t>una  </a:t>
            </a:r>
            <a:r>
              <a:rPr sz="1600" spc="-5" dirty="0">
                <a:latin typeface="Arial"/>
                <a:cs typeface="Arial"/>
              </a:rPr>
              <a:t>mappa di n bit. I blocchi </a:t>
            </a:r>
            <a:r>
              <a:rPr sz="1600" spc="-10" dirty="0">
                <a:latin typeface="Arial"/>
                <a:cs typeface="Arial"/>
              </a:rPr>
              <a:t>liberi si rappresentano</a:t>
            </a:r>
            <a:r>
              <a:rPr sz="1600" spc="4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</a:t>
            </a:r>
            <a:endParaRPr sz="1600">
              <a:latin typeface="Arial"/>
              <a:cs typeface="Arial"/>
            </a:endParaRPr>
          </a:p>
          <a:p>
            <a:pPr marL="190500" algn="just">
              <a:lnSpc>
                <a:spcPts val="1860"/>
              </a:lnSpc>
            </a:pPr>
            <a:r>
              <a:rPr sz="1600" spc="-5" dirty="0">
                <a:latin typeface="Arial"/>
                <a:cs typeface="Arial"/>
              </a:rPr>
              <a:t>1   sulla   mappa,   i    blocchi   </a:t>
            </a:r>
            <a:r>
              <a:rPr sz="1600" spc="-10" dirty="0">
                <a:latin typeface="Arial"/>
                <a:cs typeface="Arial"/>
              </a:rPr>
              <a:t>allocati    </a:t>
            </a:r>
            <a:r>
              <a:rPr sz="1600" spc="-5" dirty="0">
                <a:latin typeface="Arial"/>
                <a:cs typeface="Arial"/>
              </a:rPr>
              <a:t>con   0  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(o</a:t>
            </a:r>
            <a:endParaRPr sz="1600">
              <a:latin typeface="Arial"/>
              <a:cs typeface="Arial"/>
            </a:endParaRPr>
          </a:p>
          <a:p>
            <a:pPr marL="190500" algn="just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viceversa).</a:t>
            </a:r>
            <a:endParaRPr sz="160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190"/>
              </a:spcBef>
            </a:pPr>
            <a:r>
              <a:rPr sz="1200" i="1" dirty="0">
                <a:latin typeface="Arial"/>
                <a:cs typeface="Arial"/>
              </a:rPr>
              <a:t>Bit </a:t>
            </a:r>
            <a:r>
              <a:rPr sz="1200" i="1" spc="-10" dirty="0">
                <a:latin typeface="Arial"/>
                <a:cs typeface="Arial"/>
              </a:rPr>
              <a:t>map </a:t>
            </a:r>
            <a:r>
              <a:rPr sz="1200" i="1" spc="-5" dirty="0">
                <a:latin typeface="Arial"/>
                <a:cs typeface="Arial"/>
              </a:rPr>
              <a:t>richiede </a:t>
            </a:r>
            <a:r>
              <a:rPr sz="1200" i="1" dirty="0">
                <a:latin typeface="Arial"/>
                <a:cs typeface="Arial"/>
              </a:rPr>
              <a:t>extra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space</a:t>
            </a:r>
            <a:endParaRPr sz="1200">
              <a:latin typeface="Arial"/>
              <a:cs typeface="Arial"/>
            </a:endParaRPr>
          </a:p>
          <a:p>
            <a:pPr marR="6812280" algn="ctr">
              <a:lnSpc>
                <a:spcPct val="100000"/>
              </a:lnSpc>
            </a:pPr>
            <a:r>
              <a:rPr sz="1200" i="1" dirty="0">
                <a:latin typeface="Arial"/>
                <a:cs typeface="Arial"/>
              </a:rPr>
              <a:t>Es:</a:t>
            </a:r>
            <a:endParaRPr sz="1200">
              <a:latin typeface="Arial"/>
              <a:cs typeface="Arial"/>
            </a:endParaRPr>
          </a:p>
          <a:p>
            <a:pPr marL="1397635">
              <a:lnSpc>
                <a:spcPct val="100000"/>
              </a:lnSpc>
            </a:pPr>
            <a:r>
              <a:rPr sz="1200" i="1" spc="-5" dirty="0">
                <a:latin typeface="Arial"/>
                <a:cs typeface="Arial"/>
              </a:rPr>
              <a:t>block </a:t>
            </a:r>
            <a:r>
              <a:rPr sz="1200" i="1" spc="-15" dirty="0">
                <a:latin typeface="Arial"/>
                <a:cs typeface="Arial"/>
              </a:rPr>
              <a:t>size </a:t>
            </a:r>
            <a:r>
              <a:rPr sz="1200" i="1" dirty="0">
                <a:latin typeface="Arial"/>
                <a:cs typeface="Arial"/>
              </a:rPr>
              <a:t>= 2</a:t>
            </a:r>
            <a:r>
              <a:rPr sz="1200" i="1" baseline="24305" dirty="0">
                <a:latin typeface="Arial"/>
                <a:cs typeface="Arial"/>
              </a:rPr>
              <a:t>12 </a:t>
            </a:r>
            <a:r>
              <a:rPr sz="1200" i="1" dirty="0">
                <a:latin typeface="Arial"/>
                <a:cs typeface="Arial"/>
              </a:rPr>
              <a:t>bytes</a:t>
            </a:r>
            <a:r>
              <a:rPr sz="1200" i="1" spc="-9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(4KB)</a:t>
            </a:r>
            <a:endParaRPr sz="1200">
              <a:latin typeface="Arial"/>
              <a:cs typeface="Arial"/>
            </a:endParaRPr>
          </a:p>
          <a:p>
            <a:pPr marL="1397635" marR="4197350">
              <a:lnSpc>
                <a:spcPct val="100000"/>
              </a:lnSpc>
            </a:pPr>
            <a:r>
              <a:rPr sz="1200" i="1" spc="-5" dirty="0">
                <a:latin typeface="Arial"/>
                <a:cs typeface="Arial"/>
              </a:rPr>
              <a:t>disk </a:t>
            </a:r>
            <a:r>
              <a:rPr sz="1200" i="1" spc="-15" dirty="0">
                <a:latin typeface="Arial"/>
                <a:cs typeface="Arial"/>
              </a:rPr>
              <a:t>size </a:t>
            </a:r>
            <a:r>
              <a:rPr sz="1200" i="1" dirty="0">
                <a:latin typeface="Arial"/>
                <a:cs typeface="Arial"/>
              </a:rPr>
              <a:t>= 2</a:t>
            </a:r>
            <a:r>
              <a:rPr sz="1200" i="1" baseline="24305" dirty="0">
                <a:latin typeface="Arial"/>
                <a:cs typeface="Arial"/>
              </a:rPr>
              <a:t>9</a:t>
            </a:r>
            <a:r>
              <a:rPr sz="1200" i="1" dirty="0">
                <a:latin typeface="Arial"/>
                <a:cs typeface="Arial"/>
              </a:rPr>
              <a:t>2</a:t>
            </a:r>
            <a:r>
              <a:rPr sz="1200" i="1" baseline="24305" dirty="0">
                <a:latin typeface="Arial"/>
                <a:cs typeface="Arial"/>
              </a:rPr>
              <a:t>30 </a:t>
            </a:r>
            <a:r>
              <a:rPr sz="1200" i="1" dirty="0">
                <a:latin typeface="Arial"/>
                <a:cs typeface="Arial"/>
              </a:rPr>
              <a:t>bytes </a:t>
            </a:r>
            <a:r>
              <a:rPr sz="1200" i="1" spc="-5" dirty="0">
                <a:latin typeface="Arial"/>
                <a:cs typeface="Arial"/>
              </a:rPr>
              <a:t>(500 gigabyte)  n </a:t>
            </a:r>
            <a:r>
              <a:rPr sz="1200" i="1" dirty="0">
                <a:latin typeface="Arial"/>
                <a:cs typeface="Arial"/>
              </a:rPr>
              <a:t>= 2</a:t>
            </a:r>
            <a:r>
              <a:rPr sz="1200" i="1" baseline="24305" dirty="0">
                <a:latin typeface="Arial"/>
                <a:cs typeface="Arial"/>
              </a:rPr>
              <a:t>39</a:t>
            </a:r>
            <a:r>
              <a:rPr sz="1200" i="1" dirty="0">
                <a:latin typeface="Arial"/>
                <a:cs typeface="Arial"/>
              </a:rPr>
              <a:t>/2</a:t>
            </a:r>
            <a:r>
              <a:rPr sz="1200" i="1" baseline="24305" dirty="0">
                <a:latin typeface="Arial"/>
                <a:cs typeface="Arial"/>
              </a:rPr>
              <a:t>12 </a:t>
            </a:r>
            <a:r>
              <a:rPr sz="1200" i="1" dirty="0">
                <a:latin typeface="Arial"/>
                <a:cs typeface="Arial"/>
              </a:rPr>
              <a:t>= 2</a:t>
            </a:r>
            <a:r>
              <a:rPr sz="1200" i="1" baseline="24305" dirty="0">
                <a:latin typeface="Arial"/>
                <a:cs typeface="Arial"/>
              </a:rPr>
              <a:t>27 </a:t>
            </a:r>
            <a:r>
              <a:rPr sz="1200" i="1" spc="-5" dirty="0">
                <a:latin typeface="Arial"/>
                <a:cs typeface="Arial"/>
              </a:rPr>
              <a:t>bits (or </a:t>
            </a:r>
            <a:r>
              <a:rPr sz="1200" i="1" dirty="0">
                <a:latin typeface="Arial"/>
                <a:cs typeface="Arial"/>
              </a:rPr>
              <a:t>16M</a:t>
            </a:r>
            <a:r>
              <a:rPr sz="1200" i="1" spc="17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bytes)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</a:pPr>
            <a:r>
              <a:rPr sz="1200" i="1" dirty="0">
                <a:latin typeface="Arial"/>
                <a:cs typeface="Arial"/>
              </a:rPr>
              <a:t>Easy </a:t>
            </a:r>
            <a:r>
              <a:rPr sz="1200" i="1" spc="-5" dirty="0">
                <a:latin typeface="Arial"/>
                <a:cs typeface="Arial"/>
              </a:rPr>
              <a:t>to get contiguous</a:t>
            </a:r>
            <a:r>
              <a:rPr sz="1200" i="1" spc="-4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files</a:t>
            </a:r>
            <a:endParaRPr sz="12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520"/>
              </a:spcBef>
            </a:pPr>
            <a:r>
              <a:rPr sz="1600" spc="-5" dirty="0">
                <a:latin typeface="Arial"/>
                <a:cs typeface="Arial"/>
              </a:rPr>
              <a:t>Il metodo della lista </a:t>
            </a:r>
            <a:r>
              <a:rPr sz="1600" spc="-10" dirty="0">
                <a:latin typeface="Arial"/>
                <a:cs typeface="Arial"/>
              </a:rPr>
              <a:t>concatenata </a:t>
            </a:r>
            <a:r>
              <a:rPr sz="1600" spc="-5" dirty="0">
                <a:latin typeface="Arial"/>
                <a:cs typeface="Arial"/>
              </a:rPr>
              <a:t>è più efficiente </a:t>
            </a:r>
            <a:r>
              <a:rPr sz="1600" dirty="0">
                <a:latin typeface="Arial"/>
                <a:cs typeface="Arial"/>
              </a:rPr>
              <a:t>se </a:t>
            </a:r>
            <a:r>
              <a:rPr sz="1600" spc="-1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disco è </a:t>
            </a:r>
            <a:r>
              <a:rPr sz="1600" spc="-10" dirty="0">
                <a:latin typeface="Arial"/>
                <a:cs typeface="Arial"/>
              </a:rPr>
              <a:t>quasi pieno, poiché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10" dirty="0">
                <a:latin typeface="Arial"/>
                <a:cs typeface="Arial"/>
              </a:rPr>
              <a:t>numero  </a:t>
            </a:r>
            <a:r>
              <a:rPr sz="1600" spc="-5" dirty="0">
                <a:latin typeface="Arial"/>
                <a:cs typeface="Arial"/>
              </a:rPr>
              <a:t>di </a:t>
            </a:r>
            <a:r>
              <a:rPr sz="1600" spc="-10" dirty="0">
                <a:latin typeface="Arial"/>
                <a:cs typeface="Arial"/>
              </a:rPr>
              <a:t>blocchi </a:t>
            </a:r>
            <a:r>
              <a:rPr sz="1600" spc="-5" dirty="0">
                <a:latin typeface="Arial"/>
                <a:cs typeface="Arial"/>
              </a:rPr>
              <a:t>è molto limitato. Inoltre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queste condizioni,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mappa di bit </a:t>
            </a:r>
            <a:r>
              <a:rPr sz="1600" spc="-10" dirty="0">
                <a:latin typeface="Arial"/>
                <a:cs typeface="Arial"/>
              </a:rPr>
              <a:t>potrebbe </a:t>
            </a:r>
            <a:r>
              <a:rPr sz="1600" spc="-5" dirty="0">
                <a:latin typeface="Arial"/>
                <a:cs typeface="Arial"/>
              </a:rPr>
              <a:t>risultare  spesso </a:t>
            </a:r>
            <a:r>
              <a:rPr sz="1600" spc="-10" dirty="0">
                <a:latin typeface="Arial"/>
                <a:cs typeface="Arial"/>
              </a:rPr>
              <a:t>piena </a:t>
            </a:r>
            <a:r>
              <a:rPr sz="1600" spc="-5" dirty="0">
                <a:latin typeface="Arial"/>
                <a:cs typeface="Arial"/>
              </a:rPr>
              <a:t>e richiedere </a:t>
            </a:r>
            <a:r>
              <a:rPr sz="1600" spc="-10" dirty="0">
                <a:latin typeface="Arial"/>
                <a:cs typeface="Arial"/>
              </a:rPr>
              <a:t>continui accessi </a:t>
            </a:r>
            <a:r>
              <a:rPr sz="1600" spc="-5" dirty="0">
                <a:latin typeface="Arial"/>
                <a:cs typeface="Arial"/>
              </a:rPr>
              <a:t>ad altre </a:t>
            </a:r>
            <a:r>
              <a:rPr sz="1600" spc="-10" dirty="0">
                <a:latin typeface="Arial"/>
                <a:cs typeface="Arial"/>
              </a:rPr>
              <a:t>parti </a:t>
            </a:r>
            <a:r>
              <a:rPr sz="1600" spc="-5" dirty="0">
                <a:latin typeface="Arial"/>
                <a:cs typeface="Arial"/>
              </a:rPr>
              <a:t>di mappa per </a:t>
            </a:r>
            <a:r>
              <a:rPr sz="1600" spc="-10" dirty="0">
                <a:latin typeface="Arial"/>
                <a:cs typeface="Arial"/>
              </a:rPr>
              <a:t>assegnare blocchi  </a:t>
            </a:r>
            <a:r>
              <a:rPr sz="1600" spc="-5" dirty="0">
                <a:latin typeface="Arial"/>
                <a:cs typeface="Arial"/>
              </a:rPr>
              <a:t>liberi.</a:t>
            </a:r>
            <a:endParaRPr sz="1600">
              <a:latin typeface="Arial"/>
              <a:cs typeface="Arial"/>
            </a:endParaRPr>
          </a:p>
          <a:p>
            <a:pPr marL="12700" marR="6985" algn="just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Se </a:t>
            </a:r>
            <a:r>
              <a:rPr sz="1600" dirty="0">
                <a:latin typeface="Arial"/>
                <a:cs typeface="Arial"/>
              </a:rPr>
              <a:t>c’è </a:t>
            </a:r>
            <a:r>
              <a:rPr sz="1600" spc="-10" dirty="0">
                <a:latin typeface="Arial"/>
                <a:cs typeface="Arial"/>
              </a:rPr>
              <a:t>abbastanza </a:t>
            </a:r>
            <a:r>
              <a:rPr sz="1600" spc="-5" dirty="0">
                <a:latin typeface="Arial"/>
                <a:cs typeface="Arial"/>
              </a:rPr>
              <a:t>memoria </a:t>
            </a:r>
            <a:r>
              <a:rPr sz="1600" spc="-10" dirty="0">
                <a:latin typeface="Arial"/>
                <a:cs typeface="Arial"/>
              </a:rPr>
              <a:t>principale </a:t>
            </a:r>
            <a:r>
              <a:rPr sz="1600" spc="-5" dirty="0">
                <a:latin typeface="Arial"/>
                <a:cs typeface="Arial"/>
              </a:rPr>
              <a:t>per contenere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mappa di bit, è generalmente  preferibile quest’ultimo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metodo.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24525" y="1557400"/>
            <a:ext cx="2708275" cy="3166999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86425" y="4756150"/>
            <a:ext cx="2784475" cy="0"/>
          </a:xfrm>
          <a:custGeom>
            <a:avLst/>
            <a:gdLst/>
            <a:ahLst/>
            <a:cxnLst/>
            <a:rect l="l" t="t" r="r" b="b"/>
            <a:pathLst>
              <a:path w="2784475">
                <a:moveTo>
                  <a:pt x="0" y="0"/>
                </a:moveTo>
                <a:lnTo>
                  <a:pt x="2784475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92775" y="1531619"/>
            <a:ext cx="0" cy="3218180"/>
          </a:xfrm>
          <a:custGeom>
            <a:avLst/>
            <a:gdLst/>
            <a:ahLst/>
            <a:cxnLst/>
            <a:rect l="l" t="t" r="r" b="b"/>
            <a:pathLst>
              <a:path h="3218179">
                <a:moveTo>
                  <a:pt x="0" y="0"/>
                </a:moveTo>
                <a:lnTo>
                  <a:pt x="0" y="321818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86425" y="1525269"/>
            <a:ext cx="2784475" cy="0"/>
          </a:xfrm>
          <a:custGeom>
            <a:avLst/>
            <a:gdLst/>
            <a:ahLst/>
            <a:cxnLst/>
            <a:rect l="l" t="t" r="r" b="b"/>
            <a:pathLst>
              <a:path w="2784475">
                <a:moveTo>
                  <a:pt x="0" y="0"/>
                </a:moveTo>
                <a:lnTo>
                  <a:pt x="2784475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64550" y="1531874"/>
            <a:ext cx="0" cy="3218180"/>
          </a:xfrm>
          <a:custGeom>
            <a:avLst/>
            <a:gdLst/>
            <a:ahLst/>
            <a:cxnLst/>
            <a:rect l="l" t="t" r="r" b="b"/>
            <a:pathLst>
              <a:path h="3218179">
                <a:moveTo>
                  <a:pt x="0" y="0"/>
                </a:moveTo>
                <a:lnTo>
                  <a:pt x="0" y="3217926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1825" y="4730750"/>
            <a:ext cx="2733675" cy="0"/>
          </a:xfrm>
          <a:custGeom>
            <a:avLst/>
            <a:gdLst/>
            <a:ahLst/>
            <a:cxnLst/>
            <a:rect l="l" t="t" r="r" b="b"/>
            <a:pathLst>
              <a:path w="2733675">
                <a:moveTo>
                  <a:pt x="0" y="0"/>
                </a:moveTo>
                <a:lnTo>
                  <a:pt x="2733675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8175" y="1557019"/>
            <a:ext cx="0" cy="3167380"/>
          </a:xfrm>
          <a:custGeom>
            <a:avLst/>
            <a:gdLst/>
            <a:ahLst/>
            <a:cxnLst/>
            <a:rect l="l" t="t" r="r" b="b"/>
            <a:pathLst>
              <a:path h="3167379">
                <a:moveTo>
                  <a:pt x="0" y="0"/>
                </a:moveTo>
                <a:lnTo>
                  <a:pt x="0" y="316738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1825" y="1550669"/>
            <a:ext cx="2733675" cy="0"/>
          </a:xfrm>
          <a:custGeom>
            <a:avLst/>
            <a:gdLst/>
            <a:ahLst/>
            <a:cxnLst/>
            <a:rect l="l" t="t" r="r" b="b"/>
            <a:pathLst>
              <a:path w="2733675">
                <a:moveTo>
                  <a:pt x="0" y="0"/>
                </a:moveTo>
                <a:lnTo>
                  <a:pt x="2733675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9150" y="1557274"/>
            <a:ext cx="0" cy="3167380"/>
          </a:xfrm>
          <a:custGeom>
            <a:avLst/>
            <a:gdLst/>
            <a:ahLst/>
            <a:cxnLst/>
            <a:rect l="l" t="t" r="r" b="b"/>
            <a:pathLst>
              <a:path h="3167379">
                <a:moveTo>
                  <a:pt x="0" y="0"/>
                </a:moveTo>
                <a:lnTo>
                  <a:pt x="0" y="3167126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Affidabilità </a:t>
            </a:r>
            <a:r>
              <a:rPr dirty="0"/>
              <a:t>del </a:t>
            </a:r>
            <a:r>
              <a:rPr spc="-5" dirty="0"/>
              <a:t>Fyle </a:t>
            </a:r>
            <a:r>
              <a:rPr dirty="0"/>
              <a:t>System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7902" y="4325492"/>
            <a:ext cx="178307" cy="17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7902" y="4782692"/>
            <a:ext cx="178307" cy="17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7902" y="5239892"/>
            <a:ext cx="178307" cy="17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63244" y="1417726"/>
            <a:ext cx="7536815" cy="499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8740">
              <a:lnSpc>
                <a:spcPct val="15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Il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-5" dirty="0">
                <a:latin typeface="Arial"/>
                <a:cs typeface="Arial"/>
              </a:rPr>
              <a:t>system può contenere dati </a:t>
            </a:r>
            <a:r>
              <a:rPr sz="1600" dirty="0">
                <a:latin typeface="Arial"/>
                <a:cs typeface="Arial"/>
              </a:rPr>
              <a:t>che </a:t>
            </a:r>
            <a:r>
              <a:rPr sz="1600" spc="-5" dirty="0">
                <a:latin typeface="Arial"/>
                <a:cs typeface="Arial"/>
              </a:rPr>
              <a:t>non possono essere persi </a:t>
            </a:r>
            <a:r>
              <a:rPr sz="1600" spc="-10" dirty="0">
                <a:latin typeface="Arial"/>
                <a:cs typeface="Arial"/>
              </a:rPr>
              <a:t>poiché </a:t>
            </a:r>
            <a:r>
              <a:rPr sz="1600" spc="-5" dirty="0">
                <a:latin typeface="Arial"/>
                <a:cs typeface="Arial"/>
              </a:rPr>
              <a:t>di difficile o  costoso recupero.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Arial"/>
                <a:cs typeface="Arial"/>
              </a:rPr>
              <a:t>L’affidabilità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del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system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va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perseguita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spesso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anche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scapito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dell’efficienza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di economie.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marL="84455" marR="5715">
              <a:lnSpc>
                <a:spcPct val="150100"/>
              </a:lnSpc>
              <a:tabLst>
                <a:tab pos="380365" algn="l"/>
                <a:tab pos="1708150" algn="l"/>
                <a:tab pos="2131695" algn="l"/>
                <a:tab pos="4204335" algn="l"/>
                <a:tab pos="5699760" algn="l"/>
                <a:tab pos="6730365" algn="l"/>
              </a:tabLst>
            </a:pPr>
            <a:r>
              <a:rPr sz="2000" dirty="0">
                <a:latin typeface="Arial"/>
                <a:cs typeface="Arial"/>
              </a:rPr>
              <a:t>I	</a:t>
            </a:r>
            <a:r>
              <a:rPr sz="2000" spc="-5" dirty="0">
                <a:latin typeface="Arial"/>
                <a:cs typeface="Arial"/>
              </a:rPr>
              <a:t>dispositiv</a:t>
            </a:r>
            <a:r>
              <a:rPr sz="2000" dirty="0">
                <a:latin typeface="Arial"/>
                <a:cs typeface="Arial"/>
              </a:rPr>
              <a:t>i	di	</a:t>
            </a:r>
            <a:r>
              <a:rPr sz="2000" spc="-15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em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zza</a:t>
            </a:r>
            <a:r>
              <a:rPr sz="2000" spc="5" dirty="0">
                <a:latin typeface="Arial"/>
                <a:cs typeface="Arial"/>
              </a:rPr>
              <a:t>z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e	</a:t>
            </a:r>
            <a:r>
              <a:rPr sz="2000" spc="-5" dirty="0">
                <a:latin typeface="Arial"/>
                <a:cs typeface="Arial"/>
              </a:rPr>
              <a:t>pres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nta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o	spe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so	</a:t>
            </a:r>
            <a:r>
              <a:rPr sz="2000" spc="-5" dirty="0">
                <a:latin typeface="Arial"/>
                <a:cs typeface="Arial"/>
              </a:rPr>
              <a:t>blocchi  inutilizzabili:</a:t>
            </a:r>
            <a:endParaRPr sz="2000">
              <a:latin typeface="Arial"/>
              <a:cs typeface="Arial"/>
            </a:endParaRPr>
          </a:p>
          <a:p>
            <a:pPr marL="333375" marR="4664075">
              <a:lnSpc>
                <a:spcPct val="150000"/>
              </a:lnSpc>
            </a:pPr>
            <a:r>
              <a:rPr sz="2000" spc="-5" dirty="0">
                <a:latin typeface="Arial"/>
                <a:cs typeface="Arial"/>
              </a:rPr>
              <a:t>difetti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fabbricazione;  usura;</a:t>
            </a:r>
            <a:endParaRPr sz="2000">
              <a:latin typeface="Arial"/>
              <a:cs typeface="Arial"/>
            </a:endParaRPr>
          </a:p>
          <a:p>
            <a:pPr marL="333375">
              <a:lnSpc>
                <a:spcPct val="100000"/>
              </a:lnSpc>
              <a:spcBef>
                <a:spcPts val="1205"/>
              </a:spcBef>
            </a:pPr>
            <a:r>
              <a:rPr sz="2000" spc="-5" dirty="0">
                <a:latin typeface="Arial"/>
                <a:cs typeface="Arial"/>
              </a:rPr>
              <a:t>urti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violenti.</a:t>
            </a:r>
            <a:endParaRPr sz="2000">
              <a:latin typeface="Arial"/>
              <a:cs typeface="Arial"/>
            </a:endParaRPr>
          </a:p>
          <a:p>
            <a:pPr marL="84455" marR="5080">
              <a:lnSpc>
                <a:spcPct val="150000"/>
              </a:lnSpc>
            </a:pPr>
            <a:r>
              <a:rPr sz="2000" dirty="0">
                <a:latin typeface="Arial"/>
                <a:cs typeface="Arial"/>
              </a:rPr>
              <a:t>I </a:t>
            </a:r>
            <a:r>
              <a:rPr sz="2000" spc="-5" dirty="0">
                <a:latin typeface="Arial"/>
                <a:cs typeface="Arial"/>
              </a:rPr>
              <a:t>blocchi inutilizzabili </a:t>
            </a:r>
            <a:r>
              <a:rPr sz="2000" dirty="0">
                <a:latin typeface="Arial"/>
                <a:cs typeface="Arial"/>
              </a:rPr>
              <a:t>non </a:t>
            </a:r>
            <a:r>
              <a:rPr sz="2000" spc="-5" dirty="0">
                <a:latin typeface="Arial"/>
                <a:cs typeface="Arial"/>
              </a:rPr>
              <a:t>devono essere assegnati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nessun file,  </a:t>
            </a:r>
            <a:r>
              <a:rPr sz="2000" dirty="0">
                <a:latin typeface="Arial"/>
                <a:cs typeface="Arial"/>
              </a:rPr>
              <a:t>necessità una gestione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appropriata.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1875" y="2612517"/>
            <a:ext cx="178307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1875" y="5264277"/>
            <a:ext cx="178307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9378" y="1606676"/>
            <a:ext cx="7462520" cy="4642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Gestione dei blocchi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danneggiati: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25463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soluzione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hardware</a:t>
            </a:r>
            <a:endParaRPr sz="2000">
              <a:latin typeface="Times New Roman"/>
              <a:cs typeface="Times New Roman"/>
            </a:endParaRPr>
          </a:p>
          <a:p>
            <a:pPr marL="661670" marR="5080" indent="-28638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711835" algn="l"/>
                <a:tab pos="712470" algn="l"/>
                <a:tab pos="2025650" algn="l"/>
                <a:tab pos="5778500" algn="l"/>
                <a:tab pos="6540500" algn="l"/>
                <a:tab pos="6760209" algn="l"/>
              </a:tabLst>
            </a:pPr>
            <a:r>
              <a:rPr dirty="0"/>
              <a:t>	</a:t>
            </a:r>
            <a:r>
              <a:rPr sz="1600" dirty="0">
                <a:latin typeface="Times New Roman"/>
                <a:cs typeface="Times New Roman"/>
              </a:rPr>
              <a:t>un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</a:t>
            </a:r>
            <a:r>
              <a:rPr sz="160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te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</a:t>
            </a:r>
            <a:r>
              <a:rPr sz="1600" spc="5" dirty="0">
                <a:latin typeface="Times New Roman"/>
                <a:cs typeface="Times New Roman"/>
              </a:rPr>
              <a:t>s</a:t>
            </a:r>
            <a:r>
              <a:rPr sz="1600" dirty="0">
                <a:latin typeface="Times New Roman"/>
                <a:cs typeface="Times New Roman"/>
              </a:rPr>
              <a:t>c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è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rv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ta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nere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ac</a:t>
            </a:r>
            <a:r>
              <a:rPr sz="1600" dirty="0">
                <a:latin typeface="Times New Roman"/>
                <a:cs typeface="Times New Roman"/>
              </a:rPr>
              <a:t>c</a:t>
            </a:r>
            <a:r>
              <a:rPr sz="1600" spc="-5" dirty="0">
                <a:latin typeface="Times New Roman"/>
                <a:cs typeface="Times New Roman"/>
              </a:rPr>
              <a:t>ia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b</a:t>
            </a:r>
            <a:r>
              <a:rPr sz="1600" spc="5" dirty="0">
                <a:latin typeface="Times New Roman"/>
                <a:cs typeface="Times New Roman"/>
              </a:rPr>
              <a:t>l</a:t>
            </a:r>
            <a:r>
              <a:rPr sz="1600" spc="-5" dirty="0">
                <a:latin typeface="Times New Roman"/>
                <a:cs typeface="Times New Roman"/>
              </a:rPr>
              <a:t>occhi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ro</a:t>
            </a:r>
            <a:r>
              <a:rPr sz="1600" dirty="0">
                <a:latin typeface="Times New Roman"/>
                <a:cs typeface="Times New Roman"/>
              </a:rPr>
              <a:t>v</a:t>
            </a:r>
            <a:r>
              <a:rPr sz="1600" spc="-5" dirty="0">
                <a:latin typeface="Times New Roman"/>
                <a:cs typeface="Times New Roman"/>
              </a:rPr>
              <a:t>ina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contiene  dei 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blocchi 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	</a:t>
            </a:r>
            <a:r>
              <a:rPr sz="1600" spc="-5" dirty="0">
                <a:latin typeface="Times New Roman"/>
                <a:cs typeface="Times New Roman"/>
              </a:rPr>
              <a:t>riserva;</a:t>
            </a:r>
            <a:endParaRPr sz="1600">
              <a:latin typeface="Times New Roman"/>
              <a:cs typeface="Times New Roman"/>
            </a:endParaRPr>
          </a:p>
          <a:p>
            <a:pPr marL="661670" marR="7620" indent="-286385">
              <a:lnSpc>
                <a:spcPts val="2880"/>
              </a:lnSpc>
              <a:spcBef>
                <a:spcPts val="254"/>
              </a:spcBef>
              <a:buFont typeface="Arial"/>
              <a:buChar char="•"/>
              <a:tabLst>
                <a:tab pos="711835" algn="l"/>
                <a:tab pos="712470" algn="l"/>
              </a:tabLst>
            </a:pPr>
            <a:r>
              <a:rPr dirty="0"/>
              <a:t>	</a:t>
            </a:r>
            <a:r>
              <a:rPr sz="1600" spc="-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fase di inizializzazione </a:t>
            </a:r>
            <a:r>
              <a:rPr sz="1600" spc="-5" dirty="0">
                <a:latin typeface="Times New Roman"/>
                <a:cs typeface="Times New Roman"/>
              </a:rPr>
              <a:t>il </a:t>
            </a:r>
            <a:r>
              <a:rPr sz="1600" dirty="0">
                <a:latin typeface="Times New Roman"/>
                <a:cs typeface="Times New Roman"/>
              </a:rPr>
              <a:t>controllore </a:t>
            </a:r>
            <a:r>
              <a:rPr sz="1600" spc="-5" dirty="0">
                <a:latin typeface="Times New Roman"/>
                <a:cs typeface="Times New Roman"/>
              </a:rPr>
              <a:t>del dispositivo </a:t>
            </a:r>
            <a:r>
              <a:rPr sz="1600" dirty="0">
                <a:latin typeface="Times New Roman"/>
                <a:cs typeface="Times New Roman"/>
              </a:rPr>
              <a:t>legge questi blocchi </a:t>
            </a:r>
            <a:r>
              <a:rPr sz="1600" spc="-5" dirty="0">
                <a:latin typeface="Times New Roman"/>
                <a:cs typeface="Times New Roman"/>
              </a:rPr>
              <a:t>e li  sostituisce con blocchi </a:t>
            </a:r>
            <a:r>
              <a:rPr sz="1600" dirty="0">
                <a:latin typeface="Times New Roman"/>
                <a:cs typeface="Times New Roman"/>
              </a:rPr>
              <a:t>di </a:t>
            </a:r>
            <a:r>
              <a:rPr sz="1600" spc="-5" dirty="0">
                <a:latin typeface="Times New Roman"/>
                <a:cs typeface="Times New Roman"/>
              </a:rPr>
              <a:t>riserva, memorizzandone l’avvenuta</a:t>
            </a:r>
            <a:r>
              <a:rPr sz="1600" spc="2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sostituzione;</a:t>
            </a:r>
            <a:endParaRPr sz="1600">
              <a:latin typeface="Times New Roman"/>
              <a:cs typeface="Times New Roman"/>
            </a:endParaRPr>
          </a:p>
          <a:p>
            <a:pPr marL="661670" indent="-28638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661670" algn="l"/>
                <a:tab pos="662305" algn="l"/>
              </a:tabLst>
            </a:pPr>
            <a:r>
              <a:rPr sz="1600" spc="-5" dirty="0">
                <a:latin typeface="Times New Roman"/>
                <a:cs typeface="Times New Roman"/>
              </a:rPr>
              <a:t>soluzione trasparente al file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25463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soluzione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  <a:p>
            <a:pPr marL="719455" marR="508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719455" algn="l"/>
                <a:tab pos="720090" algn="l"/>
              </a:tabLst>
            </a:pPr>
            <a:r>
              <a:rPr sz="1600" spc="-5" dirty="0">
                <a:latin typeface="Times New Roman"/>
                <a:cs typeface="Times New Roman"/>
              </a:rPr>
              <a:t>il </a:t>
            </a:r>
            <a:r>
              <a:rPr sz="1600" dirty="0">
                <a:latin typeface="Times New Roman"/>
                <a:cs typeface="Times New Roman"/>
              </a:rPr>
              <a:t>file system tiene </a:t>
            </a:r>
            <a:r>
              <a:rPr sz="1600" spc="-5" dirty="0">
                <a:latin typeface="Times New Roman"/>
                <a:cs typeface="Times New Roman"/>
              </a:rPr>
              <a:t>traccia </a:t>
            </a:r>
            <a:r>
              <a:rPr sz="1600" dirty="0">
                <a:latin typeface="Times New Roman"/>
                <a:cs typeface="Times New Roman"/>
              </a:rPr>
              <a:t>dei </a:t>
            </a:r>
            <a:r>
              <a:rPr sz="1600" spc="-5" dirty="0">
                <a:latin typeface="Times New Roman"/>
                <a:cs typeface="Times New Roman"/>
              </a:rPr>
              <a:t>blocchi rovinati assegnandoli </a:t>
            </a:r>
            <a:r>
              <a:rPr sz="1600" dirty="0">
                <a:latin typeface="Times New Roman"/>
                <a:cs typeface="Times New Roman"/>
              </a:rPr>
              <a:t>tutti </a:t>
            </a:r>
            <a:r>
              <a:rPr sz="1600" spc="-5" dirty="0">
                <a:latin typeface="Times New Roman"/>
                <a:cs typeface="Times New Roman"/>
              </a:rPr>
              <a:t>ad </a:t>
            </a:r>
            <a:r>
              <a:rPr sz="1600" dirty="0">
                <a:latin typeface="Times New Roman"/>
                <a:cs typeface="Times New Roman"/>
              </a:rPr>
              <a:t>un </a:t>
            </a:r>
            <a:r>
              <a:rPr sz="1600" spc="-5" dirty="0">
                <a:latin typeface="Times New Roman"/>
                <a:cs typeface="Times New Roman"/>
              </a:rPr>
              <a:t>file  speciale </a:t>
            </a:r>
            <a:r>
              <a:rPr sz="1600" dirty="0">
                <a:latin typeface="Times New Roman"/>
                <a:cs typeface="Times New Roman"/>
              </a:rPr>
              <a:t>da non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utilizzare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Affidabilità </a:t>
            </a:r>
            <a:r>
              <a:rPr dirty="0"/>
              <a:t>del </a:t>
            </a:r>
            <a:r>
              <a:rPr spc="-5" dirty="0"/>
              <a:t>Fyle </a:t>
            </a:r>
            <a:r>
              <a:rPr dirty="0"/>
              <a:t>System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624965"/>
            <a:ext cx="6500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2175" algn="l"/>
                <a:tab pos="2835275" algn="l"/>
                <a:tab pos="3646170" algn="l"/>
                <a:tab pos="5150485" algn="l"/>
                <a:tab pos="5607685" algn="l"/>
              </a:tabLst>
            </a:pPr>
            <a:r>
              <a:rPr sz="2400" spc="-5" dirty="0">
                <a:latin typeface="Times New Roman"/>
                <a:cs typeface="Times New Roman"/>
              </a:rPr>
              <a:t>Nella	piani</a:t>
            </a:r>
            <a:r>
              <a:rPr sz="2400" spc="-1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z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e	del</a:t>
            </a:r>
            <a:r>
              <a:rPr sz="2400" spc="-1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	op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ra</a:t>
            </a:r>
            <a:r>
              <a:rPr sz="2400" spc="-10" dirty="0">
                <a:latin typeface="Times New Roman"/>
                <a:cs typeface="Times New Roman"/>
              </a:rPr>
              <a:t>z</a:t>
            </a:r>
            <a:r>
              <a:rPr sz="2400" dirty="0">
                <a:latin typeface="Times New Roman"/>
                <a:cs typeface="Times New Roman"/>
              </a:rPr>
              <a:t>ioni	di	</a:t>
            </a:r>
            <a:r>
              <a:rPr sz="2400" spc="-1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ackup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3893" y="1624965"/>
            <a:ext cx="770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vanno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1990831"/>
            <a:ext cx="7462520" cy="27692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Times New Roman"/>
                <a:cs typeface="Times New Roman"/>
              </a:rPr>
              <a:t>valutati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principalmente: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Times New Roman"/>
              <a:buChar char="•"/>
              <a:tabLst>
                <a:tab pos="431800" algn="l"/>
                <a:tab pos="432434" algn="l"/>
              </a:tabLst>
            </a:pPr>
            <a:r>
              <a:rPr dirty="0"/>
              <a:t>	</a:t>
            </a:r>
            <a:r>
              <a:rPr sz="2400" dirty="0">
                <a:latin typeface="Times New Roman"/>
                <a:cs typeface="Times New Roman"/>
              </a:rPr>
              <a:t>la </a:t>
            </a:r>
            <a:r>
              <a:rPr sz="2400" spc="-5" dirty="0">
                <a:latin typeface="Times New Roman"/>
                <a:cs typeface="Times New Roman"/>
              </a:rPr>
              <a:t>frequenza </a:t>
            </a:r>
            <a:r>
              <a:rPr sz="2400" dirty="0">
                <a:latin typeface="Times New Roman"/>
                <a:cs typeface="Times New Roman"/>
              </a:rPr>
              <a:t>con cui </a:t>
            </a:r>
            <a:r>
              <a:rPr sz="2400" spc="-5" dirty="0">
                <a:latin typeface="Times New Roman"/>
                <a:cs typeface="Times New Roman"/>
              </a:rPr>
              <a:t>effettuare </a:t>
            </a:r>
            <a:r>
              <a:rPr sz="2400" dirty="0">
                <a:latin typeface="Times New Roman"/>
                <a:cs typeface="Times New Roman"/>
              </a:rPr>
              <a:t>le copie di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backup;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4320"/>
              </a:lnSpc>
              <a:spcBef>
                <a:spcPts val="385"/>
              </a:spcBef>
              <a:buFont typeface="Times New Roman"/>
              <a:buChar char="•"/>
              <a:tabLst>
                <a:tab pos="431800" algn="l"/>
                <a:tab pos="432434" algn="l"/>
                <a:tab pos="701675" algn="l"/>
                <a:tab pos="1289685" algn="l"/>
                <a:tab pos="1894839" algn="l"/>
                <a:tab pos="3397885" algn="l"/>
                <a:tab pos="3803015" algn="l"/>
                <a:tab pos="4999990" algn="l"/>
                <a:tab pos="6282055" algn="l"/>
                <a:tab pos="6703695" algn="l"/>
              </a:tabLst>
            </a:pPr>
            <a:r>
              <a:rPr dirty="0"/>
              <a:t>	</a:t>
            </a:r>
            <a:r>
              <a:rPr sz="2400" dirty="0">
                <a:latin typeface="Times New Roman"/>
                <a:cs typeface="Times New Roman"/>
              </a:rPr>
              <a:t>i	f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le	c</a:t>
            </a:r>
            <a:r>
              <a:rPr sz="2400" spc="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pr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no	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a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gior	ne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sità</a:t>
            </a:r>
            <a:r>
              <a:rPr sz="2400" dirty="0">
                <a:latin typeface="Times New Roman"/>
                <a:cs typeface="Times New Roman"/>
              </a:rPr>
              <a:t>	di	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sere  </a:t>
            </a:r>
            <a:r>
              <a:rPr sz="2400" dirty="0">
                <a:latin typeface="Times New Roman"/>
                <a:cs typeface="Times New Roman"/>
              </a:rPr>
              <a:t>copiati;</a:t>
            </a:r>
            <a:endParaRPr sz="2400">
              <a:latin typeface="Times New Roman"/>
              <a:cs typeface="Times New Roman"/>
            </a:endParaRPr>
          </a:p>
          <a:p>
            <a:pPr marL="431800" indent="-419100">
              <a:lnSpc>
                <a:spcPct val="100000"/>
              </a:lnSpc>
              <a:spcBef>
                <a:spcPts val="1060"/>
              </a:spcBef>
              <a:buChar char="•"/>
              <a:tabLst>
                <a:tab pos="431800" algn="l"/>
                <a:tab pos="432434" algn="l"/>
              </a:tabLst>
            </a:pPr>
            <a:r>
              <a:rPr sz="2400" dirty="0">
                <a:latin typeface="Times New Roman"/>
                <a:cs typeface="Times New Roman"/>
              </a:rPr>
              <a:t>la tecnica </a:t>
            </a:r>
            <a:r>
              <a:rPr sz="2400" spc="-5" dirty="0">
                <a:latin typeface="Times New Roman"/>
                <a:cs typeface="Times New Roman"/>
              </a:rPr>
              <a:t>migliore </a:t>
            </a:r>
            <a:r>
              <a:rPr sz="2400" dirty="0">
                <a:latin typeface="Times New Roman"/>
                <a:cs typeface="Times New Roman"/>
              </a:rPr>
              <a:t>per </a:t>
            </a:r>
            <a:r>
              <a:rPr sz="2400" spc="-5" dirty="0">
                <a:latin typeface="Times New Roman"/>
                <a:cs typeface="Times New Roman"/>
              </a:rPr>
              <a:t>effettuare </a:t>
            </a:r>
            <a:r>
              <a:rPr sz="2400" dirty="0">
                <a:latin typeface="Times New Roman"/>
                <a:cs typeface="Times New Roman"/>
              </a:rPr>
              <a:t>il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backup.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79119" y="394843"/>
            <a:ext cx="574040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Affidabilità del Fyle </a:t>
            </a:r>
            <a:r>
              <a:rPr dirty="0"/>
              <a:t>System  BackUp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898604"/>
            <a:ext cx="746379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400" i="1" spc="-10" dirty="0">
                <a:latin typeface="Times New Roman"/>
                <a:cs typeface="Times New Roman"/>
              </a:rPr>
              <a:t>Frequenza</a:t>
            </a:r>
            <a:r>
              <a:rPr sz="2400" spc="-10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la </a:t>
            </a:r>
            <a:r>
              <a:rPr sz="2400" spc="-5" dirty="0">
                <a:latin typeface="Times New Roman"/>
                <a:cs typeface="Times New Roman"/>
              </a:rPr>
              <a:t>scelta </a:t>
            </a:r>
            <a:r>
              <a:rPr sz="2400" dirty="0">
                <a:latin typeface="Times New Roman"/>
                <a:cs typeface="Times New Roman"/>
              </a:rPr>
              <a:t>va </a:t>
            </a:r>
            <a:r>
              <a:rPr sz="2400" spc="-5" dirty="0">
                <a:latin typeface="Times New Roman"/>
                <a:cs typeface="Times New Roman"/>
              </a:rPr>
              <a:t>pianificata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base alla quantità </a:t>
            </a:r>
            <a:r>
              <a:rPr sz="2400" spc="-15" dirty="0">
                <a:latin typeface="Times New Roman"/>
                <a:cs typeface="Times New Roman"/>
              </a:rPr>
              <a:t>di  </a:t>
            </a:r>
            <a:r>
              <a:rPr sz="2400" spc="-5" dirty="0">
                <a:latin typeface="Times New Roman"/>
                <a:cs typeface="Times New Roman"/>
              </a:rPr>
              <a:t>lavoro svolta </a:t>
            </a:r>
            <a:r>
              <a:rPr sz="2400" dirty="0">
                <a:latin typeface="Times New Roman"/>
                <a:cs typeface="Times New Roman"/>
              </a:rPr>
              <a:t>nel </a:t>
            </a:r>
            <a:r>
              <a:rPr sz="2400" spc="-5" dirty="0">
                <a:latin typeface="Times New Roman"/>
                <a:cs typeface="Times New Roman"/>
              </a:rPr>
              <a:t>tempo </a:t>
            </a:r>
            <a:r>
              <a:rPr sz="2400" dirty="0">
                <a:latin typeface="Times New Roman"/>
                <a:cs typeface="Times New Roman"/>
              </a:rPr>
              <a:t>ed </a:t>
            </a:r>
            <a:r>
              <a:rPr sz="2400" spc="5" dirty="0">
                <a:latin typeface="Times New Roman"/>
                <a:cs typeface="Times New Roman"/>
              </a:rPr>
              <a:t>al </a:t>
            </a:r>
            <a:r>
              <a:rPr sz="2400" dirty="0">
                <a:latin typeface="Times New Roman"/>
                <a:cs typeface="Times New Roman"/>
              </a:rPr>
              <a:t>costo di </a:t>
            </a:r>
            <a:r>
              <a:rPr sz="2400" spc="-5" dirty="0">
                <a:latin typeface="Times New Roman"/>
                <a:cs typeface="Times New Roman"/>
              </a:rPr>
              <a:t>ripristino.  </a:t>
            </a:r>
            <a:r>
              <a:rPr sz="2400" dirty="0">
                <a:latin typeface="Times New Roman"/>
                <a:cs typeface="Times New Roman"/>
              </a:rPr>
              <a:t>Generalmente la frequenza è di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tipo:</a:t>
            </a:r>
            <a:endParaRPr sz="2400">
              <a:latin typeface="Times New Roman"/>
              <a:cs typeface="Times New Roman"/>
            </a:endParaRPr>
          </a:p>
          <a:p>
            <a:pPr marL="431800" indent="-419100" algn="just">
              <a:lnSpc>
                <a:spcPct val="100000"/>
              </a:lnSpc>
              <a:spcBef>
                <a:spcPts val="1440"/>
              </a:spcBef>
              <a:buChar char="•"/>
              <a:tabLst>
                <a:tab pos="432434" algn="l"/>
              </a:tabLst>
            </a:pPr>
            <a:r>
              <a:rPr sz="2400" dirty="0">
                <a:latin typeface="Times New Roman"/>
                <a:cs typeface="Times New Roman"/>
              </a:rPr>
              <a:t>giornaliero;</a:t>
            </a:r>
            <a:endParaRPr sz="2400">
              <a:latin typeface="Times New Roman"/>
              <a:cs typeface="Times New Roman"/>
            </a:endParaRPr>
          </a:p>
          <a:p>
            <a:pPr marL="431800" indent="-419100" algn="just">
              <a:lnSpc>
                <a:spcPct val="100000"/>
              </a:lnSpc>
              <a:spcBef>
                <a:spcPts val="1445"/>
              </a:spcBef>
              <a:buChar char="•"/>
              <a:tabLst>
                <a:tab pos="432434" algn="l"/>
              </a:tabLst>
            </a:pPr>
            <a:r>
              <a:rPr sz="2400" spc="-5" dirty="0">
                <a:latin typeface="Times New Roman"/>
                <a:cs typeface="Times New Roman"/>
              </a:rPr>
              <a:t>settimanale;</a:t>
            </a:r>
            <a:endParaRPr sz="2400">
              <a:latin typeface="Times New Roman"/>
              <a:cs typeface="Times New Roman"/>
            </a:endParaRPr>
          </a:p>
          <a:p>
            <a:pPr marL="431800" indent="-419100" algn="just">
              <a:lnSpc>
                <a:spcPct val="100000"/>
              </a:lnSpc>
              <a:spcBef>
                <a:spcPts val="1440"/>
              </a:spcBef>
              <a:buChar char="•"/>
              <a:tabLst>
                <a:tab pos="432434" algn="l"/>
              </a:tabLst>
            </a:pPr>
            <a:r>
              <a:rPr sz="2400" spc="-5" dirty="0">
                <a:latin typeface="Times New Roman"/>
                <a:cs typeface="Times New Roman"/>
              </a:rPr>
              <a:t>mensile;</a:t>
            </a:r>
            <a:endParaRPr sz="2400">
              <a:latin typeface="Times New Roman"/>
              <a:cs typeface="Times New Roman"/>
            </a:endParaRPr>
          </a:p>
          <a:p>
            <a:pPr marL="431800" indent="-419100" algn="just">
              <a:lnSpc>
                <a:spcPct val="100000"/>
              </a:lnSpc>
              <a:spcBef>
                <a:spcPts val="1440"/>
              </a:spcBef>
              <a:buChar char="•"/>
              <a:tabLst>
                <a:tab pos="432434" algn="l"/>
              </a:tabLst>
            </a:pPr>
            <a:r>
              <a:rPr sz="2400" dirty="0">
                <a:latin typeface="Times New Roman"/>
                <a:cs typeface="Times New Roman"/>
              </a:rPr>
              <a:t>annuale (solo per archivi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storici).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81863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Affidabilità del Fyle </a:t>
            </a:r>
            <a:r>
              <a:rPr dirty="0"/>
              <a:t>System  BackUp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439" y="3468242"/>
            <a:ext cx="202691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439" y="5370195"/>
            <a:ext cx="202691" cy="21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0739" y="1586229"/>
            <a:ext cx="7464425" cy="454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Scelta </a:t>
            </a:r>
            <a:r>
              <a:rPr sz="2400" i="1" dirty="0">
                <a:latin typeface="Times New Roman"/>
                <a:cs typeface="Times New Roman"/>
              </a:rPr>
              <a:t>dei </a:t>
            </a:r>
            <a:r>
              <a:rPr sz="2400" i="1" spc="-5" dirty="0">
                <a:latin typeface="Times New Roman"/>
                <a:cs typeface="Times New Roman"/>
              </a:rPr>
              <a:t>file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la </a:t>
            </a:r>
            <a:r>
              <a:rPr sz="2400" spc="-5" dirty="0">
                <a:latin typeface="Times New Roman"/>
                <a:cs typeface="Times New Roman"/>
              </a:rPr>
              <a:t>scelta </a:t>
            </a:r>
            <a:r>
              <a:rPr sz="2400" dirty="0">
                <a:latin typeface="Times New Roman"/>
                <a:cs typeface="Times New Roman"/>
              </a:rPr>
              <a:t>va </a:t>
            </a:r>
            <a:r>
              <a:rPr sz="2400" spc="-5" dirty="0">
                <a:latin typeface="Times New Roman"/>
                <a:cs typeface="Times New Roman"/>
              </a:rPr>
              <a:t>pianificata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base </a:t>
            </a:r>
            <a:r>
              <a:rPr sz="2400" dirty="0">
                <a:latin typeface="Times New Roman"/>
                <a:cs typeface="Times New Roman"/>
              </a:rPr>
              <a:t>al </a:t>
            </a:r>
            <a:r>
              <a:rPr sz="2400" spc="-5" dirty="0">
                <a:latin typeface="Times New Roman"/>
                <a:cs typeface="Times New Roman"/>
              </a:rPr>
              <a:t>contenuto  </a:t>
            </a:r>
            <a:r>
              <a:rPr sz="2400" dirty="0">
                <a:latin typeface="Times New Roman"/>
                <a:cs typeface="Times New Roman"/>
              </a:rPr>
              <a:t>dei file ed al costo di ripristino. </a:t>
            </a:r>
            <a:r>
              <a:rPr sz="2400" spc="-5" dirty="0">
                <a:latin typeface="Times New Roman"/>
                <a:cs typeface="Times New Roman"/>
              </a:rPr>
              <a:t>Ad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esempio: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>
              <a:latin typeface="Times New Roman"/>
              <a:cs typeface="Times New Roman"/>
            </a:endParaRPr>
          </a:p>
          <a:p>
            <a:pPr marL="241300" marR="598805" indent="60960">
              <a:lnSpc>
                <a:spcPct val="13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i file </a:t>
            </a:r>
            <a:r>
              <a:rPr sz="2400" i="1" dirty="0">
                <a:latin typeface="Times New Roman"/>
                <a:cs typeface="Times New Roman"/>
              </a:rPr>
              <a:t>critici </a:t>
            </a:r>
            <a:r>
              <a:rPr sz="2400" dirty="0">
                <a:latin typeface="Times New Roman"/>
                <a:cs typeface="Times New Roman"/>
              </a:rPr>
              <a:t>potrebbero essere raggruppati in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directory  dedicate delle quali </a:t>
            </a: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spc="-10" dirty="0">
                <a:latin typeface="Times New Roman"/>
                <a:cs typeface="Times New Roman"/>
              </a:rPr>
              <a:t>effettua </a:t>
            </a:r>
            <a:r>
              <a:rPr sz="2400" dirty="0">
                <a:latin typeface="Times New Roman"/>
                <a:cs typeface="Times New Roman"/>
              </a:rPr>
              <a:t>copia con </a:t>
            </a:r>
            <a:r>
              <a:rPr sz="2400" spc="-5" dirty="0">
                <a:latin typeface="Times New Roman"/>
                <a:cs typeface="Times New Roman"/>
              </a:rPr>
              <a:t>maggiore  </a:t>
            </a:r>
            <a:r>
              <a:rPr sz="2400" dirty="0">
                <a:latin typeface="Times New Roman"/>
                <a:cs typeface="Times New Roman"/>
              </a:rPr>
              <a:t>frequenza;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50">
              <a:latin typeface="Times New Roman"/>
              <a:cs typeface="Times New Roman"/>
            </a:endParaRPr>
          </a:p>
          <a:p>
            <a:pPr marL="317500" marR="221615" indent="-15240">
              <a:lnSpc>
                <a:spcPct val="130100"/>
              </a:lnSpc>
            </a:pPr>
            <a:r>
              <a:rPr sz="2400" dirty="0">
                <a:latin typeface="Times New Roman"/>
                <a:cs typeface="Times New Roman"/>
              </a:rPr>
              <a:t>la duplicazione di alcuni file </a:t>
            </a:r>
            <a:r>
              <a:rPr sz="2400" i="1" dirty="0">
                <a:latin typeface="Times New Roman"/>
                <a:cs typeface="Times New Roman"/>
              </a:rPr>
              <a:t>critici </a:t>
            </a:r>
            <a:r>
              <a:rPr sz="2400" dirty="0">
                <a:latin typeface="Times New Roman"/>
                <a:cs typeface="Times New Roman"/>
              </a:rPr>
              <a:t>può essere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opportuna  se il quantitativo di </a:t>
            </a:r>
            <a:r>
              <a:rPr sz="2400" spc="-5" dirty="0">
                <a:latin typeface="Times New Roman"/>
                <a:cs typeface="Times New Roman"/>
              </a:rPr>
              <a:t>memoria </a:t>
            </a:r>
            <a:r>
              <a:rPr sz="2400" dirty="0">
                <a:latin typeface="Times New Roman"/>
                <a:cs typeface="Times New Roman"/>
              </a:rPr>
              <a:t>sprecato è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giustificabile.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81863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Affidabilità del Fyle </a:t>
            </a:r>
            <a:r>
              <a:rPr dirty="0"/>
              <a:t>System  BackUp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439" y="3544061"/>
            <a:ext cx="202691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439" y="3982973"/>
            <a:ext cx="202691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39" y="4860671"/>
            <a:ext cx="202691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0739" y="1689100"/>
            <a:ext cx="7461884" cy="433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400" i="1" spc="-35" dirty="0">
                <a:latin typeface="Times New Roman"/>
                <a:cs typeface="Times New Roman"/>
              </a:rPr>
              <a:t>Tecnica </a:t>
            </a:r>
            <a:r>
              <a:rPr sz="2400" i="1" spc="-5" dirty="0">
                <a:latin typeface="Times New Roman"/>
                <a:cs typeface="Times New Roman"/>
              </a:rPr>
              <a:t>di backup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la </a:t>
            </a:r>
            <a:r>
              <a:rPr sz="2400" spc="-5" dirty="0">
                <a:latin typeface="Times New Roman"/>
                <a:cs typeface="Times New Roman"/>
              </a:rPr>
              <a:t>scelta </a:t>
            </a:r>
            <a:r>
              <a:rPr sz="2400" dirty="0">
                <a:latin typeface="Times New Roman"/>
                <a:cs typeface="Times New Roman"/>
              </a:rPr>
              <a:t>va </a:t>
            </a:r>
            <a:r>
              <a:rPr sz="2400" spc="-5" dirty="0">
                <a:latin typeface="Times New Roman"/>
                <a:cs typeface="Times New Roman"/>
              </a:rPr>
              <a:t>pianificata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base al tempo  disponibile </a:t>
            </a:r>
            <a:r>
              <a:rPr sz="2400" dirty="0">
                <a:latin typeface="Times New Roman"/>
                <a:cs typeface="Times New Roman"/>
              </a:rPr>
              <a:t>ed </a:t>
            </a:r>
            <a:r>
              <a:rPr sz="2400" spc="-5" dirty="0">
                <a:latin typeface="Times New Roman"/>
                <a:cs typeface="Times New Roman"/>
              </a:rPr>
              <a:t>al </a:t>
            </a:r>
            <a:r>
              <a:rPr sz="2400" dirty="0">
                <a:latin typeface="Times New Roman"/>
                <a:cs typeface="Times New Roman"/>
              </a:rPr>
              <a:t>costo </a:t>
            </a:r>
            <a:r>
              <a:rPr sz="2400" spc="-5" dirty="0">
                <a:latin typeface="Times New Roman"/>
                <a:cs typeface="Times New Roman"/>
              </a:rPr>
              <a:t>sopportabile per 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spc="-5" dirty="0">
                <a:latin typeface="Times New Roman"/>
                <a:cs typeface="Times New Roman"/>
              </a:rPr>
              <a:t>supporti. </a:t>
            </a:r>
            <a:r>
              <a:rPr sz="2400" spc="-15" dirty="0">
                <a:latin typeface="Times New Roman"/>
                <a:cs typeface="Times New Roman"/>
              </a:rPr>
              <a:t>Le  </a:t>
            </a:r>
            <a:r>
              <a:rPr sz="2400" dirty="0">
                <a:latin typeface="Times New Roman"/>
                <a:cs typeface="Times New Roman"/>
              </a:rPr>
              <a:t>tecniche di backup possono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essere:</a:t>
            </a:r>
            <a:endParaRPr sz="2400">
              <a:latin typeface="Times New Roman"/>
              <a:cs typeface="Times New Roman"/>
            </a:endParaRPr>
          </a:p>
          <a:p>
            <a:pPr marL="302260">
              <a:lnSpc>
                <a:spcPct val="100000"/>
              </a:lnSpc>
              <a:spcBef>
                <a:spcPts val="795"/>
              </a:spcBef>
            </a:pPr>
            <a:r>
              <a:rPr sz="2400" dirty="0">
                <a:latin typeface="Times New Roman"/>
                <a:cs typeface="Times New Roman"/>
              </a:rPr>
              <a:t>backup </a:t>
            </a:r>
            <a:r>
              <a:rPr sz="2400" spc="-5" dirty="0">
                <a:latin typeface="Times New Roman"/>
                <a:cs typeface="Times New Roman"/>
              </a:rPr>
              <a:t>su </a:t>
            </a:r>
            <a:r>
              <a:rPr sz="2400" dirty="0">
                <a:latin typeface="Times New Roman"/>
                <a:cs typeface="Times New Roman"/>
              </a:rPr>
              <a:t>nastri dell’intero file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system;</a:t>
            </a:r>
            <a:endParaRPr sz="2400">
              <a:latin typeface="Times New Roman"/>
              <a:cs typeface="Times New Roman"/>
            </a:endParaRPr>
          </a:p>
          <a:p>
            <a:pPr marL="302260">
              <a:lnSpc>
                <a:spcPct val="100000"/>
              </a:lnSpc>
              <a:spcBef>
                <a:spcPts val="575"/>
              </a:spcBef>
              <a:tabLst>
                <a:tab pos="1334135" algn="l"/>
                <a:tab pos="3056255" algn="l"/>
                <a:tab pos="3969385" algn="l"/>
                <a:tab pos="4631055" algn="l"/>
                <a:tab pos="5153660" algn="l"/>
                <a:tab pos="5711825" algn="l"/>
                <a:tab pos="6557645" algn="l"/>
              </a:tabLst>
            </a:pPr>
            <a:r>
              <a:rPr sz="2400" dirty="0">
                <a:latin typeface="Times New Roman"/>
                <a:cs typeface="Times New Roman"/>
              </a:rPr>
              <a:t>backup	incrementale	(copia	solo	dei	</a:t>
            </a:r>
            <a:r>
              <a:rPr sz="2400" spc="-5" dirty="0">
                <a:latin typeface="Times New Roman"/>
                <a:cs typeface="Times New Roman"/>
              </a:rPr>
              <a:t>file	</a:t>
            </a:r>
            <a:r>
              <a:rPr sz="2400" dirty="0">
                <a:latin typeface="Times New Roman"/>
                <a:cs typeface="Times New Roman"/>
              </a:rPr>
              <a:t>nuovi	o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modificati dall’ultimo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backup);</a:t>
            </a:r>
            <a:endParaRPr sz="2400">
              <a:latin typeface="Times New Roman"/>
              <a:cs typeface="Times New Roman"/>
            </a:endParaRPr>
          </a:p>
          <a:p>
            <a:pPr marL="317500" marR="67945" indent="-15240">
              <a:lnSpc>
                <a:spcPct val="120000"/>
              </a:lnSpc>
            </a:pPr>
            <a:r>
              <a:rPr sz="2400" dirty="0">
                <a:latin typeface="Times New Roman"/>
                <a:cs typeface="Times New Roman"/>
              </a:rPr>
              <a:t>duplicazione incrociata dei dati </a:t>
            </a:r>
            <a:r>
              <a:rPr sz="2400" spc="-5" dirty="0">
                <a:latin typeface="Times New Roman"/>
                <a:cs typeface="Times New Roman"/>
              </a:rPr>
              <a:t>su </a:t>
            </a:r>
            <a:r>
              <a:rPr sz="2400" dirty="0">
                <a:latin typeface="Times New Roman"/>
                <a:cs typeface="Times New Roman"/>
              </a:rPr>
              <a:t>due dispositivi: </a:t>
            </a:r>
            <a:r>
              <a:rPr sz="2400" spc="-5" dirty="0">
                <a:latin typeface="Times New Roman"/>
                <a:cs typeface="Times New Roman"/>
              </a:rPr>
              <a:t>metà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  ogni disco contiene i propri dati e l’altra </a:t>
            </a:r>
            <a:r>
              <a:rPr sz="2400" spc="-5" dirty="0">
                <a:latin typeface="Times New Roman"/>
                <a:cs typeface="Times New Roman"/>
              </a:rPr>
              <a:t>metà </a:t>
            </a:r>
            <a:r>
              <a:rPr sz="2400" dirty="0">
                <a:latin typeface="Times New Roman"/>
                <a:cs typeface="Times New Roman"/>
              </a:rPr>
              <a:t>contiene i  dati dell’altro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disco.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81863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Affidabilità del Fyle </a:t>
            </a:r>
            <a:r>
              <a:rPr dirty="0"/>
              <a:t>System  BackUp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9639" y="3379089"/>
            <a:ext cx="202691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9639" y="3927728"/>
            <a:ext cx="202691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9639" y="5025009"/>
            <a:ext cx="202691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7244" y="1442085"/>
            <a:ext cx="7461884" cy="441579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Times New Roman"/>
                <a:cs typeface="Times New Roman"/>
              </a:rPr>
              <a:t>Accesso </a:t>
            </a:r>
            <a:r>
              <a:rPr sz="2400" dirty="0">
                <a:latin typeface="Times New Roman"/>
                <a:cs typeface="Times New Roman"/>
              </a:rPr>
              <a:t>a disco operazione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lenta.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4320"/>
              </a:lnSpc>
              <a:spcBef>
                <a:spcPts val="380"/>
              </a:spcBef>
            </a:pPr>
            <a:r>
              <a:rPr sz="2400" spc="-5" dirty="0">
                <a:latin typeface="Times New Roman"/>
                <a:cs typeface="Times New Roman"/>
              </a:rPr>
              <a:t>Molti file system prevedono tecniche </a:t>
            </a:r>
            <a:r>
              <a:rPr sz="2400" dirty="0">
                <a:latin typeface="Times New Roman"/>
                <a:cs typeface="Times New Roman"/>
              </a:rPr>
              <a:t>per </a:t>
            </a:r>
            <a:r>
              <a:rPr sz="2400" spc="-5" dirty="0">
                <a:latin typeface="Times New Roman"/>
                <a:cs typeface="Times New Roman"/>
              </a:rPr>
              <a:t>ridurre il numero  di </a:t>
            </a:r>
            <a:r>
              <a:rPr sz="2400" dirty="0">
                <a:latin typeface="Times New Roman"/>
                <a:cs typeface="Times New Roman"/>
              </a:rPr>
              <a:t>accessi 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disco:</a:t>
            </a:r>
            <a:endParaRPr sz="2400">
              <a:latin typeface="Times New Roman"/>
              <a:cs typeface="Times New Roman"/>
            </a:endParaRPr>
          </a:p>
          <a:p>
            <a:pPr marL="301625">
              <a:lnSpc>
                <a:spcPct val="100000"/>
              </a:lnSpc>
              <a:spcBef>
                <a:spcPts val="1060"/>
              </a:spcBef>
            </a:pPr>
            <a:r>
              <a:rPr sz="2400" dirty="0">
                <a:latin typeface="Times New Roman"/>
                <a:cs typeface="Times New Roman"/>
              </a:rPr>
              <a:t>caching;</a:t>
            </a:r>
            <a:endParaRPr sz="2400">
              <a:latin typeface="Times New Roman"/>
              <a:cs typeface="Times New Roman"/>
            </a:endParaRPr>
          </a:p>
          <a:p>
            <a:pPr marL="301625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Times New Roman"/>
                <a:cs typeface="Times New Roman"/>
              </a:rPr>
              <a:t>riduzione dei </a:t>
            </a:r>
            <a:r>
              <a:rPr sz="2400" spc="-5" dirty="0">
                <a:latin typeface="Times New Roman"/>
                <a:cs typeface="Times New Roman"/>
              </a:rPr>
              <a:t>movimenti </a:t>
            </a:r>
            <a:r>
              <a:rPr sz="2400" dirty="0">
                <a:latin typeface="Times New Roman"/>
                <a:cs typeface="Times New Roman"/>
              </a:rPr>
              <a:t>del braccio del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disco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(soluzione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soft);</a:t>
            </a:r>
            <a:endParaRPr sz="2400">
              <a:latin typeface="Times New Roman"/>
              <a:cs typeface="Times New Roman"/>
            </a:endParaRPr>
          </a:p>
          <a:p>
            <a:pPr marL="317500" marR="1571625" indent="-15240">
              <a:lnSpc>
                <a:spcPct val="150000"/>
              </a:lnSpc>
            </a:pPr>
            <a:r>
              <a:rPr sz="2400" dirty="0">
                <a:latin typeface="Times New Roman"/>
                <a:cs typeface="Times New Roman"/>
              </a:rPr>
              <a:t>riduzione dei </a:t>
            </a:r>
            <a:r>
              <a:rPr sz="2400" spc="-5" dirty="0">
                <a:latin typeface="Times New Roman"/>
                <a:cs typeface="Times New Roman"/>
              </a:rPr>
              <a:t>movimenti </a:t>
            </a:r>
            <a:r>
              <a:rPr sz="2400" dirty="0">
                <a:latin typeface="Times New Roman"/>
                <a:cs typeface="Times New Roman"/>
              </a:rPr>
              <a:t>del braccio del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disco  (soluzione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hard).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81863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Affidabilità del Fyle </a:t>
            </a:r>
            <a:r>
              <a:rPr dirty="0"/>
              <a:t>System  </a:t>
            </a:r>
            <a:r>
              <a:rPr spc="-5" dirty="0"/>
              <a:t>Prestazioni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81863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Affidabilità del Fyle </a:t>
            </a:r>
            <a:r>
              <a:rPr dirty="0"/>
              <a:t>System  </a:t>
            </a:r>
            <a:r>
              <a:rPr spc="-5" dirty="0"/>
              <a:t>Prestazioni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552" y="2634233"/>
            <a:ext cx="178308" cy="178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1552" y="3548634"/>
            <a:ext cx="178308" cy="17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552" y="4463034"/>
            <a:ext cx="178308" cy="17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7244" y="1454886"/>
            <a:ext cx="7682865" cy="5030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3520">
              <a:lnSpc>
                <a:spcPct val="150000"/>
              </a:lnSpc>
              <a:spcBef>
                <a:spcPts val="100"/>
              </a:spcBef>
            </a:pPr>
            <a:r>
              <a:rPr sz="2000" b="1" i="1" spc="-5" dirty="0">
                <a:latin typeface="Times New Roman"/>
                <a:cs typeface="Times New Roman"/>
              </a:rPr>
              <a:t>block cache</a:t>
            </a:r>
            <a:r>
              <a:rPr sz="2000" i="1" spc="-5" dirty="0">
                <a:latin typeface="Times New Roman"/>
                <a:cs typeface="Times New Roman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un </a:t>
            </a:r>
            <a:r>
              <a:rPr sz="2000" spc="-10" dirty="0">
                <a:latin typeface="Times New Roman"/>
                <a:cs typeface="Times New Roman"/>
              </a:rPr>
              <a:t>certo </a:t>
            </a:r>
            <a:r>
              <a:rPr sz="2000" spc="-5" dirty="0">
                <a:latin typeface="Times New Roman"/>
                <a:cs typeface="Times New Roman"/>
              </a:rPr>
              <a:t>numero </a:t>
            </a:r>
            <a:r>
              <a:rPr sz="2000" dirty="0">
                <a:latin typeface="Times New Roman"/>
                <a:cs typeface="Times New Roman"/>
              </a:rPr>
              <a:t>di </a:t>
            </a:r>
            <a:r>
              <a:rPr sz="2000" spc="-5" dirty="0">
                <a:latin typeface="Times New Roman"/>
                <a:cs typeface="Times New Roman"/>
              </a:rPr>
              <a:t>blocchi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memoria </a:t>
            </a:r>
            <a:r>
              <a:rPr sz="2000" dirty="0">
                <a:latin typeface="Times New Roman"/>
                <a:cs typeface="Times New Roman"/>
              </a:rPr>
              <a:t>vengono </a:t>
            </a:r>
            <a:r>
              <a:rPr sz="2000" spc="-5" dirty="0">
                <a:latin typeface="Times New Roman"/>
                <a:cs typeface="Times New Roman"/>
              </a:rPr>
              <a:t>riservati  </a:t>
            </a:r>
            <a:r>
              <a:rPr sz="2000" dirty="0">
                <a:latin typeface="Times New Roman"/>
                <a:cs typeface="Times New Roman"/>
              </a:rPr>
              <a:t>per contenere blocchi di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disco.</a:t>
            </a:r>
            <a:endParaRPr sz="2000">
              <a:latin typeface="Times New Roman"/>
              <a:cs typeface="Times New Roman"/>
            </a:endParaRPr>
          </a:p>
          <a:p>
            <a:pPr marL="74295" marR="8890" indent="241935">
              <a:lnSpc>
                <a:spcPct val="150000"/>
              </a:lnSpc>
              <a:spcBef>
                <a:spcPts val="170"/>
              </a:spcBef>
            </a:pPr>
            <a:r>
              <a:rPr sz="2000" spc="-5" dirty="0">
                <a:latin typeface="Times New Roman"/>
                <a:cs typeface="Times New Roman"/>
              </a:rPr>
              <a:t>ad </a:t>
            </a:r>
            <a:r>
              <a:rPr sz="2000" dirty="0">
                <a:latin typeface="Times New Roman"/>
                <a:cs typeface="Times New Roman"/>
              </a:rPr>
              <a:t>ogni </a:t>
            </a:r>
            <a:r>
              <a:rPr sz="2000" spc="-5" dirty="0">
                <a:latin typeface="Times New Roman"/>
                <a:cs typeface="Times New Roman"/>
              </a:rPr>
              <a:t>richiesta di un blocco </a:t>
            </a:r>
            <a:r>
              <a:rPr sz="2000" dirty="0">
                <a:latin typeface="Times New Roman"/>
                <a:cs typeface="Times New Roman"/>
              </a:rPr>
              <a:t>viene </a:t>
            </a:r>
            <a:r>
              <a:rPr sz="2000" spc="-5" dirty="0">
                <a:latin typeface="Times New Roman"/>
                <a:cs typeface="Times New Roman"/>
              </a:rPr>
              <a:t>scandita la tabella </a:t>
            </a:r>
            <a:r>
              <a:rPr sz="2000" dirty="0">
                <a:latin typeface="Times New Roman"/>
                <a:cs typeface="Times New Roman"/>
              </a:rPr>
              <a:t>dei blocchi </a:t>
            </a:r>
            <a:r>
              <a:rPr sz="2000" spc="-20" dirty="0">
                <a:latin typeface="Times New Roman"/>
                <a:cs typeface="Times New Roman"/>
              </a:rPr>
              <a:t>in  </a:t>
            </a:r>
            <a:r>
              <a:rPr sz="2000" spc="-5" dirty="0">
                <a:latin typeface="Times New Roman"/>
                <a:cs typeface="Times New Roman"/>
              </a:rPr>
              <a:t>memoria </a:t>
            </a:r>
            <a:r>
              <a:rPr sz="2000" dirty="0">
                <a:latin typeface="Times New Roman"/>
                <a:cs typeface="Times New Roman"/>
              </a:rPr>
              <a:t>per verificarne </a:t>
            </a:r>
            <a:r>
              <a:rPr sz="2000" spc="-5" dirty="0">
                <a:latin typeface="Times New Roman"/>
                <a:cs typeface="Times New Roman"/>
              </a:rPr>
              <a:t>la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presenza;</a:t>
            </a:r>
            <a:endParaRPr sz="2000">
              <a:latin typeface="Times New Roman"/>
              <a:cs typeface="Times New Roman"/>
            </a:endParaRPr>
          </a:p>
          <a:p>
            <a:pPr marL="74295" marR="6985" indent="241935">
              <a:lnSpc>
                <a:spcPct val="150000"/>
              </a:lnSpc>
              <a:spcBef>
                <a:spcPts val="5"/>
              </a:spcBef>
              <a:tabLst>
                <a:tab pos="676275" algn="l"/>
                <a:tab pos="1206500" algn="l"/>
                <a:tab pos="1467485" algn="l"/>
                <a:tab pos="2461260" algn="l"/>
                <a:tab pos="2748915" algn="l"/>
                <a:tab pos="3573779" algn="l"/>
                <a:tab pos="4273550" algn="l"/>
                <a:tab pos="5222875" algn="l"/>
                <a:tab pos="5681980" algn="l"/>
              </a:tabLst>
            </a:pPr>
            <a:r>
              <a:rPr sz="2000" dirty="0">
                <a:latin typeface="Times New Roman"/>
                <a:cs typeface="Times New Roman"/>
              </a:rPr>
              <a:t>se	non	è	</a:t>
            </a:r>
            <a:r>
              <a:rPr sz="2000" spc="-5" dirty="0">
                <a:latin typeface="Times New Roman"/>
                <a:cs typeface="Times New Roman"/>
              </a:rPr>
              <a:t>presente	il	blocco	viene	caricato	</a:t>
            </a:r>
            <a:r>
              <a:rPr sz="2000" dirty="0">
                <a:latin typeface="Times New Roman"/>
                <a:cs typeface="Times New Roman"/>
              </a:rPr>
              <a:t>dal	</a:t>
            </a:r>
            <a:r>
              <a:rPr sz="2000" spc="-5" dirty="0">
                <a:latin typeface="Times New Roman"/>
                <a:cs typeface="Times New Roman"/>
              </a:rPr>
              <a:t>disco, copiato nella  </a:t>
            </a:r>
            <a:r>
              <a:rPr sz="2000" dirty="0">
                <a:latin typeface="Times New Roman"/>
                <a:cs typeface="Times New Roman"/>
              </a:rPr>
              <a:t>chache e </a:t>
            </a:r>
            <a:r>
              <a:rPr sz="2000" spc="5" dirty="0">
                <a:latin typeface="Times New Roman"/>
                <a:cs typeface="Times New Roman"/>
              </a:rPr>
              <a:t>poi </a:t>
            </a:r>
            <a:r>
              <a:rPr sz="2000" dirty="0">
                <a:latin typeface="Times New Roman"/>
                <a:cs typeface="Times New Roman"/>
              </a:rPr>
              <a:t>reso disponibile </a:t>
            </a:r>
            <a:r>
              <a:rPr sz="2000" spc="-5" dirty="0">
                <a:latin typeface="Times New Roman"/>
                <a:cs typeface="Times New Roman"/>
              </a:rPr>
              <a:t>alle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richieste;</a:t>
            </a:r>
            <a:endParaRPr sz="20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  <a:tabLst>
                <a:tab pos="795020" algn="l"/>
                <a:tab pos="1511300" algn="l"/>
                <a:tab pos="2188210" algn="l"/>
                <a:tab pos="3250565" algn="l"/>
                <a:tab pos="4208145" algn="l"/>
                <a:tab pos="5017135" algn="l"/>
                <a:tab pos="6101080" algn="l"/>
                <a:tab pos="7470140" algn="l"/>
              </a:tabLst>
            </a:pPr>
            <a:r>
              <a:rPr sz="2000" spc="-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a	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a	</a:t>
            </a:r>
            <a:r>
              <a:rPr sz="2000" spc="-10" dirty="0">
                <a:latin typeface="Times New Roman"/>
                <a:cs typeface="Times New Roman"/>
              </a:rPr>
              <a:t>pu</a:t>
            </a:r>
            <a:r>
              <a:rPr sz="2000" dirty="0">
                <a:latin typeface="Times New Roman"/>
                <a:cs typeface="Times New Roman"/>
              </a:rPr>
              <a:t>ò	e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sere	gest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ta	c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	nor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i	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	</a:t>
            </a:r>
            <a:r>
              <a:rPr sz="2000" spc="5" dirty="0">
                <a:latin typeface="Times New Roman"/>
                <a:cs typeface="Times New Roman"/>
              </a:rPr>
              <a:t>di</a:t>
            </a:r>
            <a:endParaRPr sz="2000">
              <a:latin typeface="Times New Roman"/>
              <a:cs typeface="Times New Roman"/>
            </a:endParaRPr>
          </a:p>
          <a:p>
            <a:pPr marL="7429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rimpiazzamento </a:t>
            </a:r>
            <a:r>
              <a:rPr sz="2000" dirty="0">
                <a:latin typeface="Times New Roman"/>
                <a:cs typeface="Times New Roman"/>
              </a:rPr>
              <a:t>delle pagine </a:t>
            </a:r>
            <a:r>
              <a:rPr sz="2000" spc="-5" dirty="0">
                <a:latin typeface="Times New Roman"/>
                <a:cs typeface="Times New Roman"/>
              </a:rPr>
              <a:t>come </a:t>
            </a:r>
            <a:r>
              <a:rPr sz="2000" dirty="0">
                <a:latin typeface="Times New Roman"/>
                <a:cs typeface="Times New Roman"/>
              </a:rPr>
              <a:t>FIFO 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LRU;</a:t>
            </a:r>
            <a:endParaRPr sz="2000">
              <a:latin typeface="Times New Roman"/>
              <a:cs typeface="Times New Roman"/>
            </a:endParaRPr>
          </a:p>
          <a:p>
            <a:pPr marL="86360" marR="151765">
              <a:lnSpc>
                <a:spcPct val="150000"/>
              </a:lnSpc>
              <a:spcBef>
                <a:spcPts val="1789"/>
              </a:spcBef>
            </a:pPr>
            <a:r>
              <a:rPr sz="1600" spc="-5" dirty="0">
                <a:latin typeface="Times New Roman"/>
                <a:cs typeface="Times New Roman"/>
              </a:rPr>
              <a:t>UNIX </a:t>
            </a:r>
            <a:r>
              <a:rPr sz="1600" dirty="0">
                <a:latin typeface="Times New Roman"/>
                <a:cs typeface="Times New Roman"/>
              </a:rPr>
              <a:t>ogni 30 </a:t>
            </a:r>
            <a:r>
              <a:rPr sz="1600" spc="-5" dirty="0">
                <a:latin typeface="Times New Roman"/>
                <a:cs typeface="Times New Roman"/>
              </a:rPr>
              <a:t>secondi </a:t>
            </a:r>
            <a:r>
              <a:rPr sz="1600" dirty="0">
                <a:latin typeface="Times New Roman"/>
                <a:cs typeface="Times New Roman"/>
              </a:rPr>
              <a:t>riscrive tutti </a:t>
            </a:r>
            <a:r>
              <a:rPr sz="1600" spc="-5" dirty="0">
                <a:latin typeface="Times New Roman"/>
                <a:cs typeface="Times New Roman"/>
              </a:rPr>
              <a:t>i blocchi modificati su </a:t>
            </a:r>
            <a:r>
              <a:rPr sz="1600" dirty="0">
                <a:latin typeface="Times New Roman"/>
                <a:cs typeface="Times New Roman"/>
              </a:rPr>
              <a:t>disco </a:t>
            </a:r>
            <a:r>
              <a:rPr sz="1600" spc="-5" dirty="0">
                <a:latin typeface="Times New Roman"/>
                <a:cs typeface="Times New Roman"/>
              </a:rPr>
              <a:t>(oppure a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richiesta  </a:t>
            </a:r>
            <a:r>
              <a:rPr sz="1600" spc="-5" dirty="0">
                <a:latin typeface="Times New Roman"/>
                <a:cs typeface="Times New Roman"/>
              </a:rPr>
              <a:t>dell’utente),</a:t>
            </a:r>
            <a:endParaRPr sz="160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Times New Roman"/>
                <a:cs typeface="Times New Roman"/>
              </a:rPr>
              <a:t>WINDOWS </a:t>
            </a:r>
            <a:r>
              <a:rPr sz="1600" spc="-5" dirty="0">
                <a:latin typeface="Times New Roman"/>
                <a:cs typeface="Times New Roman"/>
              </a:rPr>
              <a:t>riscrive immediatamente </a:t>
            </a:r>
            <a:r>
              <a:rPr sz="1600" dirty="0">
                <a:latin typeface="Times New Roman"/>
                <a:cs typeface="Times New Roman"/>
              </a:rPr>
              <a:t>ogni </a:t>
            </a:r>
            <a:r>
              <a:rPr sz="1600" spc="-5" dirty="0">
                <a:latin typeface="Times New Roman"/>
                <a:cs typeface="Times New Roman"/>
              </a:rPr>
              <a:t>blocco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modificato.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265" y="2053208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265" y="2807589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265" y="4453509"/>
            <a:ext cx="152400" cy="160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464" y="5276469"/>
            <a:ext cx="152400" cy="1600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6464" y="6099454"/>
            <a:ext cx="152400" cy="160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6691" y="1503044"/>
            <a:ext cx="8359775" cy="522541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800" dirty="0">
                <a:latin typeface="Times New Roman"/>
                <a:cs typeface="Times New Roman"/>
              </a:rPr>
              <a:t>Riduzione dei </a:t>
            </a:r>
            <a:r>
              <a:rPr sz="1800" spc="-5" dirty="0">
                <a:latin typeface="Times New Roman"/>
                <a:cs typeface="Times New Roman"/>
              </a:rPr>
              <a:t>movimenti </a:t>
            </a:r>
            <a:r>
              <a:rPr sz="1800" dirty="0">
                <a:latin typeface="Times New Roman"/>
                <a:cs typeface="Times New Roman"/>
              </a:rPr>
              <a:t>del braccio del disco </a:t>
            </a: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b="1" spc="-5" dirty="0">
                <a:latin typeface="Times New Roman"/>
                <a:cs typeface="Times New Roman"/>
              </a:rPr>
              <a:t>soluzione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soft</a:t>
            </a:r>
            <a:r>
              <a:rPr sz="1800" spc="-5" dirty="0">
                <a:latin typeface="Times New Roman"/>
                <a:cs typeface="Times New Roman"/>
              </a:rPr>
              <a:t>):</a:t>
            </a:r>
            <a:endParaRPr sz="1800">
              <a:latin typeface="Times New Roman"/>
              <a:cs typeface="Times New Roman"/>
            </a:endParaRPr>
          </a:p>
          <a:p>
            <a:pPr marL="12700" marR="6350" indent="217804" algn="just">
              <a:lnSpc>
                <a:spcPct val="130000"/>
              </a:lnSpc>
              <a:spcBef>
                <a:spcPts val="110"/>
              </a:spcBef>
            </a:pPr>
            <a:r>
              <a:rPr sz="1800" i="1" spc="-5" dirty="0">
                <a:latin typeface="Times New Roman"/>
                <a:cs typeface="Times New Roman"/>
              </a:rPr>
              <a:t>raggruppamento </a:t>
            </a:r>
            <a:r>
              <a:rPr sz="1800" i="1" dirty="0">
                <a:latin typeface="Times New Roman"/>
                <a:cs typeface="Times New Roman"/>
              </a:rPr>
              <a:t>di </a:t>
            </a:r>
            <a:r>
              <a:rPr sz="1800" i="1" spc="-5" dirty="0">
                <a:latin typeface="Times New Roman"/>
                <a:cs typeface="Times New Roman"/>
              </a:rPr>
              <a:t>blocchi </a:t>
            </a:r>
            <a:r>
              <a:rPr sz="1800" i="1" dirty="0">
                <a:latin typeface="Times New Roman"/>
                <a:cs typeface="Times New Roman"/>
              </a:rPr>
              <a:t>in </a:t>
            </a:r>
            <a:r>
              <a:rPr sz="1800" i="1" spc="-10" dirty="0">
                <a:latin typeface="Times New Roman"/>
                <a:cs typeface="Times New Roman"/>
              </a:rPr>
              <a:t>uso. </a:t>
            </a:r>
            <a:r>
              <a:rPr sz="1800" dirty="0">
                <a:latin typeface="Times New Roman"/>
                <a:cs typeface="Times New Roman"/>
              </a:rPr>
              <a:t>Andando a </a:t>
            </a:r>
            <a:r>
              <a:rPr sz="1800" spc="-5" dirty="0">
                <a:latin typeface="Times New Roman"/>
                <a:cs typeface="Times New Roman"/>
              </a:rPr>
              <a:t>stimare </a:t>
            </a:r>
            <a:r>
              <a:rPr sz="1800" dirty="0">
                <a:latin typeface="Times New Roman"/>
                <a:cs typeface="Times New Roman"/>
              </a:rPr>
              <a:t>i blocchi a cui </a:t>
            </a:r>
            <a:r>
              <a:rPr sz="1800" spc="-5" dirty="0">
                <a:latin typeface="Times New Roman"/>
                <a:cs typeface="Times New Roman"/>
              </a:rPr>
              <a:t>si accede </a:t>
            </a:r>
            <a:r>
              <a:rPr sz="1800" dirty="0">
                <a:latin typeface="Times New Roman"/>
                <a:cs typeface="Times New Roman"/>
              </a:rPr>
              <a:t>con  </a:t>
            </a:r>
            <a:r>
              <a:rPr sz="1800" spc="-5" dirty="0">
                <a:latin typeface="Times New Roman"/>
                <a:cs typeface="Times New Roman"/>
              </a:rPr>
              <a:t>maggiore </a:t>
            </a:r>
            <a:r>
              <a:rPr sz="1800" dirty="0">
                <a:latin typeface="Times New Roman"/>
                <a:cs typeface="Times New Roman"/>
              </a:rPr>
              <a:t>probabilità in sequenza al fine di ridurre i </a:t>
            </a:r>
            <a:r>
              <a:rPr sz="1800" spc="-5" dirty="0">
                <a:latin typeface="Times New Roman"/>
                <a:cs typeface="Times New Roman"/>
              </a:rPr>
              <a:t>movimenti </a:t>
            </a:r>
            <a:r>
              <a:rPr sz="1800" dirty="0">
                <a:latin typeface="Times New Roman"/>
                <a:cs typeface="Times New Roman"/>
              </a:rPr>
              <a:t>della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testina.</a:t>
            </a:r>
            <a:endParaRPr sz="1800">
              <a:latin typeface="Times New Roman"/>
              <a:cs typeface="Times New Roman"/>
            </a:endParaRPr>
          </a:p>
          <a:p>
            <a:pPr marL="12700" marR="5080" indent="217804" algn="just">
              <a:lnSpc>
                <a:spcPts val="3240"/>
              </a:lnSpc>
              <a:spcBef>
                <a:spcPts val="180"/>
              </a:spcBef>
            </a:pPr>
            <a:r>
              <a:rPr sz="1800" i="1" spc="-5" dirty="0">
                <a:latin typeface="Times New Roman"/>
                <a:cs typeface="Times New Roman"/>
              </a:rPr>
              <a:t>posizione dell’indice dei blocchi </a:t>
            </a:r>
            <a:r>
              <a:rPr sz="1800" dirty="0">
                <a:latin typeface="Times New Roman"/>
                <a:cs typeface="Times New Roman"/>
              </a:rPr>
              <a:t>. </a:t>
            </a:r>
            <a:r>
              <a:rPr sz="1800" spc="-5" dirty="0">
                <a:latin typeface="Times New Roman"/>
                <a:cs typeface="Times New Roman"/>
              </a:rPr>
              <a:t>La lettura di un file richiede comunque </a:t>
            </a:r>
            <a:r>
              <a:rPr sz="1800" spc="-10" dirty="0">
                <a:latin typeface="Times New Roman"/>
                <a:cs typeface="Times New Roman"/>
              </a:rPr>
              <a:t>almeno </a:t>
            </a:r>
            <a:r>
              <a:rPr sz="1800" spc="-5" dirty="0">
                <a:latin typeface="Times New Roman"/>
                <a:cs typeface="Times New Roman"/>
              </a:rPr>
              <a:t>2  accessi </a:t>
            </a:r>
            <a:r>
              <a:rPr sz="1800" dirty="0">
                <a:latin typeface="Times New Roman"/>
                <a:cs typeface="Times New Roman"/>
              </a:rPr>
              <a:t>(uno </a:t>
            </a:r>
            <a:r>
              <a:rPr sz="1800" spc="-5" dirty="0">
                <a:latin typeface="Times New Roman"/>
                <a:cs typeface="Times New Roman"/>
              </a:rPr>
              <a:t>all’i-node </a:t>
            </a:r>
            <a:r>
              <a:rPr sz="1800" dirty="0">
                <a:latin typeface="Times New Roman"/>
                <a:cs typeface="Times New Roman"/>
              </a:rPr>
              <a:t>ed uno al blocco). </a:t>
            </a:r>
            <a:r>
              <a:rPr sz="1800" spc="-10" dirty="0">
                <a:latin typeface="Times New Roman"/>
                <a:cs typeface="Times New Roman"/>
              </a:rPr>
              <a:t>Il </a:t>
            </a:r>
            <a:r>
              <a:rPr sz="1800" spc="-5" dirty="0">
                <a:latin typeface="Times New Roman"/>
                <a:cs typeface="Times New Roman"/>
              </a:rPr>
              <a:t>posizionamento degli </a:t>
            </a:r>
            <a:r>
              <a:rPr sz="1800" dirty="0">
                <a:latin typeface="Times New Roman"/>
                <a:cs typeface="Times New Roman"/>
              </a:rPr>
              <a:t>i-node o </a:t>
            </a:r>
            <a:r>
              <a:rPr sz="1800" spc="-5" dirty="0">
                <a:latin typeface="Times New Roman"/>
                <a:cs typeface="Times New Roman"/>
              </a:rPr>
              <a:t>della tabella  </a:t>
            </a:r>
            <a:r>
              <a:rPr sz="1800" dirty="0">
                <a:latin typeface="Times New Roman"/>
                <a:cs typeface="Times New Roman"/>
              </a:rPr>
              <a:t>di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allocazione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dei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file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centro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disco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per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ridurre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distanza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questi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blocchi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Times New Roman"/>
                <a:cs typeface="Times New Roman"/>
              </a:rPr>
              <a:t>a cui questi fanno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riferimento.</a:t>
            </a:r>
            <a:endParaRPr sz="1800">
              <a:latin typeface="Times New Roman"/>
              <a:cs typeface="Times New Roman"/>
            </a:endParaRPr>
          </a:p>
          <a:p>
            <a:pPr marL="12700" marR="5080" indent="217804" algn="just">
              <a:lnSpc>
                <a:spcPct val="150000"/>
              </a:lnSpc>
            </a:pPr>
            <a:r>
              <a:rPr sz="1800" i="1" spc="-5" dirty="0">
                <a:latin typeface="Times New Roman"/>
                <a:cs typeface="Times New Roman"/>
              </a:rPr>
              <a:t>partizioni aperte</a:t>
            </a:r>
            <a:r>
              <a:rPr sz="1800" spc="-5" dirty="0">
                <a:latin typeface="Times New Roman"/>
                <a:cs typeface="Times New Roman"/>
              </a:rPr>
              <a:t>. Si tende </a:t>
            </a:r>
            <a:r>
              <a:rPr sz="1800" dirty="0">
                <a:latin typeface="Times New Roman"/>
                <a:cs typeface="Times New Roman"/>
              </a:rPr>
              <a:t>ad </a:t>
            </a:r>
            <a:r>
              <a:rPr sz="1800" spc="-5" dirty="0">
                <a:latin typeface="Times New Roman"/>
                <a:cs typeface="Times New Roman"/>
              </a:rPr>
              <a:t>avvicinare </a:t>
            </a:r>
            <a:r>
              <a:rPr sz="1800" dirty="0">
                <a:latin typeface="Times New Roman"/>
                <a:cs typeface="Times New Roman"/>
              </a:rPr>
              <a:t>il </a:t>
            </a:r>
            <a:r>
              <a:rPr sz="1800" spc="-5" dirty="0">
                <a:latin typeface="Times New Roman"/>
                <a:cs typeface="Times New Roman"/>
              </a:rPr>
              <a:t>più possibile gli i-node ai blocchi cui </a:t>
            </a:r>
            <a:r>
              <a:rPr sz="1800" dirty="0">
                <a:latin typeface="Times New Roman"/>
                <a:cs typeface="Times New Roman"/>
              </a:rPr>
              <a:t>fanno  riferimento nel seguente</a:t>
            </a:r>
            <a:r>
              <a:rPr sz="1800" spc="-5" dirty="0">
                <a:latin typeface="Times New Roman"/>
                <a:cs typeface="Times New Roman"/>
              </a:rPr>
              <a:t> modo:</a:t>
            </a:r>
            <a:endParaRPr sz="1800">
              <a:latin typeface="Times New Roman"/>
              <a:cs typeface="Times New Roman"/>
            </a:endParaRPr>
          </a:p>
          <a:p>
            <a:pPr marL="68770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divisione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disco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gruppi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cilindri,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ognuno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propri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i-node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propria</a:t>
            </a:r>
            <a:endParaRPr sz="1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lista dei blocchi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liberi;</a:t>
            </a:r>
            <a:endParaRPr sz="1800">
              <a:latin typeface="Times New Roman"/>
              <a:cs typeface="Times New Roman"/>
            </a:endParaRPr>
          </a:p>
          <a:p>
            <a:pPr marL="68770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quando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una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partizione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esaurisce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blocchi,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blocco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può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essere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allocato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una</a:t>
            </a:r>
            <a:endParaRPr sz="1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Times New Roman"/>
                <a:cs typeface="Times New Roman"/>
              </a:rPr>
              <a:t>partizione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diversa.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81863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Affidabilità del Fyle </a:t>
            </a:r>
            <a:r>
              <a:rPr dirty="0"/>
              <a:t>System  </a:t>
            </a:r>
            <a:r>
              <a:rPr spc="-5" dirty="0"/>
              <a:t>Prestazioni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727" y="1940051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6727" y="2549651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6727" y="2915411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I </a:t>
            </a:r>
            <a:r>
              <a:rPr spc="-5" dirty="0"/>
              <a:t>File</a:t>
            </a:r>
            <a:r>
              <a:rPr spc="-15" dirty="0"/>
              <a:t> </a:t>
            </a:r>
            <a:r>
              <a:rPr dirty="0"/>
              <a:t>(struttura)…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8562" y="4502150"/>
            <a:ext cx="1195387" cy="1524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8562" y="4502150"/>
            <a:ext cx="1195705" cy="152400"/>
          </a:xfrm>
          <a:custGeom>
            <a:avLst/>
            <a:gdLst/>
            <a:ahLst/>
            <a:cxnLst/>
            <a:rect l="l" t="t" r="r" b="b"/>
            <a:pathLst>
              <a:path w="1195705" h="152400">
                <a:moveTo>
                  <a:pt x="0" y="152400"/>
                </a:moveTo>
                <a:lnTo>
                  <a:pt x="1195387" y="152400"/>
                </a:lnTo>
                <a:lnTo>
                  <a:pt x="1195387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2212" y="4654550"/>
            <a:ext cx="1195387" cy="1524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92212" y="4654550"/>
            <a:ext cx="1195705" cy="152400"/>
          </a:xfrm>
          <a:custGeom>
            <a:avLst/>
            <a:gdLst/>
            <a:ahLst/>
            <a:cxnLst/>
            <a:rect l="l" t="t" r="r" b="b"/>
            <a:pathLst>
              <a:path w="1195705" h="152400">
                <a:moveTo>
                  <a:pt x="0" y="152400"/>
                </a:moveTo>
                <a:lnTo>
                  <a:pt x="1195387" y="152400"/>
                </a:lnTo>
                <a:lnTo>
                  <a:pt x="1195387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98562" y="4806950"/>
            <a:ext cx="1195387" cy="1524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98562" y="4806950"/>
            <a:ext cx="1195705" cy="152400"/>
          </a:xfrm>
          <a:custGeom>
            <a:avLst/>
            <a:gdLst/>
            <a:ahLst/>
            <a:cxnLst/>
            <a:rect l="l" t="t" r="r" b="b"/>
            <a:pathLst>
              <a:path w="1195705" h="152400">
                <a:moveTo>
                  <a:pt x="0" y="152400"/>
                </a:moveTo>
                <a:lnTo>
                  <a:pt x="1195387" y="152400"/>
                </a:lnTo>
                <a:lnTo>
                  <a:pt x="1195387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8562" y="4944998"/>
            <a:ext cx="1195387" cy="1524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98562" y="4944998"/>
            <a:ext cx="1195705" cy="152400"/>
          </a:xfrm>
          <a:custGeom>
            <a:avLst/>
            <a:gdLst/>
            <a:ahLst/>
            <a:cxnLst/>
            <a:rect l="l" t="t" r="r" b="b"/>
            <a:pathLst>
              <a:path w="1195705" h="152400">
                <a:moveTo>
                  <a:pt x="0" y="152400"/>
                </a:moveTo>
                <a:lnTo>
                  <a:pt x="1195387" y="152400"/>
                </a:lnTo>
                <a:lnTo>
                  <a:pt x="1195387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98562" y="5097526"/>
            <a:ext cx="1195387" cy="1524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98562" y="5097526"/>
            <a:ext cx="1195705" cy="152400"/>
          </a:xfrm>
          <a:custGeom>
            <a:avLst/>
            <a:gdLst/>
            <a:ahLst/>
            <a:cxnLst/>
            <a:rect l="l" t="t" r="r" b="b"/>
            <a:pathLst>
              <a:path w="1195705" h="152400">
                <a:moveTo>
                  <a:pt x="0" y="152400"/>
                </a:moveTo>
                <a:lnTo>
                  <a:pt x="1195387" y="152400"/>
                </a:lnTo>
                <a:lnTo>
                  <a:pt x="1195387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0194" y="4495038"/>
            <a:ext cx="461009" cy="236220"/>
          </a:xfrm>
          <a:custGeom>
            <a:avLst/>
            <a:gdLst/>
            <a:ahLst/>
            <a:cxnLst/>
            <a:rect l="l" t="t" r="r" b="b"/>
            <a:pathLst>
              <a:path w="461009" h="236220">
                <a:moveTo>
                  <a:pt x="389058" y="208703"/>
                </a:moveTo>
                <a:lnTo>
                  <a:pt x="375564" y="235712"/>
                </a:lnTo>
                <a:lnTo>
                  <a:pt x="460756" y="235712"/>
                </a:lnTo>
                <a:lnTo>
                  <a:pt x="444763" y="214375"/>
                </a:lnTo>
                <a:lnTo>
                  <a:pt x="400405" y="214375"/>
                </a:lnTo>
                <a:lnTo>
                  <a:pt x="389058" y="208703"/>
                </a:lnTo>
                <a:close/>
              </a:path>
              <a:path w="461009" h="236220">
                <a:moveTo>
                  <a:pt x="396163" y="194482"/>
                </a:moveTo>
                <a:lnTo>
                  <a:pt x="389058" y="208703"/>
                </a:lnTo>
                <a:lnTo>
                  <a:pt x="400405" y="214375"/>
                </a:lnTo>
                <a:lnTo>
                  <a:pt x="407504" y="200151"/>
                </a:lnTo>
                <a:lnTo>
                  <a:pt x="396163" y="194482"/>
                </a:lnTo>
                <a:close/>
              </a:path>
              <a:path w="461009" h="236220">
                <a:moveTo>
                  <a:pt x="409638" y="167512"/>
                </a:moveTo>
                <a:lnTo>
                  <a:pt x="396163" y="194482"/>
                </a:lnTo>
                <a:lnTo>
                  <a:pt x="407504" y="200151"/>
                </a:lnTo>
                <a:lnTo>
                  <a:pt x="400405" y="214375"/>
                </a:lnTo>
                <a:lnTo>
                  <a:pt x="444763" y="214375"/>
                </a:lnTo>
                <a:lnTo>
                  <a:pt x="409638" y="167512"/>
                </a:lnTo>
                <a:close/>
              </a:path>
              <a:path w="461009" h="236220">
                <a:moveTo>
                  <a:pt x="7099" y="0"/>
                </a:moveTo>
                <a:lnTo>
                  <a:pt x="0" y="14224"/>
                </a:lnTo>
                <a:lnTo>
                  <a:pt x="389058" y="208703"/>
                </a:lnTo>
                <a:lnTo>
                  <a:pt x="396163" y="194482"/>
                </a:lnTo>
                <a:lnTo>
                  <a:pt x="709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6639" y="4252086"/>
            <a:ext cx="490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Malgun Gothic"/>
                <a:cs typeface="Malgun Gothic"/>
              </a:rPr>
              <a:t>1</a:t>
            </a:r>
            <a:r>
              <a:rPr sz="1200" b="1" spc="-70" dirty="0">
                <a:latin typeface="Malgun Gothic"/>
                <a:cs typeface="Malgun Gothic"/>
              </a:rPr>
              <a:t> </a:t>
            </a:r>
            <a:r>
              <a:rPr sz="1200" b="1" spc="-5" dirty="0">
                <a:latin typeface="Malgun Gothic"/>
                <a:cs typeface="Malgun Gothic"/>
              </a:rPr>
              <a:t>Byte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92212" y="5249926"/>
            <a:ext cx="1195387" cy="1524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2212" y="5249926"/>
            <a:ext cx="1195705" cy="152400"/>
          </a:xfrm>
          <a:custGeom>
            <a:avLst/>
            <a:gdLst/>
            <a:ahLst/>
            <a:cxnLst/>
            <a:rect l="l" t="t" r="r" b="b"/>
            <a:pathLst>
              <a:path w="1195705" h="152400">
                <a:moveTo>
                  <a:pt x="0" y="152400"/>
                </a:moveTo>
                <a:lnTo>
                  <a:pt x="1195387" y="152400"/>
                </a:lnTo>
                <a:lnTo>
                  <a:pt x="1195387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92212" y="5402326"/>
            <a:ext cx="1195387" cy="1524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92212" y="5402326"/>
            <a:ext cx="1195705" cy="152400"/>
          </a:xfrm>
          <a:custGeom>
            <a:avLst/>
            <a:gdLst/>
            <a:ahLst/>
            <a:cxnLst/>
            <a:rect l="l" t="t" r="r" b="b"/>
            <a:pathLst>
              <a:path w="1195705" h="152400">
                <a:moveTo>
                  <a:pt x="0" y="152400"/>
                </a:moveTo>
                <a:lnTo>
                  <a:pt x="1195387" y="152400"/>
                </a:lnTo>
                <a:lnTo>
                  <a:pt x="1195387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92212" y="5554662"/>
            <a:ext cx="1195387" cy="1524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92212" y="5554662"/>
            <a:ext cx="1195705" cy="152400"/>
          </a:xfrm>
          <a:custGeom>
            <a:avLst/>
            <a:gdLst/>
            <a:ahLst/>
            <a:cxnLst/>
            <a:rect l="l" t="t" r="r" b="b"/>
            <a:pathLst>
              <a:path w="1195705" h="152400">
                <a:moveTo>
                  <a:pt x="0" y="152400"/>
                </a:moveTo>
                <a:lnTo>
                  <a:pt x="1195387" y="152400"/>
                </a:lnTo>
                <a:lnTo>
                  <a:pt x="1195387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684147" y="5840069"/>
            <a:ext cx="280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(a)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59150" y="3802126"/>
            <a:ext cx="1219200" cy="7620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59150" y="3802126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762000"/>
                </a:moveTo>
                <a:lnTo>
                  <a:pt x="1219200" y="762000"/>
                </a:lnTo>
                <a:lnTo>
                  <a:pt x="1219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59150" y="4564126"/>
            <a:ext cx="1219200" cy="7620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59150" y="4564126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762000"/>
                </a:moveTo>
                <a:lnTo>
                  <a:pt x="1219200" y="762000"/>
                </a:lnTo>
                <a:lnTo>
                  <a:pt x="1219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59150" y="5326062"/>
            <a:ext cx="1219200" cy="7620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9150" y="5326062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762000"/>
                </a:moveTo>
                <a:lnTo>
                  <a:pt x="1219200" y="762000"/>
                </a:lnTo>
                <a:lnTo>
                  <a:pt x="1219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73550" y="3716273"/>
            <a:ext cx="538480" cy="387985"/>
          </a:xfrm>
          <a:custGeom>
            <a:avLst/>
            <a:gdLst/>
            <a:ahLst/>
            <a:cxnLst/>
            <a:rect l="l" t="t" r="r" b="b"/>
            <a:pathLst>
              <a:path w="538479" h="387985">
                <a:moveTo>
                  <a:pt x="39877" y="312165"/>
                </a:moveTo>
                <a:lnTo>
                  <a:pt x="0" y="387476"/>
                </a:lnTo>
                <a:lnTo>
                  <a:pt x="84200" y="374142"/>
                </a:lnTo>
                <a:lnTo>
                  <a:pt x="71939" y="356996"/>
                </a:lnTo>
                <a:lnTo>
                  <a:pt x="56261" y="356996"/>
                </a:lnTo>
                <a:lnTo>
                  <a:pt x="47116" y="344043"/>
                </a:lnTo>
                <a:lnTo>
                  <a:pt x="57415" y="336687"/>
                </a:lnTo>
                <a:lnTo>
                  <a:pt x="39877" y="312165"/>
                </a:lnTo>
                <a:close/>
              </a:path>
              <a:path w="538479" h="387985">
                <a:moveTo>
                  <a:pt x="57415" y="336687"/>
                </a:moveTo>
                <a:lnTo>
                  <a:pt x="47116" y="344043"/>
                </a:lnTo>
                <a:lnTo>
                  <a:pt x="56261" y="356996"/>
                </a:lnTo>
                <a:lnTo>
                  <a:pt x="66637" y="349583"/>
                </a:lnTo>
                <a:lnTo>
                  <a:pt x="57415" y="336687"/>
                </a:lnTo>
                <a:close/>
              </a:path>
              <a:path w="538479" h="387985">
                <a:moveTo>
                  <a:pt x="66637" y="349583"/>
                </a:moveTo>
                <a:lnTo>
                  <a:pt x="56261" y="356996"/>
                </a:lnTo>
                <a:lnTo>
                  <a:pt x="71939" y="356996"/>
                </a:lnTo>
                <a:lnTo>
                  <a:pt x="66637" y="349583"/>
                </a:lnTo>
                <a:close/>
              </a:path>
              <a:path w="538479" h="387985">
                <a:moveTo>
                  <a:pt x="528827" y="0"/>
                </a:moveTo>
                <a:lnTo>
                  <a:pt x="57415" y="336687"/>
                </a:lnTo>
                <a:lnTo>
                  <a:pt x="66637" y="349583"/>
                </a:lnTo>
                <a:lnTo>
                  <a:pt x="537972" y="12826"/>
                </a:lnTo>
                <a:lnTo>
                  <a:pt x="528827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840226" y="6219545"/>
            <a:ext cx="2978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(b)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4065" y="1403824"/>
            <a:ext cx="8268970" cy="234759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600" spc="-5" dirty="0">
                <a:latin typeface="Arial"/>
                <a:cs typeface="Arial"/>
              </a:rPr>
              <a:t>I file,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genere, contengono </a:t>
            </a:r>
            <a:r>
              <a:rPr sz="1600" dirty="0">
                <a:latin typeface="Arial"/>
                <a:cs typeface="Arial"/>
              </a:rPr>
              <a:t>le </a:t>
            </a:r>
            <a:r>
              <a:rPr sz="1600" spc="-5" dirty="0">
                <a:latin typeface="Arial"/>
                <a:cs typeface="Arial"/>
              </a:rPr>
              <a:t>informazioni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tre tipi di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strutture:</a:t>
            </a:r>
            <a:endParaRPr sz="1600">
              <a:latin typeface="Arial"/>
              <a:cs typeface="Arial"/>
            </a:endParaRPr>
          </a:p>
          <a:p>
            <a:pPr marL="210820">
              <a:lnSpc>
                <a:spcPts val="1975"/>
              </a:lnSpc>
              <a:spcBef>
                <a:spcPts val="915"/>
              </a:spcBef>
            </a:pPr>
            <a:r>
              <a:rPr sz="1650" b="1" i="1" spc="-80" dirty="0">
                <a:latin typeface="Arial"/>
                <a:cs typeface="Arial"/>
              </a:rPr>
              <a:t>sequenza </a:t>
            </a:r>
            <a:r>
              <a:rPr sz="1650" b="1" i="1" spc="-125" dirty="0">
                <a:latin typeface="Arial"/>
                <a:cs typeface="Arial"/>
              </a:rPr>
              <a:t>non </a:t>
            </a:r>
            <a:r>
              <a:rPr sz="1650" b="1" i="1" spc="-100" dirty="0">
                <a:latin typeface="Arial"/>
                <a:cs typeface="Arial"/>
              </a:rPr>
              <a:t>strutturata </a:t>
            </a:r>
            <a:r>
              <a:rPr sz="1650" b="1" i="1" spc="-114" dirty="0">
                <a:latin typeface="Arial"/>
                <a:cs typeface="Arial"/>
              </a:rPr>
              <a:t>di </a:t>
            </a:r>
            <a:r>
              <a:rPr sz="1650" b="1" i="1" spc="-100" dirty="0">
                <a:latin typeface="Arial"/>
                <a:cs typeface="Arial"/>
              </a:rPr>
              <a:t>byte: </a:t>
            </a:r>
            <a:r>
              <a:rPr sz="1600" spc="-10" dirty="0">
                <a:latin typeface="Arial"/>
                <a:cs typeface="Arial"/>
              </a:rPr>
              <a:t>consente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massima flessibilità al programma</a:t>
            </a:r>
            <a:r>
              <a:rPr sz="1600" spc="3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utente.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4"/>
              </a:lnSpc>
            </a:pPr>
            <a:r>
              <a:rPr sz="1600" spc="-10" dirty="0">
                <a:latin typeface="Arial"/>
                <a:cs typeface="Arial"/>
              </a:rPr>
              <a:t>Dos </a:t>
            </a:r>
            <a:r>
              <a:rPr sz="1600" spc="-5" dirty="0">
                <a:latin typeface="Arial"/>
                <a:cs typeface="Arial"/>
              </a:rPr>
              <a:t>e Unix utilizzano questa struttura (a); Accesso diretto ai singoli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byte</a:t>
            </a:r>
            <a:endParaRPr sz="16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910"/>
              </a:spcBef>
            </a:pPr>
            <a:r>
              <a:rPr sz="1650" b="1" i="1" spc="-75" dirty="0">
                <a:latin typeface="Arial"/>
                <a:cs typeface="Arial"/>
              </a:rPr>
              <a:t>sequenza </a:t>
            </a:r>
            <a:r>
              <a:rPr sz="1650" b="1" i="1" spc="-110" dirty="0">
                <a:latin typeface="Arial"/>
                <a:cs typeface="Arial"/>
              </a:rPr>
              <a:t>di </a:t>
            </a:r>
            <a:r>
              <a:rPr sz="1650" b="1" i="1" spc="-100" dirty="0">
                <a:latin typeface="Arial"/>
                <a:cs typeface="Arial"/>
              </a:rPr>
              <a:t>record </a:t>
            </a:r>
            <a:r>
              <a:rPr sz="1650" b="1" i="1" spc="-30" dirty="0">
                <a:latin typeface="Arial"/>
                <a:cs typeface="Arial"/>
              </a:rPr>
              <a:t>a </a:t>
            </a:r>
            <a:r>
              <a:rPr sz="1650" b="1" i="1" spc="-80" dirty="0">
                <a:latin typeface="Arial"/>
                <a:cs typeface="Arial"/>
              </a:rPr>
              <a:t>lunghezza </a:t>
            </a:r>
            <a:r>
              <a:rPr sz="1650" b="1" i="1" spc="-90" dirty="0">
                <a:latin typeface="Arial"/>
                <a:cs typeface="Arial"/>
              </a:rPr>
              <a:t>fissa: </a:t>
            </a:r>
            <a:r>
              <a:rPr sz="1600" spc="-5" dirty="0">
                <a:latin typeface="Arial"/>
                <a:cs typeface="Arial"/>
              </a:rPr>
              <a:t>ha </a:t>
            </a:r>
            <a:r>
              <a:rPr sz="1600" spc="-10" dirty="0">
                <a:latin typeface="Arial"/>
                <a:cs typeface="Arial"/>
              </a:rPr>
              <a:t>perso popolarità </a:t>
            </a:r>
            <a:r>
              <a:rPr sz="1600" spc="-5" dirty="0">
                <a:latin typeface="Arial"/>
                <a:cs typeface="Arial"/>
              </a:rPr>
              <a:t>con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tempo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(b);</a:t>
            </a:r>
            <a:endParaRPr sz="1600">
              <a:latin typeface="Arial"/>
              <a:cs typeface="Arial"/>
            </a:endParaRPr>
          </a:p>
          <a:p>
            <a:pPr marL="12700" marR="5080" indent="198120">
              <a:lnSpc>
                <a:spcPct val="100000"/>
              </a:lnSpc>
              <a:spcBef>
                <a:spcPts val="900"/>
              </a:spcBef>
            </a:pPr>
            <a:r>
              <a:rPr sz="1650" b="1" i="1" spc="-90" dirty="0">
                <a:latin typeface="Arial"/>
                <a:cs typeface="Arial"/>
              </a:rPr>
              <a:t>albero </a:t>
            </a:r>
            <a:r>
              <a:rPr sz="1650" b="1" i="1" spc="-114" dirty="0">
                <a:latin typeface="Arial"/>
                <a:cs typeface="Arial"/>
              </a:rPr>
              <a:t>di </a:t>
            </a:r>
            <a:r>
              <a:rPr sz="1650" b="1" i="1" spc="-105" dirty="0">
                <a:latin typeface="Arial"/>
                <a:cs typeface="Arial"/>
              </a:rPr>
              <a:t>record </a:t>
            </a:r>
            <a:r>
              <a:rPr sz="1650" b="1" i="1" spc="-125" dirty="0">
                <a:latin typeface="Arial"/>
                <a:cs typeface="Arial"/>
              </a:rPr>
              <a:t>con </a:t>
            </a:r>
            <a:r>
              <a:rPr sz="1650" b="1" i="1" spc="-110" dirty="0">
                <a:latin typeface="Arial"/>
                <a:cs typeface="Arial"/>
              </a:rPr>
              <a:t>campo </a:t>
            </a:r>
            <a:r>
              <a:rPr sz="1650" b="1" i="1" spc="-95" dirty="0">
                <a:latin typeface="Arial"/>
                <a:cs typeface="Arial"/>
              </a:rPr>
              <a:t>chiave:  </a:t>
            </a:r>
            <a:r>
              <a:rPr sz="1600" spc="-10" dirty="0">
                <a:latin typeface="Arial"/>
                <a:cs typeface="Arial"/>
              </a:rPr>
              <a:t>ancora in </a:t>
            </a:r>
            <a:r>
              <a:rPr sz="1600" spc="-5" dirty="0">
                <a:latin typeface="Arial"/>
                <a:cs typeface="Arial"/>
              </a:rPr>
              <a:t>uso sui </a:t>
            </a:r>
            <a:r>
              <a:rPr sz="1600" spc="-10" dirty="0">
                <a:latin typeface="Arial"/>
                <a:cs typeface="Arial"/>
              </a:rPr>
              <a:t>grossi </a:t>
            </a:r>
            <a:r>
              <a:rPr sz="1600" spc="-5" dirty="0">
                <a:latin typeface="Arial"/>
                <a:cs typeface="Arial"/>
              </a:rPr>
              <a:t>mainframe usati </a:t>
            </a:r>
            <a:r>
              <a:rPr sz="1600" spc="5" dirty="0">
                <a:latin typeface="Arial"/>
                <a:cs typeface="Arial"/>
              </a:rPr>
              <a:t>per  </a:t>
            </a:r>
            <a:r>
              <a:rPr sz="1600" spc="-5" dirty="0">
                <a:latin typeface="Arial"/>
                <a:cs typeface="Arial"/>
              </a:rPr>
              <a:t>l’elaborazione di dati commerciali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(c).</a:t>
            </a:r>
            <a:endParaRPr sz="1600">
              <a:latin typeface="Arial"/>
              <a:cs typeface="Arial"/>
            </a:endParaRPr>
          </a:p>
          <a:p>
            <a:pPr marL="439420" algn="ctr">
              <a:lnSpc>
                <a:spcPct val="100000"/>
              </a:lnSpc>
              <a:spcBef>
                <a:spcPts val="1595"/>
              </a:spcBef>
            </a:pPr>
            <a:r>
              <a:rPr sz="1200" b="1" dirty="0">
                <a:latin typeface="Malgun Gothic"/>
                <a:cs typeface="Malgun Gothic"/>
              </a:rPr>
              <a:t>1 </a:t>
            </a:r>
            <a:r>
              <a:rPr sz="1200" b="1" spc="-10" dirty="0">
                <a:latin typeface="Malgun Gothic"/>
                <a:cs typeface="Malgun Gothic"/>
              </a:rPr>
              <a:t>Record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884926" y="3748023"/>
            <a:ext cx="838200" cy="4572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884926" y="3748023"/>
            <a:ext cx="838200" cy="4572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819"/>
              </a:spcBef>
            </a:pPr>
            <a:r>
              <a:rPr sz="1600" b="1" spc="-10" dirty="0">
                <a:latin typeface="Malgun Gothic"/>
                <a:cs typeface="Malgun Gothic"/>
              </a:rPr>
              <a:t>Chiave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732526" y="3748023"/>
            <a:ext cx="152400" cy="4572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32526" y="3748023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457200"/>
                </a:moveTo>
                <a:lnTo>
                  <a:pt x="152400" y="457200"/>
                </a:lnTo>
                <a:lnTo>
                  <a:pt x="152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23126" y="3748023"/>
            <a:ext cx="152400" cy="457200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23126" y="3748023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457200"/>
                </a:moveTo>
                <a:lnTo>
                  <a:pt x="152400" y="457200"/>
                </a:lnTo>
                <a:lnTo>
                  <a:pt x="152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13726" y="3748023"/>
            <a:ext cx="152400" cy="457200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13726" y="3748023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457200"/>
                </a:moveTo>
                <a:lnTo>
                  <a:pt x="152400" y="457200"/>
                </a:lnTo>
                <a:lnTo>
                  <a:pt x="152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80126" y="4738623"/>
            <a:ext cx="152400" cy="4572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80126" y="4738623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457200"/>
                </a:moveTo>
                <a:lnTo>
                  <a:pt x="152400" y="457200"/>
                </a:lnTo>
                <a:lnTo>
                  <a:pt x="152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70726" y="4738623"/>
            <a:ext cx="152400" cy="457200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570726" y="4738623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457200"/>
                </a:moveTo>
                <a:lnTo>
                  <a:pt x="152400" y="457200"/>
                </a:lnTo>
                <a:lnTo>
                  <a:pt x="152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75526" y="4738623"/>
            <a:ext cx="152400" cy="457200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75526" y="4738623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457200"/>
                </a:moveTo>
                <a:lnTo>
                  <a:pt x="152400" y="457200"/>
                </a:lnTo>
                <a:lnTo>
                  <a:pt x="152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66126" y="4738623"/>
            <a:ext cx="152400" cy="457200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66126" y="4738623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457200"/>
                </a:moveTo>
                <a:lnTo>
                  <a:pt x="152400" y="457200"/>
                </a:lnTo>
                <a:lnTo>
                  <a:pt x="152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856726" y="4738623"/>
            <a:ext cx="152400" cy="457200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856726" y="4738623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457200"/>
                </a:moveTo>
                <a:lnTo>
                  <a:pt x="152400" y="457200"/>
                </a:lnTo>
                <a:lnTo>
                  <a:pt x="152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65798" y="4176014"/>
            <a:ext cx="539750" cy="562610"/>
          </a:xfrm>
          <a:custGeom>
            <a:avLst/>
            <a:gdLst/>
            <a:ahLst/>
            <a:cxnLst/>
            <a:rect l="l" t="t" r="r" b="b"/>
            <a:pathLst>
              <a:path w="539750" h="562610">
                <a:moveTo>
                  <a:pt x="25273" y="481330"/>
                </a:moveTo>
                <a:lnTo>
                  <a:pt x="0" y="562610"/>
                </a:lnTo>
                <a:lnTo>
                  <a:pt x="80263" y="534035"/>
                </a:lnTo>
                <a:lnTo>
                  <a:pt x="68073" y="522350"/>
                </a:lnTo>
                <a:lnTo>
                  <a:pt x="49656" y="522350"/>
                </a:lnTo>
                <a:lnTo>
                  <a:pt x="38226" y="511302"/>
                </a:lnTo>
                <a:lnTo>
                  <a:pt x="46991" y="502145"/>
                </a:lnTo>
                <a:lnTo>
                  <a:pt x="25273" y="481330"/>
                </a:lnTo>
                <a:close/>
              </a:path>
              <a:path w="539750" h="562610">
                <a:moveTo>
                  <a:pt x="46991" y="502145"/>
                </a:moveTo>
                <a:lnTo>
                  <a:pt x="38226" y="511302"/>
                </a:lnTo>
                <a:lnTo>
                  <a:pt x="49656" y="522350"/>
                </a:lnTo>
                <a:lnTo>
                  <a:pt x="58468" y="513145"/>
                </a:lnTo>
                <a:lnTo>
                  <a:pt x="46991" y="502145"/>
                </a:lnTo>
                <a:close/>
              </a:path>
              <a:path w="539750" h="562610">
                <a:moveTo>
                  <a:pt x="58468" y="513145"/>
                </a:moveTo>
                <a:lnTo>
                  <a:pt x="49656" y="522350"/>
                </a:lnTo>
                <a:lnTo>
                  <a:pt x="68073" y="522350"/>
                </a:lnTo>
                <a:lnTo>
                  <a:pt x="58468" y="513145"/>
                </a:lnTo>
                <a:close/>
              </a:path>
              <a:path w="539750" h="562610">
                <a:moveTo>
                  <a:pt x="527684" y="0"/>
                </a:moveTo>
                <a:lnTo>
                  <a:pt x="46991" y="502145"/>
                </a:lnTo>
                <a:lnTo>
                  <a:pt x="58468" y="513145"/>
                </a:lnTo>
                <a:lnTo>
                  <a:pt x="539242" y="10922"/>
                </a:lnTo>
                <a:lnTo>
                  <a:pt x="52768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84972" y="4199001"/>
            <a:ext cx="690880" cy="539750"/>
          </a:xfrm>
          <a:custGeom>
            <a:avLst/>
            <a:gdLst/>
            <a:ahLst/>
            <a:cxnLst/>
            <a:rect l="l" t="t" r="r" b="b"/>
            <a:pathLst>
              <a:path w="690879" h="539750">
                <a:moveTo>
                  <a:pt x="625643" y="499212"/>
                </a:moveTo>
                <a:lnTo>
                  <a:pt x="607186" y="522986"/>
                </a:lnTo>
                <a:lnTo>
                  <a:pt x="690752" y="539623"/>
                </a:lnTo>
                <a:lnTo>
                  <a:pt x="675107" y="506984"/>
                </a:lnTo>
                <a:lnTo>
                  <a:pt x="635634" y="506984"/>
                </a:lnTo>
                <a:lnTo>
                  <a:pt x="625643" y="499212"/>
                </a:lnTo>
                <a:close/>
              </a:path>
              <a:path w="690879" h="539750">
                <a:moveTo>
                  <a:pt x="635411" y="486631"/>
                </a:moveTo>
                <a:lnTo>
                  <a:pt x="625643" y="499212"/>
                </a:lnTo>
                <a:lnTo>
                  <a:pt x="635634" y="506984"/>
                </a:lnTo>
                <a:lnTo>
                  <a:pt x="645413" y="494411"/>
                </a:lnTo>
                <a:lnTo>
                  <a:pt x="635411" y="486631"/>
                </a:lnTo>
                <a:close/>
              </a:path>
              <a:path w="690879" h="539750">
                <a:moveTo>
                  <a:pt x="653923" y="462788"/>
                </a:moveTo>
                <a:lnTo>
                  <a:pt x="635411" y="486631"/>
                </a:lnTo>
                <a:lnTo>
                  <a:pt x="645413" y="494411"/>
                </a:lnTo>
                <a:lnTo>
                  <a:pt x="635634" y="506984"/>
                </a:lnTo>
                <a:lnTo>
                  <a:pt x="675107" y="506984"/>
                </a:lnTo>
                <a:lnTo>
                  <a:pt x="653923" y="462788"/>
                </a:lnTo>
                <a:close/>
              </a:path>
              <a:path w="690879" h="539750">
                <a:moveTo>
                  <a:pt x="9778" y="0"/>
                </a:moveTo>
                <a:lnTo>
                  <a:pt x="0" y="12573"/>
                </a:lnTo>
                <a:lnTo>
                  <a:pt x="625643" y="499212"/>
                </a:lnTo>
                <a:lnTo>
                  <a:pt x="635411" y="486631"/>
                </a:lnTo>
                <a:lnTo>
                  <a:pt x="977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02448" y="5190363"/>
            <a:ext cx="539750" cy="563245"/>
          </a:xfrm>
          <a:custGeom>
            <a:avLst/>
            <a:gdLst/>
            <a:ahLst/>
            <a:cxnLst/>
            <a:rect l="l" t="t" r="r" b="b"/>
            <a:pathLst>
              <a:path w="539750" h="563245">
                <a:moveTo>
                  <a:pt x="25273" y="481342"/>
                </a:moveTo>
                <a:lnTo>
                  <a:pt x="0" y="562737"/>
                </a:lnTo>
                <a:lnTo>
                  <a:pt x="80264" y="534035"/>
                </a:lnTo>
                <a:lnTo>
                  <a:pt x="68070" y="522350"/>
                </a:lnTo>
                <a:lnTo>
                  <a:pt x="49656" y="522350"/>
                </a:lnTo>
                <a:lnTo>
                  <a:pt x="38226" y="511378"/>
                </a:lnTo>
                <a:lnTo>
                  <a:pt x="47025" y="502185"/>
                </a:lnTo>
                <a:lnTo>
                  <a:pt x="25273" y="481342"/>
                </a:lnTo>
                <a:close/>
              </a:path>
              <a:path w="539750" h="563245">
                <a:moveTo>
                  <a:pt x="47025" y="502185"/>
                </a:moveTo>
                <a:lnTo>
                  <a:pt x="38226" y="511378"/>
                </a:lnTo>
                <a:lnTo>
                  <a:pt x="49656" y="522350"/>
                </a:lnTo>
                <a:lnTo>
                  <a:pt x="58467" y="513149"/>
                </a:lnTo>
                <a:lnTo>
                  <a:pt x="47025" y="502185"/>
                </a:lnTo>
                <a:close/>
              </a:path>
              <a:path w="539750" h="563245">
                <a:moveTo>
                  <a:pt x="58467" y="513149"/>
                </a:moveTo>
                <a:lnTo>
                  <a:pt x="49656" y="522350"/>
                </a:lnTo>
                <a:lnTo>
                  <a:pt x="68070" y="522350"/>
                </a:lnTo>
                <a:lnTo>
                  <a:pt x="58467" y="513149"/>
                </a:lnTo>
                <a:close/>
              </a:path>
              <a:path w="539750" h="563245">
                <a:moveTo>
                  <a:pt x="527684" y="0"/>
                </a:moveTo>
                <a:lnTo>
                  <a:pt x="47025" y="502185"/>
                </a:lnTo>
                <a:lnTo>
                  <a:pt x="58467" y="513149"/>
                </a:lnTo>
                <a:lnTo>
                  <a:pt x="539242" y="11049"/>
                </a:lnTo>
                <a:lnTo>
                  <a:pt x="52768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75526" y="3748023"/>
            <a:ext cx="838200" cy="457200"/>
          </a:xfrm>
          <a:prstGeom prst="rect">
            <a:avLst/>
          </a:prstGeom>
          <a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875526" y="3748023"/>
            <a:ext cx="838200" cy="4572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819"/>
              </a:spcBef>
            </a:pPr>
            <a:r>
              <a:rPr sz="1600" b="1" spc="-10" dirty="0">
                <a:latin typeface="Malgun Gothic"/>
                <a:cs typeface="Malgun Gothic"/>
              </a:rPr>
              <a:t>Chiave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732526" y="4738623"/>
            <a:ext cx="838200" cy="4572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732526" y="4738623"/>
            <a:ext cx="838200" cy="4572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819"/>
              </a:spcBef>
            </a:pPr>
            <a:r>
              <a:rPr sz="1600" b="1" spc="-10" dirty="0">
                <a:latin typeface="Malgun Gothic"/>
                <a:cs typeface="Malgun Gothic"/>
              </a:rPr>
              <a:t>Chiave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027926" y="4738623"/>
            <a:ext cx="838200" cy="457200"/>
          </a:xfrm>
          <a:prstGeom prst="rect">
            <a:avLst/>
          </a:prstGeom>
          <a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027926" y="4738623"/>
            <a:ext cx="838200" cy="4572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819"/>
              </a:spcBef>
            </a:pPr>
            <a:r>
              <a:rPr sz="1600" b="1" spc="-10" dirty="0">
                <a:latin typeface="Malgun Gothic"/>
                <a:cs typeface="Malgun Gothic"/>
              </a:rPr>
              <a:t>Chiave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018526" y="4738623"/>
            <a:ext cx="838200" cy="457200"/>
          </a:xfrm>
          <a:prstGeom prst="rect">
            <a:avLst/>
          </a:prstGeom>
          <a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8018526" y="4738623"/>
            <a:ext cx="838200" cy="4572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819"/>
              </a:spcBef>
            </a:pPr>
            <a:r>
              <a:rPr sz="1600" b="1" spc="-10" dirty="0">
                <a:latin typeface="Malgun Gothic"/>
                <a:cs typeface="Malgun Gothic"/>
              </a:rPr>
              <a:t>Chiave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951726" y="5764212"/>
            <a:ext cx="838200" cy="457200"/>
          </a:xfrm>
          <a:prstGeom prst="rect">
            <a:avLst/>
          </a:prstGeom>
          <a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951726" y="5764212"/>
            <a:ext cx="838200" cy="4572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819"/>
              </a:spcBef>
            </a:pPr>
            <a:r>
              <a:rPr sz="1600" b="1" spc="-10" dirty="0">
                <a:latin typeface="Malgun Gothic"/>
                <a:cs typeface="Malgun Gothic"/>
              </a:rPr>
              <a:t>Chiave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799326" y="5764212"/>
            <a:ext cx="152400" cy="457200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99326" y="5764212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457200"/>
                </a:moveTo>
                <a:lnTo>
                  <a:pt x="152400" y="457200"/>
                </a:lnTo>
                <a:lnTo>
                  <a:pt x="152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89926" y="5764212"/>
            <a:ext cx="152400" cy="457200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789926" y="5764212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457200"/>
                </a:moveTo>
                <a:lnTo>
                  <a:pt x="152400" y="457200"/>
                </a:lnTo>
                <a:lnTo>
                  <a:pt x="152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80526" y="5764212"/>
            <a:ext cx="152400" cy="457200"/>
          </a:xfrm>
          <a:prstGeom prst="rect">
            <a:avLst/>
          </a:prstGeom>
          <a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780526" y="5764212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457200"/>
                </a:moveTo>
                <a:lnTo>
                  <a:pt x="152400" y="457200"/>
                </a:lnTo>
                <a:lnTo>
                  <a:pt x="152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42326" y="5764212"/>
            <a:ext cx="838200" cy="457200"/>
          </a:xfrm>
          <a:prstGeom prst="rect">
            <a:avLst/>
          </a:prstGeom>
          <a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7942326" y="5764212"/>
            <a:ext cx="838200" cy="4572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819"/>
              </a:spcBef>
            </a:pPr>
            <a:r>
              <a:rPr sz="1600" b="1" spc="-10" dirty="0">
                <a:latin typeface="Malgun Gothic"/>
                <a:cs typeface="Malgun Gothic"/>
              </a:rPr>
              <a:t>Chiave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157084" y="6413398"/>
            <a:ext cx="270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(</a:t>
            </a:r>
            <a:r>
              <a:rPr sz="1600" b="1" dirty="0">
                <a:latin typeface="Malgun Gothic"/>
                <a:cs typeface="Malgun Gothic"/>
              </a:rPr>
              <a:t>c</a:t>
            </a:r>
            <a:r>
              <a:rPr sz="1600" b="1" spc="-5" dirty="0"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6839" y="3526916"/>
            <a:ext cx="178308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6839" y="3984116"/>
            <a:ext cx="178308" cy="17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7244" y="1454886"/>
            <a:ext cx="7465059" cy="45986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0"/>
              </a:spcBef>
            </a:pPr>
            <a:r>
              <a:rPr sz="2000" b="1" i="1" dirty="0">
                <a:latin typeface="Times New Roman"/>
                <a:cs typeface="Times New Roman"/>
              </a:rPr>
              <a:t>Interleave</a:t>
            </a:r>
            <a:r>
              <a:rPr sz="2000" b="1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un </a:t>
            </a:r>
            <a:r>
              <a:rPr sz="2000" spc="-5" dirty="0">
                <a:latin typeface="Times New Roman"/>
                <a:cs typeface="Times New Roman"/>
              </a:rPr>
              <a:t>processo richiede un tempo 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1950" spc="7" baseline="-21367" dirty="0">
                <a:latin typeface="Times New Roman"/>
                <a:cs typeface="Times New Roman"/>
              </a:rPr>
              <a:t>b </a:t>
            </a:r>
            <a:r>
              <a:rPr sz="2000" spc="-5" dirty="0">
                <a:latin typeface="Times New Roman"/>
                <a:cs typeface="Times New Roman"/>
              </a:rPr>
              <a:t>per richiedere </a:t>
            </a:r>
            <a:r>
              <a:rPr sz="2000" dirty="0">
                <a:latin typeface="Times New Roman"/>
                <a:cs typeface="Times New Roman"/>
              </a:rPr>
              <a:t>e  </a:t>
            </a:r>
            <a:r>
              <a:rPr sz="2000" spc="-10" dirty="0">
                <a:latin typeface="Times New Roman"/>
                <a:cs typeface="Times New Roman"/>
              </a:rPr>
              <a:t>recuperare  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  </a:t>
            </a:r>
            <a:r>
              <a:rPr sz="2000" spc="-10" dirty="0">
                <a:latin typeface="Times New Roman"/>
                <a:cs typeface="Times New Roman"/>
              </a:rPr>
              <a:t>blocco.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In  </a:t>
            </a:r>
            <a:r>
              <a:rPr sz="2000" spc="-5" dirty="0">
                <a:latin typeface="Times New Roman"/>
                <a:cs typeface="Times New Roman"/>
              </a:rPr>
              <a:t>situazioni   (frequenti)   </a:t>
            </a:r>
            <a:r>
              <a:rPr sz="2000" dirty="0">
                <a:latin typeface="Times New Roman"/>
                <a:cs typeface="Times New Roman"/>
              </a:rPr>
              <a:t>di </a:t>
            </a:r>
            <a:r>
              <a:rPr sz="2000" spc="-5" dirty="0">
                <a:latin typeface="Times New Roman"/>
                <a:cs typeface="Times New Roman"/>
              </a:rPr>
              <a:t>richieste consecutive </a:t>
            </a:r>
            <a:r>
              <a:rPr sz="2000" dirty="0">
                <a:latin typeface="Times New Roman"/>
                <a:cs typeface="Times New Roman"/>
              </a:rPr>
              <a:t>di </a:t>
            </a:r>
            <a:r>
              <a:rPr sz="2000" spc="-5" dirty="0">
                <a:latin typeface="Times New Roman"/>
                <a:cs typeface="Times New Roman"/>
              </a:rPr>
              <a:t>blocchi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sequenziali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spc="5" dirty="0">
                <a:latin typeface="Times New Roman"/>
                <a:cs typeface="Times New Roman"/>
              </a:rPr>
              <a:t>può </a:t>
            </a:r>
            <a:r>
              <a:rPr sz="2000" dirty="0">
                <a:latin typeface="Times New Roman"/>
                <a:cs typeface="Times New Roman"/>
              </a:rPr>
              <a:t>accadere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che:</a:t>
            </a:r>
            <a:endParaRPr sz="2000">
              <a:latin typeface="Times New Roman"/>
              <a:cs typeface="Times New Roman"/>
            </a:endParaRPr>
          </a:p>
          <a:p>
            <a:pPr marL="75438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il </a:t>
            </a:r>
            <a:r>
              <a:rPr sz="2000" dirty="0">
                <a:latin typeface="Times New Roman"/>
                <a:cs typeface="Times New Roman"/>
              </a:rPr>
              <a:t>blocco richiesto </a:t>
            </a:r>
            <a:r>
              <a:rPr sz="2000" spc="5" dirty="0">
                <a:latin typeface="Times New Roman"/>
                <a:cs typeface="Times New Roman"/>
              </a:rPr>
              <a:t>può </a:t>
            </a:r>
            <a:r>
              <a:rPr sz="2000" dirty="0">
                <a:latin typeface="Times New Roman"/>
                <a:cs typeface="Times New Roman"/>
              </a:rPr>
              <a:t>essere già passato </a:t>
            </a:r>
            <a:r>
              <a:rPr sz="2000" spc="-5" dirty="0">
                <a:latin typeface="Times New Roman"/>
                <a:cs typeface="Times New Roman"/>
              </a:rPr>
              <a:t>sotto la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testina;</a:t>
            </a:r>
            <a:endParaRPr sz="2000">
              <a:latin typeface="Times New Roman"/>
              <a:cs typeface="Times New Roman"/>
            </a:endParaRPr>
          </a:p>
          <a:p>
            <a:pPr marL="711835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imes New Roman"/>
                <a:cs typeface="Times New Roman"/>
              </a:rPr>
              <a:t>bisogna attendere una rotazione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intera.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18415" marR="6350" algn="just">
              <a:lnSpc>
                <a:spcPct val="150000"/>
              </a:lnSpc>
              <a:spcBef>
                <a:spcPts val="5"/>
              </a:spcBef>
            </a:pPr>
            <a:r>
              <a:rPr sz="2000" b="1" spc="-5" dirty="0">
                <a:latin typeface="Times New Roman"/>
                <a:cs typeface="Times New Roman"/>
              </a:rPr>
              <a:t>La tecnica </a:t>
            </a:r>
            <a:r>
              <a:rPr sz="2000" b="1" dirty="0">
                <a:latin typeface="Times New Roman"/>
                <a:cs typeface="Times New Roman"/>
              </a:rPr>
              <a:t>di </a:t>
            </a:r>
            <a:r>
              <a:rPr sz="2000" b="1" spc="-5" dirty="0">
                <a:latin typeface="Times New Roman"/>
                <a:cs typeface="Times New Roman"/>
              </a:rPr>
              <a:t>interleaving alloca </a:t>
            </a:r>
            <a:r>
              <a:rPr sz="2000" b="1" dirty="0">
                <a:latin typeface="Times New Roman"/>
                <a:cs typeface="Times New Roman"/>
              </a:rPr>
              <a:t>i </a:t>
            </a:r>
            <a:r>
              <a:rPr sz="2000" b="1" spc="-5" dirty="0">
                <a:latin typeface="Times New Roman"/>
                <a:cs typeface="Times New Roman"/>
              </a:rPr>
              <a:t>blocchi fisici </a:t>
            </a:r>
            <a:r>
              <a:rPr sz="2000" b="1" dirty="0">
                <a:latin typeface="Times New Roman"/>
                <a:cs typeface="Times New Roman"/>
              </a:rPr>
              <a:t>del </a:t>
            </a:r>
            <a:r>
              <a:rPr sz="2000" b="1" spc="-5" dirty="0">
                <a:latin typeface="Times New Roman"/>
                <a:cs typeface="Times New Roman"/>
              </a:rPr>
              <a:t>disco in ordine  </a:t>
            </a:r>
            <a:r>
              <a:rPr sz="2000" b="1" dirty="0">
                <a:latin typeface="Times New Roman"/>
                <a:cs typeface="Times New Roman"/>
              </a:rPr>
              <a:t>non </a:t>
            </a:r>
            <a:r>
              <a:rPr sz="2000" b="1" spc="-5" dirty="0">
                <a:latin typeface="Times New Roman"/>
                <a:cs typeface="Times New Roman"/>
              </a:rPr>
              <a:t>sequenziale </a:t>
            </a:r>
            <a:r>
              <a:rPr sz="2000" b="1" spc="-10" dirty="0">
                <a:latin typeface="Times New Roman"/>
                <a:cs typeface="Times New Roman"/>
              </a:rPr>
              <a:t>stretto, </a:t>
            </a:r>
            <a:r>
              <a:rPr sz="2000" b="1" dirty="0">
                <a:latin typeface="Times New Roman"/>
                <a:cs typeface="Times New Roman"/>
              </a:rPr>
              <a:t>ma </a:t>
            </a:r>
            <a:r>
              <a:rPr sz="2000" b="1" spc="-5" dirty="0">
                <a:latin typeface="Times New Roman"/>
                <a:cs typeface="Times New Roman"/>
              </a:rPr>
              <a:t>sequenziale con salti </a:t>
            </a:r>
            <a:r>
              <a:rPr sz="2000" b="1" spc="-10" dirty="0">
                <a:latin typeface="Times New Roman"/>
                <a:cs typeface="Times New Roman"/>
              </a:rPr>
              <a:t>(fattore </a:t>
            </a:r>
            <a:r>
              <a:rPr sz="2000" b="1" dirty="0">
                <a:latin typeface="Times New Roman"/>
                <a:cs typeface="Times New Roman"/>
              </a:rPr>
              <a:t>di  </a:t>
            </a:r>
            <a:r>
              <a:rPr sz="2000" b="1" spc="-5" dirty="0">
                <a:latin typeface="Times New Roman"/>
                <a:cs typeface="Times New Roman"/>
              </a:rPr>
              <a:t>interleaving).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81863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Affidabilità del Fyle </a:t>
            </a:r>
            <a:r>
              <a:rPr dirty="0"/>
              <a:t>System  </a:t>
            </a:r>
            <a:r>
              <a:rPr spc="-5" dirty="0"/>
              <a:t>Prestazioni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1769109"/>
            <a:ext cx="4008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fattore di interleaving : ¼ di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giro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0200" y="3013710"/>
            <a:ext cx="2133600" cy="20574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200" y="3013710"/>
            <a:ext cx="2133600" cy="2057400"/>
          </a:xfrm>
          <a:custGeom>
            <a:avLst/>
            <a:gdLst/>
            <a:ahLst/>
            <a:cxnLst/>
            <a:rect l="l" t="t" r="r" b="b"/>
            <a:pathLst>
              <a:path w="2133600" h="2057400">
                <a:moveTo>
                  <a:pt x="0" y="1028700"/>
                </a:moveTo>
                <a:lnTo>
                  <a:pt x="1097" y="981617"/>
                </a:lnTo>
                <a:lnTo>
                  <a:pt x="4359" y="935076"/>
                </a:lnTo>
                <a:lnTo>
                  <a:pt x="9739" y="889125"/>
                </a:lnTo>
                <a:lnTo>
                  <a:pt x="17188" y="843806"/>
                </a:lnTo>
                <a:lnTo>
                  <a:pt x="26660" y="799167"/>
                </a:lnTo>
                <a:lnTo>
                  <a:pt x="38108" y="755253"/>
                </a:lnTo>
                <a:lnTo>
                  <a:pt x="51485" y="712108"/>
                </a:lnTo>
                <a:lnTo>
                  <a:pt x="66744" y="669779"/>
                </a:lnTo>
                <a:lnTo>
                  <a:pt x="83837" y="628310"/>
                </a:lnTo>
                <a:lnTo>
                  <a:pt x="102718" y="587748"/>
                </a:lnTo>
                <a:lnTo>
                  <a:pt x="123340" y="548137"/>
                </a:lnTo>
                <a:lnTo>
                  <a:pt x="145654" y="509524"/>
                </a:lnTo>
                <a:lnTo>
                  <a:pt x="169615" y="471952"/>
                </a:lnTo>
                <a:lnTo>
                  <a:pt x="195176" y="435469"/>
                </a:lnTo>
                <a:lnTo>
                  <a:pt x="222288" y="400119"/>
                </a:lnTo>
                <a:lnTo>
                  <a:pt x="250906" y="365948"/>
                </a:lnTo>
                <a:lnTo>
                  <a:pt x="280981" y="333000"/>
                </a:lnTo>
                <a:lnTo>
                  <a:pt x="312467" y="301323"/>
                </a:lnTo>
                <a:lnTo>
                  <a:pt x="345317" y="270960"/>
                </a:lnTo>
                <a:lnTo>
                  <a:pt x="379484" y="241958"/>
                </a:lnTo>
                <a:lnTo>
                  <a:pt x="414920" y="214362"/>
                </a:lnTo>
                <a:lnTo>
                  <a:pt x="451579" y="188216"/>
                </a:lnTo>
                <a:lnTo>
                  <a:pt x="489413" y="163568"/>
                </a:lnTo>
                <a:lnTo>
                  <a:pt x="528376" y="140462"/>
                </a:lnTo>
                <a:lnTo>
                  <a:pt x="568420" y="118943"/>
                </a:lnTo>
                <a:lnTo>
                  <a:pt x="609498" y="99057"/>
                </a:lnTo>
                <a:lnTo>
                  <a:pt x="651563" y="80849"/>
                </a:lnTo>
                <a:lnTo>
                  <a:pt x="694568" y="64365"/>
                </a:lnTo>
                <a:lnTo>
                  <a:pt x="738466" y="49650"/>
                </a:lnTo>
                <a:lnTo>
                  <a:pt x="783210" y="36750"/>
                </a:lnTo>
                <a:lnTo>
                  <a:pt x="828753" y="25710"/>
                </a:lnTo>
                <a:lnTo>
                  <a:pt x="875047" y="16575"/>
                </a:lnTo>
                <a:lnTo>
                  <a:pt x="922046" y="9392"/>
                </a:lnTo>
                <a:lnTo>
                  <a:pt x="969703" y="4204"/>
                </a:lnTo>
                <a:lnTo>
                  <a:pt x="1017969" y="1058"/>
                </a:lnTo>
                <a:lnTo>
                  <a:pt x="1066800" y="0"/>
                </a:lnTo>
                <a:lnTo>
                  <a:pt x="1115630" y="1058"/>
                </a:lnTo>
                <a:lnTo>
                  <a:pt x="1163896" y="4204"/>
                </a:lnTo>
                <a:lnTo>
                  <a:pt x="1211553" y="9392"/>
                </a:lnTo>
                <a:lnTo>
                  <a:pt x="1258552" y="16575"/>
                </a:lnTo>
                <a:lnTo>
                  <a:pt x="1304846" y="25710"/>
                </a:lnTo>
                <a:lnTo>
                  <a:pt x="1350389" y="36750"/>
                </a:lnTo>
                <a:lnTo>
                  <a:pt x="1395133" y="49650"/>
                </a:lnTo>
                <a:lnTo>
                  <a:pt x="1439031" y="64365"/>
                </a:lnTo>
                <a:lnTo>
                  <a:pt x="1482036" y="80849"/>
                </a:lnTo>
                <a:lnTo>
                  <a:pt x="1524101" y="99057"/>
                </a:lnTo>
                <a:lnTo>
                  <a:pt x="1565179" y="118943"/>
                </a:lnTo>
                <a:lnTo>
                  <a:pt x="1605223" y="140462"/>
                </a:lnTo>
                <a:lnTo>
                  <a:pt x="1644186" y="163568"/>
                </a:lnTo>
                <a:lnTo>
                  <a:pt x="1682020" y="188216"/>
                </a:lnTo>
                <a:lnTo>
                  <a:pt x="1718679" y="214362"/>
                </a:lnTo>
                <a:lnTo>
                  <a:pt x="1754115" y="241958"/>
                </a:lnTo>
                <a:lnTo>
                  <a:pt x="1788282" y="270960"/>
                </a:lnTo>
                <a:lnTo>
                  <a:pt x="1821132" y="301323"/>
                </a:lnTo>
                <a:lnTo>
                  <a:pt x="1852618" y="333000"/>
                </a:lnTo>
                <a:lnTo>
                  <a:pt x="1882693" y="365948"/>
                </a:lnTo>
                <a:lnTo>
                  <a:pt x="1911311" y="400119"/>
                </a:lnTo>
                <a:lnTo>
                  <a:pt x="1938423" y="435469"/>
                </a:lnTo>
                <a:lnTo>
                  <a:pt x="1963984" y="471952"/>
                </a:lnTo>
                <a:lnTo>
                  <a:pt x="1987945" y="509524"/>
                </a:lnTo>
                <a:lnTo>
                  <a:pt x="2010259" y="548137"/>
                </a:lnTo>
                <a:lnTo>
                  <a:pt x="2030881" y="587748"/>
                </a:lnTo>
                <a:lnTo>
                  <a:pt x="2049762" y="628310"/>
                </a:lnTo>
                <a:lnTo>
                  <a:pt x="2066855" y="669779"/>
                </a:lnTo>
                <a:lnTo>
                  <a:pt x="2082114" y="712108"/>
                </a:lnTo>
                <a:lnTo>
                  <a:pt x="2095491" y="755253"/>
                </a:lnTo>
                <a:lnTo>
                  <a:pt x="2106939" y="799167"/>
                </a:lnTo>
                <a:lnTo>
                  <a:pt x="2116411" y="843806"/>
                </a:lnTo>
                <a:lnTo>
                  <a:pt x="2123860" y="889125"/>
                </a:lnTo>
                <a:lnTo>
                  <a:pt x="2129240" y="935076"/>
                </a:lnTo>
                <a:lnTo>
                  <a:pt x="2132502" y="981617"/>
                </a:lnTo>
                <a:lnTo>
                  <a:pt x="2133600" y="1028700"/>
                </a:lnTo>
                <a:lnTo>
                  <a:pt x="2132502" y="1075792"/>
                </a:lnTo>
                <a:lnTo>
                  <a:pt x="2129240" y="1122341"/>
                </a:lnTo>
                <a:lnTo>
                  <a:pt x="2123860" y="1168301"/>
                </a:lnTo>
                <a:lnTo>
                  <a:pt x="2116411" y="1213626"/>
                </a:lnTo>
                <a:lnTo>
                  <a:pt x="2106939" y="1258271"/>
                </a:lnTo>
                <a:lnTo>
                  <a:pt x="2095491" y="1302190"/>
                </a:lnTo>
                <a:lnTo>
                  <a:pt x="2082114" y="1345339"/>
                </a:lnTo>
                <a:lnTo>
                  <a:pt x="2066855" y="1387672"/>
                </a:lnTo>
                <a:lnTo>
                  <a:pt x="2049762" y="1429142"/>
                </a:lnTo>
                <a:lnTo>
                  <a:pt x="2030881" y="1469706"/>
                </a:lnTo>
                <a:lnTo>
                  <a:pt x="2010259" y="1509318"/>
                </a:lnTo>
                <a:lnTo>
                  <a:pt x="1987945" y="1547932"/>
                </a:lnTo>
                <a:lnTo>
                  <a:pt x="1963984" y="1585503"/>
                </a:lnTo>
                <a:lnTo>
                  <a:pt x="1938423" y="1621985"/>
                </a:lnTo>
                <a:lnTo>
                  <a:pt x="1911311" y="1657334"/>
                </a:lnTo>
                <a:lnTo>
                  <a:pt x="1882693" y="1691504"/>
                </a:lnTo>
                <a:lnTo>
                  <a:pt x="1852618" y="1724449"/>
                </a:lnTo>
                <a:lnTo>
                  <a:pt x="1821132" y="1756124"/>
                </a:lnTo>
                <a:lnTo>
                  <a:pt x="1788282" y="1786484"/>
                </a:lnTo>
                <a:lnTo>
                  <a:pt x="1754115" y="1815483"/>
                </a:lnTo>
                <a:lnTo>
                  <a:pt x="1718679" y="1843076"/>
                </a:lnTo>
                <a:lnTo>
                  <a:pt x="1682020" y="1869218"/>
                </a:lnTo>
                <a:lnTo>
                  <a:pt x="1644186" y="1893863"/>
                </a:lnTo>
                <a:lnTo>
                  <a:pt x="1605223" y="1916966"/>
                </a:lnTo>
                <a:lnTo>
                  <a:pt x="1565179" y="1938481"/>
                </a:lnTo>
                <a:lnTo>
                  <a:pt x="1524101" y="1958364"/>
                </a:lnTo>
                <a:lnTo>
                  <a:pt x="1482036" y="1976568"/>
                </a:lnTo>
                <a:lnTo>
                  <a:pt x="1439031" y="1993049"/>
                </a:lnTo>
                <a:lnTo>
                  <a:pt x="1395133" y="2007760"/>
                </a:lnTo>
                <a:lnTo>
                  <a:pt x="1350389" y="2020658"/>
                </a:lnTo>
                <a:lnTo>
                  <a:pt x="1304846" y="2031695"/>
                </a:lnTo>
                <a:lnTo>
                  <a:pt x="1258552" y="2040828"/>
                </a:lnTo>
                <a:lnTo>
                  <a:pt x="1211553" y="2048010"/>
                </a:lnTo>
                <a:lnTo>
                  <a:pt x="1163896" y="2053196"/>
                </a:lnTo>
                <a:lnTo>
                  <a:pt x="1115630" y="2056341"/>
                </a:lnTo>
                <a:lnTo>
                  <a:pt x="1066800" y="2057400"/>
                </a:lnTo>
                <a:lnTo>
                  <a:pt x="1017969" y="2056341"/>
                </a:lnTo>
                <a:lnTo>
                  <a:pt x="969703" y="2053196"/>
                </a:lnTo>
                <a:lnTo>
                  <a:pt x="922046" y="2048010"/>
                </a:lnTo>
                <a:lnTo>
                  <a:pt x="875047" y="2040828"/>
                </a:lnTo>
                <a:lnTo>
                  <a:pt x="828753" y="2031695"/>
                </a:lnTo>
                <a:lnTo>
                  <a:pt x="783210" y="2020658"/>
                </a:lnTo>
                <a:lnTo>
                  <a:pt x="738466" y="2007760"/>
                </a:lnTo>
                <a:lnTo>
                  <a:pt x="694568" y="1993049"/>
                </a:lnTo>
                <a:lnTo>
                  <a:pt x="651563" y="1976568"/>
                </a:lnTo>
                <a:lnTo>
                  <a:pt x="609498" y="1958364"/>
                </a:lnTo>
                <a:lnTo>
                  <a:pt x="568420" y="1938481"/>
                </a:lnTo>
                <a:lnTo>
                  <a:pt x="528376" y="1916966"/>
                </a:lnTo>
                <a:lnTo>
                  <a:pt x="489413" y="1893863"/>
                </a:lnTo>
                <a:lnTo>
                  <a:pt x="451579" y="1869218"/>
                </a:lnTo>
                <a:lnTo>
                  <a:pt x="414920" y="1843076"/>
                </a:lnTo>
                <a:lnTo>
                  <a:pt x="379484" y="1815483"/>
                </a:lnTo>
                <a:lnTo>
                  <a:pt x="345317" y="1786484"/>
                </a:lnTo>
                <a:lnTo>
                  <a:pt x="312467" y="1756124"/>
                </a:lnTo>
                <a:lnTo>
                  <a:pt x="280981" y="1724449"/>
                </a:lnTo>
                <a:lnTo>
                  <a:pt x="250906" y="1691504"/>
                </a:lnTo>
                <a:lnTo>
                  <a:pt x="222288" y="1657334"/>
                </a:lnTo>
                <a:lnTo>
                  <a:pt x="195176" y="1621985"/>
                </a:lnTo>
                <a:lnTo>
                  <a:pt x="169615" y="1585503"/>
                </a:lnTo>
                <a:lnTo>
                  <a:pt x="145654" y="1547932"/>
                </a:lnTo>
                <a:lnTo>
                  <a:pt x="123340" y="1509318"/>
                </a:lnTo>
                <a:lnTo>
                  <a:pt x="102718" y="1469706"/>
                </a:lnTo>
                <a:lnTo>
                  <a:pt x="83837" y="1429142"/>
                </a:lnTo>
                <a:lnTo>
                  <a:pt x="66744" y="1387672"/>
                </a:lnTo>
                <a:lnTo>
                  <a:pt x="51485" y="1345339"/>
                </a:lnTo>
                <a:lnTo>
                  <a:pt x="38108" y="1302190"/>
                </a:lnTo>
                <a:lnTo>
                  <a:pt x="26660" y="1258271"/>
                </a:lnTo>
                <a:lnTo>
                  <a:pt x="17188" y="1213626"/>
                </a:lnTo>
                <a:lnTo>
                  <a:pt x="9739" y="1168301"/>
                </a:lnTo>
                <a:lnTo>
                  <a:pt x="4359" y="1122341"/>
                </a:lnTo>
                <a:lnTo>
                  <a:pt x="1097" y="1075792"/>
                </a:lnTo>
                <a:lnTo>
                  <a:pt x="0" y="10287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0700" y="3204210"/>
            <a:ext cx="1752600" cy="16764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0700" y="3204210"/>
            <a:ext cx="1752600" cy="1676400"/>
          </a:xfrm>
          <a:custGeom>
            <a:avLst/>
            <a:gdLst/>
            <a:ahLst/>
            <a:cxnLst/>
            <a:rect l="l" t="t" r="r" b="b"/>
            <a:pathLst>
              <a:path w="1752600" h="1676400">
                <a:moveTo>
                  <a:pt x="0" y="838200"/>
                </a:moveTo>
                <a:lnTo>
                  <a:pt x="1387" y="790636"/>
                </a:lnTo>
                <a:lnTo>
                  <a:pt x="5499" y="743769"/>
                </a:lnTo>
                <a:lnTo>
                  <a:pt x="12261" y="697668"/>
                </a:lnTo>
                <a:lnTo>
                  <a:pt x="21601" y="652405"/>
                </a:lnTo>
                <a:lnTo>
                  <a:pt x="33444" y="608050"/>
                </a:lnTo>
                <a:lnTo>
                  <a:pt x="47716" y="564674"/>
                </a:lnTo>
                <a:lnTo>
                  <a:pt x="64343" y="522348"/>
                </a:lnTo>
                <a:lnTo>
                  <a:pt x="83251" y="481142"/>
                </a:lnTo>
                <a:lnTo>
                  <a:pt x="104367" y="441128"/>
                </a:lnTo>
                <a:lnTo>
                  <a:pt x="127616" y="402376"/>
                </a:lnTo>
                <a:lnTo>
                  <a:pt x="152923" y="364956"/>
                </a:lnTo>
                <a:lnTo>
                  <a:pt x="180217" y="328940"/>
                </a:lnTo>
                <a:lnTo>
                  <a:pt x="209421" y="294399"/>
                </a:lnTo>
                <a:lnTo>
                  <a:pt x="240464" y="261403"/>
                </a:lnTo>
                <a:lnTo>
                  <a:pt x="273269" y="230023"/>
                </a:lnTo>
                <a:lnTo>
                  <a:pt x="307764" y="200329"/>
                </a:lnTo>
                <a:lnTo>
                  <a:pt x="343875" y="172393"/>
                </a:lnTo>
                <a:lnTo>
                  <a:pt x="381527" y="146285"/>
                </a:lnTo>
                <a:lnTo>
                  <a:pt x="420647" y="122076"/>
                </a:lnTo>
                <a:lnTo>
                  <a:pt x="461161" y="99837"/>
                </a:lnTo>
                <a:lnTo>
                  <a:pt x="502995" y="79638"/>
                </a:lnTo>
                <a:lnTo>
                  <a:pt x="546074" y="61551"/>
                </a:lnTo>
                <a:lnTo>
                  <a:pt x="590325" y="45645"/>
                </a:lnTo>
                <a:lnTo>
                  <a:pt x="635674" y="31993"/>
                </a:lnTo>
                <a:lnTo>
                  <a:pt x="682047" y="20664"/>
                </a:lnTo>
                <a:lnTo>
                  <a:pt x="729370" y="11729"/>
                </a:lnTo>
                <a:lnTo>
                  <a:pt x="777569" y="5260"/>
                </a:lnTo>
                <a:lnTo>
                  <a:pt x="826570" y="1326"/>
                </a:lnTo>
                <a:lnTo>
                  <a:pt x="876300" y="0"/>
                </a:lnTo>
                <a:lnTo>
                  <a:pt x="926029" y="1326"/>
                </a:lnTo>
                <a:lnTo>
                  <a:pt x="975030" y="5260"/>
                </a:lnTo>
                <a:lnTo>
                  <a:pt x="1023229" y="11729"/>
                </a:lnTo>
                <a:lnTo>
                  <a:pt x="1070552" y="20664"/>
                </a:lnTo>
                <a:lnTo>
                  <a:pt x="1116925" y="31993"/>
                </a:lnTo>
                <a:lnTo>
                  <a:pt x="1162274" y="45645"/>
                </a:lnTo>
                <a:lnTo>
                  <a:pt x="1206525" y="61551"/>
                </a:lnTo>
                <a:lnTo>
                  <a:pt x="1249604" y="79638"/>
                </a:lnTo>
                <a:lnTo>
                  <a:pt x="1291438" y="99837"/>
                </a:lnTo>
                <a:lnTo>
                  <a:pt x="1331952" y="122076"/>
                </a:lnTo>
                <a:lnTo>
                  <a:pt x="1371072" y="146285"/>
                </a:lnTo>
                <a:lnTo>
                  <a:pt x="1408724" y="172393"/>
                </a:lnTo>
                <a:lnTo>
                  <a:pt x="1444835" y="200329"/>
                </a:lnTo>
                <a:lnTo>
                  <a:pt x="1479330" y="230023"/>
                </a:lnTo>
                <a:lnTo>
                  <a:pt x="1512135" y="261403"/>
                </a:lnTo>
                <a:lnTo>
                  <a:pt x="1543178" y="294399"/>
                </a:lnTo>
                <a:lnTo>
                  <a:pt x="1572382" y="328940"/>
                </a:lnTo>
                <a:lnTo>
                  <a:pt x="1599676" y="364956"/>
                </a:lnTo>
                <a:lnTo>
                  <a:pt x="1624983" y="402376"/>
                </a:lnTo>
                <a:lnTo>
                  <a:pt x="1648232" y="441128"/>
                </a:lnTo>
                <a:lnTo>
                  <a:pt x="1669348" y="481142"/>
                </a:lnTo>
                <a:lnTo>
                  <a:pt x="1688256" y="522348"/>
                </a:lnTo>
                <a:lnTo>
                  <a:pt x="1704883" y="564674"/>
                </a:lnTo>
                <a:lnTo>
                  <a:pt x="1719155" y="608050"/>
                </a:lnTo>
                <a:lnTo>
                  <a:pt x="1730998" y="652405"/>
                </a:lnTo>
                <a:lnTo>
                  <a:pt x="1740338" y="697668"/>
                </a:lnTo>
                <a:lnTo>
                  <a:pt x="1747100" y="743769"/>
                </a:lnTo>
                <a:lnTo>
                  <a:pt x="1751212" y="790636"/>
                </a:lnTo>
                <a:lnTo>
                  <a:pt x="1752600" y="838200"/>
                </a:lnTo>
                <a:lnTo>
                  <a:pt x="1751212" y="885763"/>
                </a:lnTo>
                <a:lnTo>
                  <a:pt x="1747100" y="932630"/>
                </a:lnTo>
                <a:lnTo>
                  <a:pt x="1740338" y="978731"/>
                </a:lnTo>
                <a:lnTo>
                  <a:pt x="1730998" y="1023994"/>
                </a:lnTo>
                <a:lnTo>
                  <a:pt x="1719155" y="1068349"/>
                </a:lnTo>
                <a:lnTo>
                  <a:pt x="1704883" y="1111725"/>
                </a:lnTo>
                <a:lnTo>
                  <a:pt x="1688256" y="1154051"/>
                </a:lnTo>
                <a:lnTo>
                  <a:pt x="1669348" y="1195257"/>
                </a:lnTo>
                <a:lnTo>
                  <a:pt x="1648232" y="1235271"/>
                </a:lnTo>
                <a:lnTo>
                  <a:pt x="1624983" y="1274023"/>
                </a:lnTo>
                <a:lnTo>
                  <a:pt x="1599676" y="1311443"/>
                </a:lnTo>
                <a:lnTo>
                  <a:pt x="1572382" y="1347459"/>
                </a:lnTo>
                <a:lnTo>
                  <a:pt x="1543178" y="1382000"/>
                </a:lnTo>
                <a:lnTo>
                  <a:pt x="1512135" y="1414996"/>
                </a:lnTo>
                <a:lnTo>
                  <a:pt x="1479330" y="1446376"/>
                </a:lnTo>
                <a:lnTo>
                  <a:pt x="1444835" y="1476070"/>
                </a:lnTo>
                <a:lnTo>
                  <a:pt x="1408724" y="1504006"/>
                </a:lnTo>
                <a:lnTo>
                  <a:pt x="1371072" y="1530114"/>
                </a:lnTo>
                <a:lnTo>
                  <a:pt x="1331952" y="1554323"/>
                </a:lnTo>
                <a:lnTo>
                  <a:pt x="1291438" y="1576562"/>
                </a:lnTo>
                <a:lnTo>
                  <a:pt x="1249604" y="1596761"/>
                </a:lnTo>
                <a:lnTo>
                  <a:pt x="1206525" y="1614848"/>
                </a:lnTo>
                <a:lnTo>
                  <a:pt x="1162274" y="1630754"/>
                </a:lnTo>
                <a:lnTo>
                  <a:pt x="1116925" y="1644406"/>
                </a:lnTo>
                <a:lnTo>
                  <a:pt x="1070552" y="1655735"/>
                </a:lnTo>
                <a:lnTo>
                  <a:pt x="1023229" y="1664670"/>
                </a:lnTo>
                <a:lnTo>
                  <a:pt x="975030" y="1671139"/>
                </a:lnTo>
                <a:lnTo>
                  <a:pt x="926029" y="1675073"/>
                </a:lnTo>
                <a:lnTo>
                  <a:pt x="876300" y="1676400"/>
                </a:lnTo>
                <a:lnTo>
                  <a:pt x="826570" y="1675073"/>
                </a:lnTo>
                <a:lnTo>
                  <a:pt x="777569" y="1671139"/>
                </a:lnTo>
                <a:lnTo>
                  <a:pt x="729370" y="1664670"/>
                </a:lnTo>
                <a:lnTo>
                  <a:pt x="682047" y="1655735"/>
                </a:lnTo>
                <a:lnTo>
                  <a:pt x="635674" y="1644406"/>
                </a:lnTo>
                <a:lnTo>
                  <a:pt x="590325" y="1630754"/>
                </a:lnTo>
                <a:lnTo>
                  <a:pt x="546074" y="1614848"/>
                </a:lnTo>
                <a:lnTo>
                  <a:pt x="502995" y="1596761"/>
                </a:lnTo>
                <a:lnTo>
                  <a:pt x="461161" y="1576562"/>
                </a:lnTo>
                <a:lnTo>
                  <a:pt x="420647" y="1554323"/>
                </a:lnTo>
                <a:lnTo>
                  <a:pt x="381527" y="1530114"/>
                </a:lnTo>
                <a:lnTo>
                  <a:pt x="343875" y="1504006"/>
                </a:lnTo>
                <a:lnTo>
                  <a:pt x="307764" y="1476070"/>
                </a:lnTo>
                <a:lnTo>
                  <a:pt x="273269" y="1446376"/>
                </a:lnTo>
                <a:lnTo>
                  <a:pt x="240464" y="1414996"/>
                </a:lnTo>
                <a:lnTo>
                  <a:pt x="209421" y="1382000"/>
                </a:lnTo>
                <a:lnTo>
                  <a:pt x="180217" y="1347459"/>
                </a:lnTo>
                <a:lnTo>
                  <a:pt x="152923" y="1311443"/>
                </a:lnTo>
                <a:lnTo>
                  <a:pt x="127616" y="1274023"/>
                </a:lnTo>
                <a:lnTo>
                  <a:pt x="104367" y="1235271"/>
                </a:lnTo>
                <a:lnTo>
                  <a:pt x="83251" y="1195257"/>
                </a:lnTo>
                <a:lnTo>
                  <a:pt x="64343" y="1154051"/>
                </a:lnTo>
                <a:lnTo>
                  <a:pt x="47716" y="1111725"/>
                </a:lnTo>
                <a:lnTo>
                  <a:pt x="33444" y="1068349"/>
                </a:lnTo>
                <a:lnTo>
                  <a:pt x="21601" y="1023994"/>
                </a:lnTo>
                <a:lnTo>
                  <a:pt x="12261" y="978731"/>
                </a:lnTo>
                <a:lnTo>
                  <a:pt x="5499" y="932630"/>
                </a:lnTo>
                <a:lnTo>
                  <a:pt x="1387" y="885763"/>
                </a:lnTo>
                <a:lnTo>
                  <a:pt x="0" y="8382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0200" y="4042409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0" y="3089910"/>
            <a:ext cx="762000" cy="1905000"/>
          </a:xfrm>
          <a:custGeom>
            <a:avLst/>
            <a:gdLst/>
            <a:ahLst/>
            <a:cxnLst/>
            <a:rect l="l" t="t" r="r" b="b"/>
            <a:pathLst>
              <a:path w="762000" h="1905000">
                <a:moveTo>
                  <a:pt x="762000" y="0"/>
                </a:moveTo>
                <a:lnTo>
                  <a:pt x="0" y="1905000"/>
                </a:lnTo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0" y="3089910"/>
            <a:ext cx="762000" cy="1905000"/>
          </a:xfrm>
          <a:custGeom>
            <a:avLst/>
            <a:gdLst/>
            <a:ahLst/>
            <a:cxnLst/>
            <a:rect l="l" t="t" r="r" b="b"/>
            <a:pathLst>
              <a:path w="762000" h="1905000">
                <a:moveTo>
                  <a:pt x="0" y="0"/>
                </a:moveTo>
                <a:lnTo>
                  <a:pt x="762000" y="1905000"/>
                </a:lnTo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16100" y="3382009"/>
            <a:ext cx="1676400" cy="1295400"/>
          </a:xfrm>
          <a:custGeom>
            <a:avLst/>
            <a:gdLst/>
            <a:ahLst/>
            <a:cxnLst/>
            <a:rect l="l" t="t" r="r" b="b"/>
            <a:pathLst>
              <a:path w="1676400" h="1295400">
                <a:moveTo>
                  <a:pt x="0" y="0"/>
                </a:moveTo>
                <a:lnTo>
                  <a:pt x="1676400" y="1295400"/>
                </a:lnTo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2600" y="3470909"/>
            <a:ext cx="1828800" cy="1143000"/>
          </a:xfrm>
          <a:custGeom>
            <a:avLst/>
            <a:gdLst/>
            <a:ahLst/>
            <a:cxnLst/>
            <a:rect l="l" t="t" r="r" b="b"/>
            <a:pathLst>
              <a:path w="1828800" h="1143000">
                <a:moveTo>
                  <a:pt x="0" y="1143000"/>
                </a:moveTo>
                <a:lnTo>
                  <a:pt x="1828800" y="0"/>
                </a:lnTo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25827" y="4870526"/>
            <a:ext cx="1149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2382" y="4260850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67709" y="4337050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61435" y="4858003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38654" y="2965195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24454" y="2736595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62909" y="3041395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67709" y="3651250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4827" y="3498544"/>
            <a:ext cx="1149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35600" y="3013710"/>
            <a:ext cx="2133600" cy="20574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35600" y="3013710"/>
            <a:ext cx="2133600" cy="2057400"/>
          </a:xfrm>
          <a:custGeom>
            <a:avLst/>
            <a:gdLst/>
            <a:ahLst/>
            <a:cxnLst/>
            <a:rect l="l" t="t" r="r" b="b"/>
            <a:pathLst>
              <a:path w="2133600" h="2057400">
                <a:moveTo>
                  <a:pt x="0" y="1028700"/>
                </a:moveTo>
                <a:lnTo>
                  <a:pt x="1097" y="981617"/>
                </a:lnTo>
                <a:lnTo>
                  <a:pt x="4359" y="935076"/>
                </a:lnTo>
                <a:lnTo>
                  <a:pt x="9739" y="889125"/>
                </a:lnTo>
                <a:lnTo>
                  <a:pt x="17188" y="843806"/>
                </a:lnTo>
                <a:lnTo>
                  <a:pt x="26660" y="799167"/>
                </a:lnTo>
                <a:lnTo>
                  <a:pt x="38108" y="755253"/>
                </a:lnTo>
                <a:lnTo>
                  <a:pt x="51485" y="712108"/>
                </a:lnTo>
                <a:lnTo>
                  <a:pt x="66744" y="669779"/>
                </a:lnTo>
                <a:lnTo>
                  <a:pt x="83837" y="628310"/>
                </a:lnTo>
                <a:lnTo>
                  <a:pt x="102718" y="587748"/>
                </a:lnTo>
                <a:lnTo>
                  <a:pt x="123340" y="548137"/>
                </a:lnTo>
                <a:lnTo>
                  <a:pt x="145654" y="509524"/>
                </a:lnTo>
                <a:lnTo>
                  <a:pt x="169615" y="471952"/>
                </a:lnTo>
                <a:lnTo>
                  <a:pt x="195176" y="435469"/>
                </a:lnTo>
                <a:lnTo>
                  <a:pt x="222288" y="400119"/>
                </a:lnTo>
                <a:lnTo>
                  <a:pt x="250906" y="365948"/>
                </a:lnTo>
                <a:lnTo>
                  <a:pt x="280981" y="333000"/>
                </a:lnTo>
                <a:lnTo>
                  <a:pt x="312467" y="301323"/>
                </a:lnTo>
                <a:lnTo>
                  <a:pt x="345317" y="270960"/>
                </a:lnTo>
                <a:lnTo>
                  <a:pt x="379484" y="241958"/>
                </a:lnTo>
                <a:lnTo>
                  <a:pt x="414920" y="214362"/>
                </a:lnTo>
                <a:lnTo>
                  <a:pt x="451579" y="188216"/>
                </a:lnTo>
                <a:lnTo>
                  <a:pt x="489413" y="163568"/>
                </a:lnTo>
                <a:lnTo>
                  <a:pt x="528376" y="140462"/>
                </a:lnTo>
                <a:lnTo>
                  <a:pt x="568420" y="118943"/>
                </a:lnTo>
                <a:lnTo>
                  <a:pt x="609498" y="99057"/>
                </a:lnTo>
                <a:lnTo>
                  <a:pt x="651563" y="80849"/>
                </a:lnTo>
                <a:lnTo>
                  <a:pt x="694568" y="64365"/>
                </a:lnTo>
                <a:lnTo>
                  <a:pt x="738466" y="49650"/>
                </a:lnTo>
                <a:lnTo>
                  <a:pt x="783210" y="36750"/>
                </a:lnTo>
                <a:lnTo>
                  <a:pt x="828753" y="25710"/>
                </a:lnTo>
                <a:lnTo>
                  <a:pt x="875047" y="16575"/>
                </a:lnTo>
                <a:lnTo>
                  <a:pt x="922046" y="9392"/>
                </a:lnTo>
                <a:lnTo>
                  <a:pt x="969703" y="4204"/>
                </a:lnTo>
                <a:lnTo>
                  <a:pt x="1017969" y="1058"/>
                </a:lnTo>
                <a:lnTo>
                  <a:pt x="1066800" y="0"/>
                </a:lnTo>
                <a:lnTo>
                  <a:pt x="1115630" y="1058"/>
                </a:lnTo>
                <a:lnTo>
                  <a:pt x="1163896" y="4204"/>
                </a:lnTo>
                <a:lnTo>
                  <a:pt x="1211553" y="9392"/>
                </a:lnTo>
                <a:lnTo>
                  <a:pt x="1258552" y="16575"/>
                </a:lnTo>
                <a:lnTo>
                  <a:pt x="1304846" y="25710"/>
                </a:lnTo>
                <a:lnTo>
                  <a:pt x="1350389" y="36750"/>
                </a:lnTo>
                <a:lnTo>
                  <a:pt x="1395133" y="49650"/>
                </a:lnTo>
                <a:lnTo>
                  <a:pt x="1439031" y="64365"/>
                </a:lnTo>
                <a:lnTo>
                  <a:pt x="1482036" y="80849"/>
                </a:lnTo>
                <a:lnTo>
                  <a:pt x="1524101" y="99057"/>
                </a:lnTo>
                <a:lnTo>
                  <a:pt x="1565179" y="118943"/>
                </a:lnTo>
                <a:lnTo>
                  <a:pt x="1605223" y="140462"/>
                </a:lnTo>
                <a:lnTo>
                  <a:pt x="1644186" y="163568"/>
                </a:lnTo>
                <a:lnTo>
                  <a:pt x="1682020" y="188216"/>
                </a:lnTo>
                <a:lnTo>
                  <a:pt x="1718679" y="214362"/>
                </a:lnTo>
                <a:lnTo>
                  <a:pt x="1754115" y="241958"/>
                </a:lnTo>
                <a:lnTo>
                  <a:pt x="1788282" y="270960"/>
                </a:lnTo>
                <a:lnTo>
                  <a:pt x="1821132" y="301323"/>
                </a:lnTo>
                <a:lnTo>
                  <a:pt x="1852618" y="333000"/>
                </a:lnTo>
                <a:lnTo>
                  <a:pt x="1882693" y="365948"/>
                </a:lnTo>
                <a:lnTo>
                  <a:pt x="1911311" y="400119"/>
                </a:lnTo>
                <a:lnTo>
                  <a:pt x="1938423" y="435469"/>
                </a:lnTo>
                <a:lnTo>
                  <a:pt x="1963984" y="471952"/>
                </a:lnTo>
                <a:lnTo>
                  <a:pt x="1987945" y="509524"/>
                </a:lnTo>
                <a:lnTo>
                  <a:pt x="2010259" y="548137"/>
                </a:lnTo>
                <a:lnTo>
                  <a:pt x="2030881" y="587748"/>
                </a:lnTo>
                <a:lnTo>
                  <a:pt x="2049762" y="628310"/>
                </a:lnTo>
                <a:lnTo>
                  <a:pt x="2066855" y="669779"/>
                </a:lnTo>
                <a:lnTo>
                  <a:pt x="2082114" y="712108"/>
                </a:lnTo>
                <a:lnTo>
                  <a:pt x="2095491" y="755253"/>
                </a:lnTo>
                <a:lnTo>
                  <a:pt x="2106939" y="799167"/>
                </a:lnTo>
                <a:lnTo>
                  <a:pt x="2116411" y="843806"/>
                </a:lnTo>
                <a:lnTo>
                  <a:pt x="2123860" y="889125"/>
                </a:lnTo>
                <a:lnTo>
                  <a:pt x="2129240" y="935076"/>
                </a:lnTo>
                <a:lnTo>
                  <a:pt x="2132502" y="981617"/>
                </a:lnTo>
                <a:lnTo>
                  <a:pt x="2133600" y="1028700"/>
                </a:lnTo>
                <a:lnTo>
                  <a:pt x="2132502" y="1075792"/>
                </a:lnTo>
                <a:lnTo>
                  <a:pt x="2129240" y="1122341"/>
                </a:lnTo>
                <a:lnTo>
                  <a:pt x="2123860" y="1168301"/>
                </a:lnTo>
                <a:lnTo>
                  <a:pt x="2116411" y="1213626"/>
                </a:lnTo>
                <a:lnTo>
                  <a:pt x="2106939" y="1258271"/>
                </a:lnTo>
                <a:lnTo>
                  <a:pt x="2095491" y="1302190"/>
                </a:lnTo>
                <a:lnTo>
                  <a:pt x="2082114" y="1345339"/>
                </a:lnTo>
                <a:lnTo>
                  <a:pt x="2066855" y="1387672"/>
                </a:lnTo>
                <a:lnTo>
                  <a:pt x="2049762" y="1429142"/>
                </a:lnTo>
                <a:lnTo>
                  <a:pt x="2030881" y="1469706"/>
                </a:lnTo>
                <a:lnTo>
                  <a:pt x="2010259" y="1509318"/>
                </a:lnTo>
                <a:lnTo>
                  <a:pt x="1987945" y="1547932"/>
                </a:lnTo>
                <a:lnTo>
                  <a:pt x="1963984" y="1585503"/>
                </a:lnTo>
                <a:lnTo>
                  <a:pt x="1938423" y="1621985"/>
                </a:lnTo>
                <a:lnTo>
                  <a:pt x="1911311" y="1657334"/>
                </a:lnTo>
                <a:lnTo>
                  <a:pt x="1882693" y="1691504"/>
                </a:lnTo>
                <a:lnTo>
                  <a:pt x="1852618" y="1724449"/>
                </a:lnTo>
                <a:lnTo>
                  <a:pt x="1821132" y="1756124"/>
                </a:lnTo>
                <a:lnTo>
                  <a:pt x="1788282" y="1786484"/>
                </a:lnTo>
                <a:lnTo>
                  <a:pt x="1754115" y="1815483"/>
                </a:lnTo>
                <a:lnTo>
                  <a:pt x="1718679" y="1843076"/>
                </a:lnTo>
                <a:lnTo>
                  <a:pt x="1682020" y="1869218"/>
                </a:lnTo>
                <a:lnTo>
                  <a:pt x="1644186" y="1893863"/>
                </a:lnTo>
                <a:lnTo>
                  <a:pt x="1605223" y="1916966"/>
                </a:lnTo>
                <a:lnTo>
                  <a:pt x="1565179" y="1938481"/>
                </a:lnTo>
                <a:lnTo>
                  <a:pt x="1524101" y="1958364"/>
                </a:lnTo>
                <a:lnTo>
                  <a:pt x="1482036" y="1976568"/>
                </a:lnTo>
                <a:lnTo>
                  <a:pt x="1439031" y="1993049"/>
                </a:lnTo>
                <a:lnTo>
                  <a:pt x="1395133" y="2007760"/>
                </a:lnTo>
                <a:lnTo>
                  <a:pt x="1350389" y="2020658"/>
                </a:lnTo>
                <a:lnTo>
                  <a:pt x="1304846" y="2031695"/>
                </a:lnTo>
                <a:lnTo>
                  <a:pt x="1258552" y="2040828"/>
                </a:lnTo>
                <a:lnTo>
                  <a:pt x="1211553" y="2048010"/>
                </a:lnTo>
                <a:lnTo>
                  <a:pt x="1163896" y="2053196"/>
                </a:lnTo>
                <a:lnTo>
                  <a:pt x="1115630" y="2056341"/>
                </a:lnTo>
                <a:lnTo>
                  <a:pt x="1066800" y="2057400"/>
                </a:lnTo>
                <a:lnTo>
                  <a:pt x="1017969" y="2056341"/>
                </a:lnTo>
                <a:lnTo>
                  <a:pt x="969703" y="2053196"/>
                </a:lnTo>
                <a:lnTo>
                  <a:pt x="922046" y="2048010"/>
                </a:lnTo>
                <a:lnTo>
                  <a:pt x="875047" y="2040828"/>
                </a:lnTo>
                <a:lnTo>
                  <a:pt x="828753" y="2031695"/>
                </a:lnTo>
                <a:lnTo>
                  <a:pt x="783210" y="2020658"/>
                </a:lnTo>
                <a:lnTo>
                  <a:pt x="738466" y="2007760"/>
                </a:lnTo>
                <a:lnTo>
                  <a:pt x="694568" y="1993049"/>
                </a:lnTo>
                <a:lnTo>
                  <a:pt x="651563" y="1976568"/>
                </a:lnTo>
                <a:lnTo>
                  <a:pt x="609498" y="1958364"/>
                </a:lnTo>
                <a:lnTo>
                  <a:pt x="568420" y="1938481"/>
                </a:lnTo>
                <a:lnTo>
                  <a:pt x="528376" y="1916966"/>
                </a:lnTo>
                <a:lnTo>
                  <a:pt x="489413" y="1893863"/>
                </a:lnTo>
                <a:lnTo>
                  <a:pt x="451579" y="1869218"/>
                </a:lnTo>
                <a:lnTo>
                  <a:pt x="414920" y="1843076"/>
                </a:lnTo>
                <a:lnTo>
                  <a:pt x="379484" y="1815483"/>
                </a:lnTo>
                <a:lnTo>
                  <a:pt x="345317" y="1786484"/>
                </a:lnTo>
                <a:lnTo>
                  <a:pt x="312467" y="1756124"/>
                </a:lnTo>
                <a:lnTo>
                  <a:pt x="280981" y="1724449"/>
                </a:lnTo>
                <a:lnTo>
                  <a:pt x="250906" y="1691504"/>
                </a:lnTo>
                <a:lnTo>
                  <a:pt x="222288" y="1657334"/>
                </a:lnTo>
                <a:lnTo>
                  <a:pt x="195176" y="1621985"/>
                </a:lnTo>
                <a:lnTo>
                  <a:pt x="169615" y="1585503"/>
                </a:lnTo>
                <a:lnTo>
                  <a:pt x="145654" y="1547932"/>
                </a:lnTo>
                <a:lnTo>
                  <a:pt x="123340" y="1509318"/>
                </a:lnTo>
                <a:lnTo>
                  <a:pt x="102718" y="1469706"/>
                </a:lnTo>
                <a:lnTo>
                  <a:pt x="83837" y="1429142"/>
                </a:lnTo>
                <a:lnTo>
                  <a:pt x="66744" y="1387672"/>
                </a:lnTo>
                <a:lnTo>
                  <a:pt x="51485" y="1345339"/>
                </a:lnTo>
                <a:lnTo>
                  <a:pt x="38108" y="1302190"/>
                </a:lnTo>
                <a:lnTo>
                  <a:pt x="26660" y="1258271"/>
                </a:lnTo>
                <a:lnTo>
                  <a:pt x="17188" y="1213626"/>
                </a:lnTo>
                <a:lnTo>
                  <a:pt x="9739" y="1168301"/>
                </a:lnTo>
                <a:lnTo>
                  <a:pt x="4359" y="1122341"/>
                </a:lnTo>
                <a:lnTo>
                  <a:pt x="1097" y="1075792"/>
                </a:lnTo>
                <a:lnTo>
                  <a:pt x="0" y="10287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26100" y="3204210"/>
            <a:ext cx="1752600" cy="16764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26100" y="3204210"/>
            <a:ext cx="1752600" cy="1676400"/>
          </a:xfrm>
          <a:custGeom>
            <a:avLst/>
            <a:gdLst/>
            <a:ahLst/>
            <a:cxnLst/>
            <a:rect l="l" t="t" r="r" b="b"/>
            <a:pathLst>
              <a:path w="1752600" h="1676400">
                <a:moveTo>
                  <a:pt x="0" y="838200"/>
                </a:moveTo>
                <a:lnTo>
                  <a:pt x="1387" y="790636"/>
                </a:lnTo>
                <a:lnTo>
                  <a:pt x="5499" y="743769"/>
                </a:lnTo>
                <a:lnTo>
                  <a:pt x="12261" y="697668"/>
                </a:lnTo>
                <a:lnTo>
                  <a:pt x="21601" y="652405"/>
                </a:lnTo>
                <a:lnTo>
                  <a:pt x="33444" y="608050"/>
                </a:lnTo>
                <a:lnTo>
                  <a:pt x="47716" y="564674"/>
                </a:lnTo>
                <a:lnTo>
                  <a:pt x="64343" y="522348"/>
                </a:lnTo>
                <a:lnTo>
                  <a:pt x="83251" y="481142"/>
                </a:lnTo>
                <a:lnTo>
                  <a:pt x="104367" y="441128"/>
                </a:lnTo>
                <a:lnTo>
                  <a:pt x="127616" y="402376"/>
                </a:lnTo>
                <a:lnTo>
                  <a:pt x="152923" y="364956"/>
                </a:lnTo>
                <a:lnTo>
                  <a:pt x="180217" y="328940"/>
                </a:lnTo>
                <a:lnTo>
                  <a:pt x="209421" y="294399"/>
                </a:lnTo>
                <a:lnTo>
                  <a:pt x="240464" y="261403"/>
                </a:lnTo>
                <a:lnTo>
                  <a:pt x="273269" y="230023"/>
                </a:lnTo>
                <a:lnTo>
                  <a:pt x="307764" y="200329"/>
                </a:lnTo>
                <a:lnTo>
                  <a:pt x="343875" y="172393"/>
                </a:lnTo>
                <a:lnTo>
                  <a:pt x="381527" y="146285"/>
                </a:lnTo>
                <a:lnTo>
                  <a:pt x="420647" y="122076"/>
                </a:lnTo>
                <a:lnTo>
                  <a:pt x="461161" y="99837"/>
                </a:lnTo>
                <a:lnTo>
                  <a:pt x="502995" y="79638"/>
                </a:lnTo>
                <a:lnTo>
                  <a:pt x="546074" y="61551"/>
                </a:lnTo>
                <a:lnTo>
                  <a:pt x="590325" y="45645"/>
                </a:lnTo>
                <a:lnTo>
                  <a:pt x="635674" y="31993"/>
                </a:lnTo>
                <a:lnTo>
                  <a:pt x="682047" y="20664"/>
                </a:lnTo>
                <a:lnTo>
                  <a:pt x="729370" y="11729"/>
                </a:lnTo>
                <a:lnTo>
                  <a:pt x="777569" y="5260"/>
                </a:lnTo>
                <a:lnTo>
                  <a:pt x="826570" y="1326"/>
                </a:lnTo>
                <a:lnTo>
                  <a:pt x="876300" y="0"/>
                </a:lnTo>
                <a:lnTo>
                  <a:pt x="926029" y="1326"/>
                </a:lnTo>
                <a:lnTo>
                  <a:pt x="975030" y="5260"/>
                </a:lnTo>
                <a:lnTo>
                  <a:pt x="1023229" y="11729"/>
                </a:lnTo>
                <a:lnTo>
                  <a:pt x="1070552" y="20664"/>
                </a:lnTo>
                <a:lnTo>
                  <a:pt x="1116925" y="31993"/>
                </a:lnTo>
                <a:lnTo>
                  <a:pt x="1162274" y="45645"/>
                </a:lnTo>
                <a:lnTo>
                  <a:pt x="1206525" y="61551"/>
                </a:lnTo>
                <a:lnTo>
                  <a:pt x="1249604" y="79638"/>
                </a:lnTo>
                <a:lnTo>
                  <a:pt x="1291438" y="99837"/>
                </a:lnTo>
                <a:lnTo>
                  <a:pt x="1331952" y="122076"/>
                </a:lnTo>
                <a:lnTo>
                  <a:pt x="1371072" y="146285"/>
                </a:lnTo>
                <a:lnTo>
                  <a:pt x="1408724" y="172393"/>
                </a:lnTo>
                <a:lnTo>
                  <a:pt x="1444835" y="200329"/>
                </a:lnTo>
                <a:lnTo>
                  <a:pt x="1479330" y="230023"/>
                </a:lnTo>
                <a:lnTo>
                  <a:pt x="1512135" y="261403"/>
                </a:lnTo>
                <a:lnTo>
                  <a:pt x="1543178" y="294399"/>
                </a:lnTo>
                <a:lnTo>
                  <a:pt x="1572382" y="328940"/>
                </a:lnTo>
                <a:lnTo>
                  <a:pt x="1599676" y="364956"/>
                </a:lnTo>
                <a:lnTo>
                  <a:pt x="1624983" y="402376"/>
                </a:lnTo>
                <a:lnTo>
                  <a:pt x="1648232" y="441128"/>
                </a:lnTo>
                <a:lnTo>
                  <a:pt x="1669348" y="481142"/>
                </a:lnTo>
                <a:lnTo>
                  <a:pt x="1688256" y="522348"/>
                </a:lnTo>
                <a:lnTo>
                  <a:pt x="1704883" y="564674"/>
                </a:lnTo>
                <a:lnTo>
                  <a:pt x="1719155" y="608050"/>
                </a:lnTo>
                <a:lnTo>
                  <a:pt x="1730998" y="652405"/>
                </a:lnTo>
                <a:lnTo>
                  <a:pt x="1740338" y="697668"/>
                </a:lnTo>
                <a:lnTo>
                  <a:pt x="1747100" y="743769"/>
                </a:lnTo>
                <a:lnTo>
                  <a:pt x="1751212" y="790636"/>
                </a:lnTo>
                <a:lnTo>
                  <a:pt x="1752600" y="838200"/>
                </a:lnTo>
                <a:lnTo>
                  <a:pt x="1751212" y="885763"/>
                </a:lnTo>
                <a:lnTo>
                  <a:pt x="1747100" y="932630"/>
                </a:lnTo>
                <a:lnTo>
                  <a:pt x="1740338" y="978731"/>
                </a:lnTo>
                <a:lnTo>
                  <a:pt x="1730998" y="1023994"/>
                </a:lnTo>
                <a:lnTo>
                  <a:pt x="1719155" y="1068349"/>
                </a:lnTo>
                <a:lnTo>
                  <a:pt x="1704883" y="1111725"/>
                </a:lnTo>
                <a:lnTo>
                  <a:pt x="1688256" y="1154051"/>
                </a:lnTo>
                <a:lnTo>
                  <a:pt x="1669348" y="1195257"/>
                </a:lnTo>
                <a:lnTo>
                  <a:pt x="1648232" y="1235271"/>
                </a:lnTo>
                <a:lnTo>
                  <a:pt x="1624983" y="1274023"/>
                </a:lnTo>
                <a:lnTo>
                  <a:pt x="1599676" y="1311443"/>
                </a:lnTo>
                <a:lnTo>
                  <a:pt x="1572382" y="1347459"/>
                </a:lnTo>
                <a:lnTo>
                  <a:pt x="1543178" y="1382000"/>
                </a:lnTo>
                <a:lnTo>
                  <a:pt x="1512135" y="1414996"/>
                </a:lnTo>
                <a:lnTo>
                  <a:pt x="1479330" y="1446376"/>
                </a:lnTo>
                <a:lnTo>
                  <a:pt x="1444835" y="1476070"/>
                </a:lnTo>
                <a:lnTo>
                  <a:pt x="1408724" y="1504006"/>
                </a:lnTo>
                <a:lnTo>
                  <a:pt x="1371072" y="1530114"/>
                </a:lnTo>
                <a:lnTo>
                  <a:pt x="1331952" y="1554323"/>
                </a:lnTo>
                <a:lnTo>
                  <a:pt x="1291438" y="1576562"/>
                </a:lnTo>
                <a:lnTo>
                  <a:pt x="1249604" y="1596761"/>
                </a:lnTo>
                <a:lnTo>
                  <a:pt x="1206525" y="1614848"/>
                </a:lnTo>
                <a:lnTo>
                  <a:pt x="1162274" y="1630754"/>
                </a:lnTo>
                <a:lnTo>
                  <a:pt x="1116925" y="1644406"/>
                </a:lnTo>
                <a:lnTo>
                  <a:pt x="1070552" y="1655735"/>
                </a:lnTo>
                <a:lnTo>
                  <a:pt x="1023229" y="1664670"/>
                </a:lnTo>
                <a:lnTo>
                  <a:pt x="975030" y="1671139"/>
                </a:lnTo>
                <a:lnTo>
                  <a:pt x="926029" y="1675073"/>
                </a:lnTo>
                <a:lnTo>
                  <a:pt x="876300" y="1676400"/>
                </a:lnTo>
                <a:lnTo>
                  <a:pt x="826570" y="1675073"/>
                </a:lnTo>
                <a:lnTo>
                  <a:pt x="777569" y="1671139"/>
                </a:lnTo>
                <a:lnTo>
                  <a:pt x="729370" y="1664670"/>
                </a:lnTo>
                <a:lnTo>
                  <a:pt x="682047" y="1655735"/>
                </a:lnTo>
                <a:lnTo>
                  <a:pt x="635674" y="1644406"/>
                </a:lnTo>
                <a:lnTo>
                  <a:pt x="590325" y="1630754"/>
                </a:lnTo>
                <a:lnTo>
                  <a:pt x="546074" y="1614848"/>
                </a:lnTo>
                <a:lnTo>
                  <a:pt x="502995" y="1596761"/>
                </a:lnTo>
                <a:lnTo>
                  <a:pt x="461161" y="1576562"/>
                </a:lnTo>
                <a:lnTo>
                  <a:pt x="420647" y="1554323"/>
                </a:lnTo>
                <a:lnTo>
                  <a:pt x="381527" y="1530114"/>
                </a:lnTo>
                <a:lnTo>
                  <a:pt x="343875" y="1504006"/>
                </a:lnTo>
                <a:lnTo>
                  <a:pt x="307764" y="1476070"/>
                </a:lnTo>
                <a:lnTo>
                  <a:pt x="273269" y="1446376"/>
                </a:lnTo>
                <a:lnTo>
                  <a:pt x="240464" y="1414996"/>
                </a:lnTo>
                <a:lnTo>
                  <a:pt x="209421" y="1382000"/>
                </a:lnTo>
                <a:lnTo>
                  <a:pt x="180217" y="1347459"/>
                </a:lnTo>
                <a:lnTo>
                  <a:pt x="152923" y="1311443"/>
                </a:lnTo>
                <a:lnTo>
                  <a:pt x="127616" y="1274023"/>
                </a:lnTo>
                <a:lnTo>
                  <a:pt x="104367" y="1235271"/>
                </a:lnTo>
                <a:lnTo>
                  <a:pt x="83251" y="1195257"/>
                </a:lnTo>
                <a:lnTo>
                  <a:pt x="64343" y="1154051"/>
                </a:lnTo>
                <a:lnTo>
                  <a:pt x="47716" y="1111725"/>
                </a:lnTo>
                <a:lnTo>
                  <a:pt x="33444" y="1068349"/>
                </a:lnTo>
                <a:lnTo>
                  <a:pt x="21601" y="1023994"/>
                </a:lnTo>
                <a:lnTo>
                  <a:pt x="12261" y="978731"/>
                </a:lnTo>
                <a:lnTo>
                  <a:pt x="5499" y="932630"/>
                </a:lnTo>
                <a:lnTo>
                  <a:pt x="1387" y="885763"/>
                </a:lnTo>
                <a:lnTo>
                  <a:pt x="0" y="8382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35600" y="4042409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21400" y="3089910"/>
            <a:ext cx="762000" cy="1905000"/>
          </a:xfrm>
          <a:custGeom>
            <a:avLst/>
            <a:gdLst/>
            <a:ahLst/>
            <a:cxnLst/>
            <a:rect l="l" t="t" r="r" b="b"/>
            <a:pathLst>
              <a:path w="762000" h="1905000">
                <a:moveTo>
                  <a:pt x="762000" y="0"/>
                </a:moveTo>
                <a:lnTo>
                  <a:pt x="0" y="1905000"/>
                </a:lnTo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21400" y="3089910"/>
            <a:ext cx="762000" cy="1905000"/>
          </a:xfrm>
          <a:custGeom>
            <a:avLst/>
            <a:gdLst/>
            <a:ahLst/>
            <a:cxnLst/>
            <a:rect l="l" t="t" r="r" b="b"/>
            <a:pathLst>
              <a:path w="762000" h="1905000">
                <a:moveTo>
                  <a:pt x="0" y="0"/>
                </a:moveTo>
                <a:lnTo>
                  <a:pt x="762000" y="1905000"/>
                </a:lnTo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51500" y="3382009"/>
            <a:ext cx="1676400" cy="1295400"/>
          </a:xfrm>
          <a:custGeom>
            <a:avLst/>
            <a:gdLst/>
            <a:ahLst/>
            <a:cxnLst/>
            <a:rect l="l" t="t" r="r" b="b"/>
            <a:pathLst>
              <a:path w="1676400" h="1295400">
                <a:moveTo>
                  <a:pt x="0" y="0"/>
                </a:moveTo>
                <a:lnTo>
                  <a:pt x="1676400" y="1295400"/>
                </a:lnTo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88000" y="3470909"/>
            <a:ext cx="1828800" cy="1143000"/>
          </a:xfrm>
          <a:custGeom>
            <a:avLst/>
            <a:gdLst/>
            <a:ahLst/>
            <a:cxnLst/>
            <a:rect l="l" t="t" r="r" b="b"/>
            <a:pathLst>
              <a:path w="1828800" h="1143000">
                <a:moveTo>
                  <a:pt x="0" y="1143000"/>
                </a:moveTo>
                <a:lnTo>
                  <a:pt x="1828800" y="0"/>
                </a:lnTo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761990" y="4870526"/>
            <a:ext cx="1149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68290" y="4260850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03997" y="4337050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97343" y="4858003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74816" y="2965195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60616" y="2736595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98817" y="3041395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03997" y="3651250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80990" y="3498544"/>
            <a:ext cx="1149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43454" y="3422396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solidFill>
                  <a:srgbClr val="808080"/>
                </a:solidFill>
                <a:latin typeface="Times New Roman"/>
                <a:cs typeface="Times New Roman"/>
              </a:rPr>
              <a:t>43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24454" y="3346195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solidFill>
                  <a:srgbClr val="808080"/>
                </a:solidFill>
                <a:latin typeface="Times New Roman"/>
                <a:cs typeface="Times New Roman"/>
              </a:rPr>
              <a:t>42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05708" y="3422396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solidFill>
                  <a:srgbClr val="808080"/>
                </a:solidFill>
                <a:latin typeface="Times New Roman"/>
                <a:cs typeface="Times New Roman"/>
              </a:rPr>
              <a:t>41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14854" y="3727450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808080"/>
                </a:solidFill>
                <a:latin typeface="Times New Roman"/>
                <a:cs typeface="Times New Roman"/>
              </a:rPr>
              <a:t>44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14854" y="4108450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808080"/>
                </a:solidFill>
                <a:latin typeface="Times New Roman"/>
                <a:cs typeface="Times New Roman"/>
              </a:rPr>
              <a:t>45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43454" y="4413250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808080"/>
                </a:solidFill>
                <a:latin typeface="Times New Roman"/>
                <a:cs typeface="Times New Roman"/>
              </a:rPr>
              <a:t>46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24454" y="4489450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808080"/>
                </a:solidFill>
                <a:latin typeface="Times New Roman"/>
                <a:cs typeface="Times New Roman"/>
              </a:rPr>
              <a:t>47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05708" y="4413250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808080"/>
                </a:solidFill>
                <a:latin typeface="Times New Roman"/>
                <a:cs typeface="Times New Roman"/>
              </a:rPr>
              <a:t>48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34308" y="3727450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808080"/>
                </a:solidFill>
                <a:latin typeface="Times New Roman"/>
                <a:cs typeface="Times New Roman"/>
              </a:rPr>
              <a:t>40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234308" y="4108450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808080"/>
                </a:solidFill>
                <a:latin typeface="Times New Roman"/>
                <a:cs typeface="Times New Roman"/>
              </a:rPr>
              <a:t>49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90955" y="5099430"/>
            <a:ext cx="2179955" cy="417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1345" algn="ctr">
              <a:lnSpc>
                <a:spcPts val="154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40"/>
              </a:lnSpc>
            </a:pPr>
            <a:r>
              <a:rPr sz="1400" b="1" dirty="0">
                <a:latin typeface="Times New Roman"/>
                <a:cs typeface="Times New Roman"/>
              </a:rPr>
              <a:t>(a) Senza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interallacciamento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444490" y="5099430"/>
            <a:ext cx="2061210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 algn="ctr">
              <a:lnSpc>
                <a:spcPts val="159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0"/>
              </a:lnSpc>
            </a:pPr>
            <a:r>
              <a:rPr sz="1400" b="1" dirty="0">
                <a:latin typeface="Times New Roman"/>
                <a:cs typeface="Times New Roman"/>
              </a:rPr>
              <a:t>(b) </a:t>
            </a:r>
            <a:r>
              <a:rPr sz="1400" b="1" spc="-5" dirty="0">
                <a:latin typeface="Times New Roman"/>
                <a:cs typeface="Times New Roman"/>
              </a:rPr>
              <a:t>Con</a:t>
            </a:r>
            <a:r>
              <a:rPr sz="1400" b="1" spc="-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interallacciamento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81863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Affidabilità del Fyle </a:t>
            </a:r>
            <a:r>
              <a:rPr dirty="0"/>
              <a:t>System  </a:t>
            </a:r>
            <a:r>
              <a:rPr spc="-5" dirty="0"/>
              <a:t>Prestazioni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9639" y="4216908"/>
            <a:ext cx="202691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9639" y="4692396"/>
            <a:ext cx="202691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9639" y="5643371"/>
            <a:ext cx="202691" cy="21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7244" y="1786254"/>
            <a:ext cx="746252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La riduzione dei movimenti del braccio del disco (</a:t>
            </a:r>
            <a:r>
              <a:rPr sz="2400" b="1" spc="-5" dirty="0">
                <a:latin typeface="Times New Roman"/>
                <a:cs typeface="Times New Roman"/>
              </a:rPr>
              <a:t>soluzione  hard</a:t>
            </a:r>
            <a:r>
              <a:rPr sz="2400" spc="-5" dirty="0">
                <a:latin typeface="Times New Roman"/>
                <a:cs typeface="Times New Roman"/>
              </a:rPr>
              <a:t>) avviene mediante </a:t>
            </a:r>
            <a:r>
              <a:rPr sz="2400" dirty="0">
                <a:latin typeface="Times New Roman"/>
                <a:cs typeface="Times New Roman"/>
              </a:rPr>
              <a:t>la </a:t>
            </a:r>
            <a:r>
              <a:rPr sz="2400" i="1" spc="-5" dirty="0">
                <a:latin typeface="Times New Roman"/>
                <a:cs typeface="Times New Roman"/>
              </a:rPr>
              <a:t>schedulazione del </a:t>
            </a:r>
            <a:r>
              <a:rPr sz="2400" i="1" dirty="0">
                <a:latin typeface="Times New Roman"/>
                <a:cs typeface="Times New Roman"/>
              </a:rPr>
              <a:t>braccio del  disco</a:t>
            </a:r>
            <a:r>
              <a:rPr sz="2400" dirty="0">
                <a:latin typeface="Times New Roman"/>
                <a:cs typeface="Times New Roman"/>
              </a:rPr>
              <a:t>. </a:t>
            </a:r>
            <a:r>
              <a:rPr sz="2400" spc="-5" dirty="0">
                <a:latin typeface="Times New Roman"/>
                <a:cs typeface="Times New Roman"/>
              </a:rPr>
              <a:t>Il tempo </a:t>
            </a:r>
            <a:r>
              <a:rPr sz="2400" dirty="0">
                <a:latin typeface="Times New Roman"/>
                <a:cs typeface="Times New Roman"/>
              </a:rPr>
              <a:t>necessario per </a:t>
            </a:r>
            <a:r>
              <a:rPr sz="2400" spc="-5" dirty="0">
                <a:latin typeface="Times New Roman"/>
                <a:cs typeface="Times New Roman"/>
              </a:rPr>
              <a:t>leggere un blocco </a:t>
            </a:r>
            <a:r>
              <a:rPr sz="2400" spc="-1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disco  </a:t>
            </a:r>
            <a:r>
              <a:rPr sz="2400" dirty="0">
                <a:latin typeface="Times New Roman"/>
                <a:cs typeface="Times New Roman"/>
              </a:rPr>
              <a:t>dipende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da:</a:t>
            </a:r>
            <a:endParaRPr sz="2400">
              <a:latin typeface="Times New Roman"/>
              <a:cs typeface="Times New Roman"/>
            </a:endParaRPr>
          </a:p>
          <a:p>
            <a:pPr marL="225425">
              <a:lnSpc>
                <a:spcPct val="100000"/>
              </a:lnSpc>
              <a:spcBef>
                <a:spcPts val="101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seek time: spostamento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della testina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sul</a:t>
            </a:r>
            <a:r>
              <a:rPr sz="240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cilindro</a:t>
            </a:r>
            <a:r>
              <a:rPr sz="240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317500" marR="85725" indent="-15240">
              <a:lnSpc>
                <a:spcPct val="130000"/>
              </a:lnSpc>
            </a:pPr>
            <a:r>
              <a:rPr sz="2400" dirty="0">
                <a:latin typeface="Times New Roman"/>
                <a:cs typeface="Times New Roman"/>
              </a:rPr>
              <a:t>latency </a:t>
            </a:r>
            <a:r>
              <a:rPr sz="2400" spc="-5" dirty="0">
                <a:latin typeface="Times New Roman"/>
                <a:cs typeface="Times New Roman"/>
              </a:rPr>
              <a:t>time: tempo </a:t>
            </a:r>
            <a:r>
              <a:rPr sz="2400" dirty="0">
                <a:latin typeface="Times New Roman"/>
                <a:cs typeface="Times New Roman"/>
              </a:rPr>
              <a:t>di rotazione per raggiungere il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settore  richiesto;</a:t>
            </a:r>
            <a:endParaRPr sz="2400">
              <a:latin typeface="Times New Roman"/>
              <a:cs typeface="Times New Roman"/>
            </a:endParaRPr>
          </a:p>
          <a:p>
            <a:pPr marL="301625">
              <a:lnSpc>
                <a:spcPct val="100000"/>
              </a:lnSpc>
              <a:spcBef>
                <a:spcPts val="865"/>
              </a:spcBef>
            </a:pPr>
            <a:r>
              <a:rPr sz="2400" dirty="0">
                <a:latin typeface="Times New Roman"/>
                <a:cs typeface="Times New Roman"/>
              </a:rPr>
              <a:t>transfer </a:t>
            </a:r>
            <a:r>
              <a:rPr sz="2400" spc="-5" dirty="0">
                <a:latin typeface="Times New Roman"/>
                <a:cs typeface="Times New Roman"/>
              </a:rPr>
              <a:t>time: tempo di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trasferimento.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81863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Affidabilità del Fyle </a:t>
            </a:r>
            <a:r>
              <a:rPr dirty="0"/>
              <a:t>System  </a:t>
            </a:r>
            <a:r>
              <a:rPr spc="-5" dirty="0"/>
              <a:t>Prestazioni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40" y="2830448"/>
            <a:ext cx="202691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34439" y="3379089"/>
            <a:ext cx="202691" cy="21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4439" y="3845433"/>
            <a:ext cx="202691" cy="21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4439" y="4805553"/>
            <a:ext cx="202691" cy="21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4439" y="5354192"/>
            <a:ext cx="202691" cy="213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540" y="1442085"/>
            <a:ext cx="7106920" cy="419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635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Il ritardo predominante è dato dal seek </a:t>
            </a:r>
            <a:r>
              <a:rPr sz="2400" spc="-5" dirty="0">
                <a:latin typeface="Times New Roman"/>
                <a:cs typeface="Times New Roman"/>
              </a:rPr>
              <a:t>time.  Algoritmi </a:t>
            </a:r>
            <a:r>
              <a:rPr sz="2400" dirty="0">
                <a:latin typeface="Times New Roman"/>
                <a:cs typeface="Times New Roman"/>
              </a:rPr>
              <a:t>per </a:t>
            </a:r>
            <a:r>
              <a:rPr sz="2400" spc="-5" dirty="0">
                <a:latin typeface="Times New Roman"/>
                <a:cs typeface="Times New Roman"/>
              </a:rPr>
              <a:t>ottimizzare </a:t>
            </a: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5" dirty="0">
                <a:latin typeface="Times New Roman"/>
                <a:cs typeface="Times New Roman"/>
              </a:rPr>
              <a:t>movimento </a:t>
            </a:r>
            <a:r>
              <a:rPr sz="2400" dirty="0">
                <a:latin typeface="Times New Roman"/>
                <a:cs typeface="Times New Roman"/>
              </a:rPr>
              <a:t>del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braccio:</a:t>
            </a:r>
            <a:endParaRPr sz="240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FCFS (First </a:t>
            </a:r>
            <a:r>
              <a:rPr sz="2400" spc="-5" dirty="0">
                <a:latin typeface="Times New Roman"/>
                <a:cs typeface="Times New Roman"/>
              </a:rPr>
              <a:t>Come </a:t>
            </a:r>
            <a:r>
              <a:rPr sz="2400" dirty="0">
                <a:latin typeface="Times New Roman"/>
                <a:cs typeface="Times New Roman"/>
              </a:rPr>
              <a:t>First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Served):</a:t>
            </a:r>
            <a:endParaRPr sz="2400">
              <a:latin typeface="Times New Roman"/>
              <a:cs typeface="Times New Roman"/>
            </a:endParaRPr>
          </a:p>
          <a:p>
            <a:pPr marL="75946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serve le richieste nell’ordine in cui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giungono;</a:t>
            </a:r>
            <a:endParaRPr sz="2400">
              <a:latin typeface="Times New Roman"/>
              <a:cs typeface="Times New Roman"/>
            </a:endParaRPr>
          </a:p>
          <a:p>
            <a:pPr marL="759460">
              <a:lnSpc>
                <a:spcPct val="100000"/>
              </a:lnSpc>
              <a:spcBef>
                <a:spcPts val="795"/>
              </a:spcBef>
            </a:pPr>
            <a:r>
              <a:rPr sz="2400" dirty="0">
                <a:latin typeface="Times New Roman"/>
                <a:cs typeface="Times New Roman"/>
              </a:rPr>
              <a:t>non richiede nessun specifico supporto hardware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software;</a:t>
            </a:r>
            <a:endParaRPr sz="2400">
              <a:latin typeface="Times New Roman"/>
              <a:cs typeface="Times New Roman"/>
            </a:endParaRPr>
          </a:p>
          <a:p>
            <a:pPr marL="759460" marR="5080">
              <a:lnSpc>
                <a:spcPts val="4320"/>
              </a:lnSpc>
              <a:spcBef>
                <a:spcPts val="170"/>
              </a:spcBef>
            </a:pPr>
            <a:r>
              <a:rPr sz="2400" dirty="0">
                <a:latin typeface="Times New Roman"/>
                <a:cs typeface="Times New Roman"/>
              </a:rPr>
              <a:t>è </a:t>
            </a:r>
            <a:r>
              <a:rPr sz="2400" spc="-5" dirty="0">
                <a:latin typeface="Times New Roman"/>
                <a:cs typeface="Times New Roman"/>
              </a:rPr>
              <a:t>l’algoritmo </a:t>
            </a:r>
            <a:r>
              <a:rPr sz="2400" dirty="0">
                <a:latin typeface="Times New Roman"/>
                <a:cs typeface="Times New Roman"/>
              </a:rPr>
              <a:t>più corretto nei riguardi delle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richieste  non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ottimale;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81863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Affidabilità del Fyle </a:t>
            </a:r>
            <a:r>
              <a:rPr dirty="0"/>
              <a:t>System  </a:t>
            </a:r>
            <a:r>
              <a:rPr spc="-5" dirty="0"/>
              <a:t>Prestazioni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9639" y="1661160"/>
            <a:ext cx="202691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6839" y="2209800"/>
            <a:ext cx="202691" cy="21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6839" y="3855720"/>
            <a:ext cx="202691" cy="21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6839" y="4953000"/>
            <a:ext cx="202691" cy="21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pc="-5" dirty="0"/>
              <a:t>SSF </a:t>
            </a:r>
            <a:r>
              <a:rPr dirty="0"/>
              <a:t>(Shortest Seek</a:t>
            </a:r>
            <a:r>
              <a:rPr spc="-5" dirty="0"/>
              <a:t> </a:t>
            </a:r>
            <a:r>
              <a:rPr dirty="0"/>
              <a:t>First):</a:t>
            </a:r>
          </a:p>
          <a:p>
            <a:pPr marL="560705" marR="5080" indent="-15240">
              <a:lnSpc>
                <a:spcPct val="150000"/>
              </a:lnSpc>
              <a:tabLst>
                <a:tab pos="1754505" algn="l"/>
                <a:tab pos="2786380" algn="l"/>
                <a:tab pos="3515360" algn="l"/>
                <a:tab pos="5981065" algn="l"/>
                <a:tab pos="6269355" algn="l"/>
              </a:tabLst>
            </a:pPr>
            <a:r>
              <a:rPr spc="-5" dirty="0"/>
              <a:t>mantenendo </a:t>
            </a:r>
            <a:r>
              <a:rPr dirty="0"/>
              <a:t>in tabella tutte le richieste pendenti,</a:t>
            </a:r>
            <a:r>
              <a:rPr spc="-160" dirty="0"/>
              <a:t> </a:t>
            </a:r>
            <a:r>
              <a:rPr spc="-5" dirty="0"/>
              <a:t>l’SSF  si</a:t>
            </a:r>
            <a:r>
              <a:rPr spc="-10" dirty="0"/>
              <a:t> </a:t>
            </a:r>
            <a:r>
              <a:rPr dirty="0"/>
              <a:t>sposta	</a:t>
            </a:r>
            <a:r>
              <a:rPr spc="-5" dirty="0"/>
              <a:t>sempre	</a:t>
            </a:r>
            <a:r>
              <a:rPr dirty="0"/>
              <a:t>sulla	richiesta</a:t>
            </a:r>
            <a:r>
              <a:rPr spc="-25" dirty="0"/>
              <a:t> </a:t>
            </a:r>
            <a:r>
              <a:rPr dirty="0"/>
              <a:t>più</a:t>
            </a:r>
            <a:r>
              <a:rPr spc="-10" dirty="0"/>
              <a:t> </a:t>
            </a:r>
            <a:r>
              <a:rPr dirty="0"/>
              <a:t>vicina	a	quella  appena</a:t>
            </a:r>
            <a:r>
              <a:rPr spc="-10" dirty="0"/>
              <a:t> </a:t>
            </a:r>
            <a:r>
              <a:rPr dirty="0"/>
              <a:t>servita;</a:t>
            </a:r>
          </a:p>
          <a:p>
            <a:pPr marL="560705" marR="289560" indent="-15240">
              <a:lnSpc>
                <a:spcPts val="4320"/>
              </a:lnSpc>
              <a:spcBef>
                <a:spcPts val="380"/>
              </a:spcBef>
              <a:tabLst>
                <a:tab pos="1458595" algn="l"/>
                <a:tab pos="1847850" algn="l"/>
                <a:tab pos="2591435" algn="l"/>
                <a:tab pos="2961640" algn="l"/>
                <a:tab pos="3705860" algn="l"/>
                <a:tab pos="4178300" algn="l"/>
                <a:tab pos="5786120" algn="l"/>
                <a:tab pos="6293485" algn="l"/>
              </a:tabLst>
            </a:pPr>
            <a:r>
              <a:rPr dirty="0"/>
              <a:t>r</a:t>
            </a:r>
            <a:r>
              <a:rPr spc="5" dirty="0"/>
              <a:t>i</a:t>
            </a:r>
            <a:r>
              <a:rPr dirty="0"/>
              <a:t>duce	di	c</a:t>
            </a:r>
            <a:r>
              <a:rPr spc="5" dirty="0"/>
              <a:t>i</a:t>
            </a:r>
            <a:r>
              <a:rPr dirty="0"/>
              <a:t>rca	</a:t>
            </a:r>
            <a:r>
              <a:rPr spc="5" dirty="0"/>
              <a:t>l</a:t>
            </a:r>
            <a:r>
              <a:rPr dirty="0"/>
              <a:t>a	</a:t>
            </a:r>
            <a:r>
              <a:rPr spc="-20" dirty="0"/>
              <a:t>m</a:t>
            </a:r>
            <a:r>
              <a:rPr dirty="0"/>
              <a:t>e</a:t>
            </a:r>
            <a:r>
              <a:rPr spc="5" dirty="0"/>
              <a:t>t</a:t>
            </a:r>
            <a:r>
              <a:rPr dirty="0"/>
              <a:t>à	gli	</a:t>
            </a:r>
            <a:r>
              <a:rPr spc="-5" dirty="0"/>
              <a:t>spos</a:t>
            </a:r>
            <a:r>
              <a:rPr dirty="0"/>
              <a:t>ta</a:t>
            </a:r>
            <a:r>
              <a:rPr spc="-20" dirty="0"/>
              <a:t>m</a:t>
            </a:r>
            <a:r>
              <a:rPr dirty="0"/>
              <a:t>en</a:t>
            </a:r>
            <a:r>
              <a:rPr spc="5" dirty="0"/>
              <a:t>t</a:t>
            </a:r>
            <a:r>
              <a:rPr dirty="0"/>
              <a:t>i	</a:t>
            </a:r>
            <a:r>
              <a:rPr spc="-5" dirty="0"/>
              <a:t>sul</a:t>
            </a:r>
            <a:r>
              <a:rPr dirty="0"/>
              <a:t>	dis</a:t>
            </a:r>
            <a:r>
              <a:rPr spc="5" dirty="0"/>
              <a:t>c</a:t>
            </a:r>
            <a:r>
              <a:rPr dirty="0"/>
              <a:t>o  rispetto al</a:t>
            </a:r>
            <a:r>
              <a:rPr spc="-35" dirty="0"/>
              <a:t> </a:t>
            </a:r>
            <a:r>
              <a:rPr spc="-5" dirty="0"/>
              <a:t>FCFS;</a:t>
            </a:r>
          </a:p>
          <a:p>
            <a:pPr marL="545465">
              <a:lnSpc>
                <a:spcPct val="100000"/>
              </a:lnSpc>
              <a:spcBef>
                <a:spcPts val="1060"/>
              </a:spcBef>
            </a:pPr>
            <a:r>
              <a:rPr dirty="0"/>
              <a:t>presenta un </a:t>
            </a:r>
            <a:r>
              <a:rPr spc="-5" dirty="0"/>
              <a:t>problema </a:t>
            </a:r>
            <a:r>
              <a:rPr dirty="0"/>
              <a:t>di </a:t>
            </a:r>
            <a:r>
              <a:rPr spc="-5" dirty="0"/>
              <a:t>localizzazione </a:t>
            </a:r>
            <a:r>
              <a:rPr dirty="0"/>
              <a:t>delle</a:t>
            </a:r>
            <a:r>
              <a:rPr spc="-85" dirty="0"/>
              <a:t> </a:t>
            </a:r>
            <a:r>
              <a:rPr dirty="0"/>
              <a:t>richieste.</a:t>
            </a:r>
          </a:p>
        </p:txBody>
      </p:sp>
      <p:sp>
        <p:nvSpPr>
          <p:cNvPr id="7" name="object 7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81863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Affidabilità del Fyle </a:t>
            </a:r>
            <a:r>
              <a:rPr dirty="0"/>
              <a:t>System  </a:t>
            </a:r>
            <a:r>
              <a:rPr spc="-5" dirty="0"/>
              <a:t>Prestazioni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3162300"/>
            <a:ext cx="228600" cy="3048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6700" y="3162300"/>
            <a:ext cx="228600" cy="304800"/>
          </a:xfrm>
          <a:prstGeom prst="rect">
            <a:avLst/>
          </a:prstGeom>
          <a:ln w="15875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2340"/>
              </a:lnSpc>
            </a:pPr>
            <a:r>
              <a:rPr sz="2000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" y="3162300"/>
            <a:ext cx="228600" cy="3048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53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3900" y="3162300"/>
            <a:ext cx="2286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39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2500" y="3162300"/>
            <a:ext cx="228600" cy="3048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25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1100" y="3162300"/>
            <a:ext cx="2286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811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09700" y="3162300"/>
            <a:ext cx="228600" cy="3048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97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38300" y="3162300"/>
            <a:ext cx="228600" cy="3048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383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66900" y="3162300"/>
            <a:ext cx="228600" cy="3048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669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95500" y="3162300"/>
            <a:ext cx="2286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95500" y="3162300"/>
            <a:ext cx="228600" cy="304800"/>
          </a:xfrm>
          <a:prstGeom prst="rect">
            <a:avLst/>
          </a:prstGeom>
          <a:ln w="15875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ts val="2340"/>
              </a:lnSpc>
            </a:pPr>
            <a:r>
              <a:rPr sz="2000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24100" y="3162300"/>
            <a:ext cx="2286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241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52700" y="3162300"/>
            <a:ext cx="228600" cy="3048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552700" y="3162300"/>
            <a:ext cx="228600" cy="304800"/>
          </a:xfrm>
          <a:prstGeom prst="rect">
            <a:avLst/>
          </a:prstGeom>
          <a:ln w="15875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ts val="2340"/>
              </a:lnSpc>
            </a:pPr>
            <a:r>
              <a:rPr sz="2000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81300" y="3162300"/>
            <a:ext cx="228600" cy="3048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781300" y="3162300"/>
            <a:ext cx="228600" cy="304800"/>
          </a:xfrm>
          <a:prstGeom prst="rect">
            <a:avLst/>
          </a:prstGeom>
          <a:ln w="15875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ts val="2340"/>
              </a:lnSpc>
            </a:pPr>
            <a:r>
              <a:rPr sz="2000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09900" y="3162300"/>
            <a:ext cx="2286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099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38500" y="3162300"/>
            <a:ext cx="228600" cy="3048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385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67100" y="3162300"/>
            <a:ext cx="228600" cy="3048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671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100" y="3162300"/>
            <a:ext cx="228600" cy="3048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24300" y="3162300"/>
            <a:ext cx="2286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243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52900" y="3162300"/>
            <a:ext cx="228600" cy="3048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529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81500" y="3162300"/>
            <a:ext cx="228600" cy="3048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815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10100" y="3162300"/>
            <a:ext cx="2286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101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38700" y="3162300"/>
            <a:ext cx="228600" cy="3048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387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67300" y="3162300"/>
            <a:ext cx="2286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673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95900" y="3162300"/>
            <a:ext cx="2286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959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24500" y="3162300"/>
            <a:ext cx="228600" cy="3048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245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53100" y="3162300"/>
            <a:ext cx="2286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531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81700" y="3162300"/>
            <a:ext cx="2286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817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10300" y="3162300"/>
            <a:ext cx="228600" cy="3048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103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38900" y="3162300"/>
            <a:ext cx="2286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389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67500" y="3162300"/>
            <a:ext cx="2286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6675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96100" y="3162300"/>
            <a:ext cx="2286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961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24700" y="3162300"/>
            <a:ext cx="2286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247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95700" y="3162300"/>
            <a:ext cx="2286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695700" y="3162300"/>
            <a:ext cx="228600" cy="304800"/>
          </a:xfrm>
          <a:prstGeom prst="rect">
            <a:avLst/>
          </a:prstGeom>
          <a:ln w="15875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ts val="2340"/>
              </a:lnSpc>
            </a:pPr>
            <a:r>
              <a:rPr sz="2000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277100" y="3162300"/>
            <a:ext cx="2286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771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05700" y="3162300"/>
            <a:ext cx="2286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057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34300" y="3162300"/>
            <a:ext cx="2286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734300" y="3162300"/>
            <a:ext cx="228600" cy="304800"/>
          </a:xfrm>
          <a:prstGeom prst="rect">
            <a:avLst/>
          </a:prstGeom>
          <a:ln w="15875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2340"/>
              </a:lnSpc>
            </a:pPr>
            <a:r>
              <a:rPr sz="2000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962900" y="3162300"/>
            <a:ext cx="2286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629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91500" y="3162300"/>
            <a:ext cx="2286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8191500" y="3162300"/>
            <a:ext cx="228600" cy="304800"/>
          </a:xfrm>
          <a:prstGeom prst="rect">
            <a:avLst/>
          </a:prstGeom>
          <a:ln w="15875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2340"/>
              </a:lnSpc>
            </a:pPr>
            <a:r>
              <a:rPr sz="2000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420100" y="3162300"/>
            <a:ext cx="2286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4201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648700" y="3162300"/>
            <a:ext cx="228600" cy="3048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6487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877300" y="3162300"/>
            <a:ext cx="228600" cy="3048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8773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09524" y="3533013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52829" y="3533013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395854" y="3533013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539109" y="3533013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682490" y="3533013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825490" y="3533013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968743" y="3533013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035543" y="3533013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latin typeface="Times New Roman"/>
                <a:cs typeface="Times New Roman"/>
              </a:rPr>
              <a:t>35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353170" y="3545840"/>
            <a:ext cx="6673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ilind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628900" y="2438400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30223" y="609600"/>
                </a:moveTo>
                <a:lnTo>
                  <a:pt x="0" y="609600"/>
                </a:lnTo>
                <a:lnTo>
                  <a:pt x="38100" y="685800"/>
                </a:lnTo>
                <a:lnTo>
                  <a:pt x="69850" y="622300"/>
                </a:lnTo>
                <a:lnTo>
                  <a:pt x="30225" y="622300"/>
                </a:lnTo>
                <a:lnTo>
                  <a:pt x="30223" y="609600"/>
                </a:lnTo>
                <a:close/>
              </a:path>
              <a:path w="76200" h="685800">
                <a:moveTo>
                  <a:pt x="45974" y="0"/>
                </a:moveTo>
                <a:lnTo>
                  <a:pt x="30099" y="0"/>
                </a:lnTo>
                <a:lnTo>
                  <a:pt x="30225" y="622300"/>
                </a:lnTo>
                <a:lnTo>
                  <a:pt x="46100" y="622300"/>
                </a:lnTo>
                <a:lnTo>
                  <a:pt x="45974" y="0"/>
                </a:lnTo>
                <a:close/>
              </a:path>
              <a:path w="76200" h="685800">
                <a:moveTo>
                  <a:pt x="76200" y="609600"/>
                </a:moveTo>
                <a:lnTo>
                  <a:pt x="46098" y="609600"/>
                </a:lnTo>
                <a:lnTo>
                  <a:pt x="46100" y="622300"/>
                </a:lnTo>
                <a:lnTo>
                  <a:pt x="69850" y="622300"/>
                </a:lnTo>
                <a:lnTo>
                  <a:pt x="76200" y="6096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895600" y="2431414"/>
            <a:ext cx="1299210" cy="692785"/>
          </a:xfrm>
          <a:custGeom>
            <a:avLst/>
            <a:gdLst/>
            <a:ahLst/>
            <a:cxnLst/>
            <a:rect l="l" t="t" r="r" b="b"/>
            <a:pathLst>
              <a:path w="1299210" h="692785">
                <a:moveTo>
                  <a:pt x="49530" y="623443"/>
                </a:moveTo>
                <a:lnTo>
                  <a:pt x="0" y="692785"/>
                </a:lnTo>
                <a:lnTo>
                  <a:pt x="85217" y="690752"/>
                </a:lnTo>
                <a:lnTo>
                  <a:pt x="74241" y="670051"/>
                </a:lnTo>
                <a:lnTo>
                  <a:pt x="59817" y="670051"/>
                </a:lnTo>
                <a:lnTo>
                  <a:pt x="52450" y="656082"/>
                </a:lnTo>
                <a:lnTo>
                  <a:pt x="63682" y="650136"/>
                </a:lnTo>
                <a:lnTo>
                  <a:pt x="49530" y="623443"/>
                </a:lnTo>
                <a:close/>
              </a:path>
              <a:path w="1299210" h="692785">
                <a:moveTo>
                  <a:pt x="63682" y="650136"/>
                </a:moveTo>
                <a:lnTo>
                  <a:pt x="52450" y="656082"/>
                </a:lnTo>
                <a:lnTo>
                  <a:pt x="59817" y="670051"/>
                </a:lnTo>
                <a:lnTo>
                  <a:pt x="71080" y="664089"/>
                </a:lnTo>
                <a:lnTo>
                  <a:pt x="63682" y="650136"/>
                </a:lnTo>
                <a:close/>
              </a:path>
              <a:path w="1299210" h="692785">
                <a:moveTo>
                  <a:pt x="71080" y="664089"/>
                </a:moveTo>
                <a:lnTo>
                  <a:pt x="59817" y="670051"/>
                </a:lnTo>
                <a:lnTo>
                  <a:pt x="74241" y="670051"/>
                </a:lnTo>
                <a:lnTo>
                  <a:pt x="71080" y="664089"/>
                </a:lnTo>
                <a:close/>
              </a:path>
              <a:path w="1299210" h="692785">
                <a:moveTo>
                  <a:pt x="1291716" y="0"/>
                </a:moveTo>
                <a:lnTo>
                  <a:pt x="63682" y="650136"/>
                </a:lnTo>
                <a:lnTo>
                  <a:pt x="71080" y="664089"/>
                </a:lnTo>
                <a:lnTo>
                  <a:pt x="1299083" y="13970"/>
                </a:lnTo>
                <a:lnTo>
                  <a:pt x="1291716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810000" y="2434589"/>
            <a:ext cx="387985" cy="689610"/>
          </a:xfrm>
          <a:custGeom>
            <a:avLst/>
            <a:gdLst/>
            <a:ahLst/>
            <a:cxnLst/>
            <a:rect l="l" t="t" r="r" b="b"/>
            <a:pathLst>
              <a:path w="387985" h="689610">
                <a:moveTo>
                  <a:pt x="3683" y="604520"/>
                </a:moveTo>
                <a:lnTo>
                  <a:pt x="0" y="689610"/>
                </a:lnTo>
                <a:lnTo>
                  <a:pt x="70358" y="641476"/>
                </a:lnTo>
                <a:lnTo>
                  <a:pt x="63942" y="637921"/>
                </a:lnTo>
                <a:lnTo>
                  <a:pt x="37719" y="637921"/>
                </a:lnTo>
                <a:lnTo>
                  <a:pt x="23875" y="630301"/>
                </a:lnTo>
                <a:lnTo>
                  <a:pt x="30072" y="619147"/>
                </a:lnTo>
                <a:lnTo>
                  <a:pt x="3683" y="604520"/>
                </a:lnTo>
                <a:close/>
              </a:path>
              <a:path w="387985" h="689610">
                <a:moveTo>
                  <a:pt x="30072" y="619147"/>
                </a:moveTo>
                <a:lnTo>
                  <a:pt x="23875" y="630301"/>
                </a:lnTo>
                <a:lnTo>
                  <a:pt x="37719" y="637921"/>
                </a:lnTo>
                <a:lnTo>
                  <a:pt x="43894" y="626808"/>
                </a:lnTo>
                <a:lnTo>
                  <a:pt x="30072" y="619147"/>
                </a:lnTo>
                <a:close/>
              </a:path>
              <a:path w="387985" h="689610">
                <a:moveTo>
                  <a:pt x="43894" y="626808"/>
                </a:moveTo>
                <a:lnTo>
                  <a:pt x="37719" y="637921"/>
                </a:lnTo>
                <a:lnTo>
                  <a:pt x="63942" y="637921"/>
                </a:lnTo>
                <a:lnTo>
                  <a:pt x="43894" y="626808"/>
                </a:lnTo>
                <a:close/>
              </a:path>
              <a:path w="387985" h="689610">
                <a:moveTo>
                  <a:pt x="374014" y="0"/>
                </a:moveTo>
                <a:lnTo>
                  <a:pt x="30072" y="619147"/>
                </a:lnTo>
                <a:lnTo>
                  <a:pt x="43894" y="626808"/>
                </a:lnTo>
                <a:lnTo>
                  <a:pt x="387985" y="7620"/>
                </a:lnTo>
                <a:lnTo>
                  <a:pt x="37401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33324" y="4089272"/>
            <a:ext cx="613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0" dirty="0">
                <a:latin typeface="Times New Roman"/>
                <a:cs typeface="Times New Roman"/>
              </a:rPr>
              <a:t>T</a:t>
            </a:r>
            <a:r>
              <a:rPr sz="1600" b="1" spc="-5" dirty="0">
                <a:latin typeface="Times New Roman"/>
                <a:cs typeface="Times New Roman"/>
              </a:rPr>
              <a:t>e</a:t>
            </a:r>
            <a:r>
              <a:rPr sz="1600" b="1" spc="-30" dirty="0">
                <a:latin typeface="Times New Roman"/>
                <a:cs typeface="Times New Roman"/>
              </a:rPr>
              <a:t>m</a:t>
            </a:r>
            <a:r>
              <a:rPr sz="1600" b="1" spc="-5" dirty="0">
                <a:latin typeface="Times New Roman"/>
                <a:cs typeface="Times New Roman"/>
              </a:rPr>
              <a:t>po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266700" y="4495800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30162" y="533400"/>
                </a:moveTo>
                <a:lnTo>
                  <a:pt x="0" y="533400"/>
                </a:lnTo>
                <a:lnTo>
                  <a:pt x="38100" y="609600"/>
                </a:lnTo>
                <a:lnTo>
                  <a:pt x="69850" y="546100"/>
                </a:lnTo>
                <a:lnTo>
                  <a:pt x="30162" y="546100"/>
                </a:lnTo>
                <a:lnTo>
                  <a:pt x="30162" y="533400"/>
                </a:lnTo>
                <a:close/>
              </a:path>
              <a:path w="76200" h="609600">
                <a:moveTo>
                  <a:pt x="46037" y="0"/>
                </a:moveTo>
                <a:lnTo>
                  <a:pt x="30162" y="0"/>
                </a:lnTo>
                <a:lnTo>
                  <a:pt x="30162" y="546100"/>
                </a:lnTo>
                <a:lnTo>
                  <a:pt x="46037" y="546100"/>
                </a:lnTo>
                <a:lnTo>
                  <a:pt x="46037" y="0"/>
                </a:lnTo>
                <a:close/>
              </a:path>
              <a:path w="76200" h="609600">
                <a:moveTo>
                  <a:pt x="76200" y="533400"/>
                </a:moveTo>
                <a:lnTo>
                  <a:pt x="46037" y="533400"/>
                </a:lnTo>
                <a:lnTo>
                  <a:pt x="46037" y="546100"/>
                </a:lnTo>
                <a:lnTo>
                  <a:pt x="69850" y="546100"/>
                </a:lnTo>
                <a:lnTo>
                  <a:pt x="76200" y="5334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794382" y="4041521"/>
            <a:ext cx="5292090" cy="2286000"/>
          </a:xfrm>
          <a:custGeom>
            <a:avLst/>
            <a:gdLst/>
            <a:ahLst/>
            <a:cxnLst/>
            <a:rect l="l" t="t" r="r" b="b"/>
            <a:pathLst>
              <a:path w="5292090" h="2286000">
                <a:moveTo>
                  <a:pt x="5217799" y="2263892"/>
                </a:moveTo>
                <a:lnTo>
                  <a:pt x="5206746" y="2285999"/>
                </a:lnTo>
                <a:lnTo>
                  <a:pt x="5291963" y="2285999"/>
                </a:lnTo>
                <a:lnTo>
                  <a:pt x="5281269" y="2273299"/>
                </a:lnTo>
                <a:lnTo>
                  <a:pt x="5230876" y="2273299"/>
                </a:lnTo>
                <a:lnTo>
                  <a:pt x="5217799" y="2263892"/>
                </a:lnTo>
                <a:close/>
              </a:path>
              <a:path w="5292090" h="2286000">
                <a:moveTo>
                  <a:pt x="5224381" y="2250729"/>
                </a:moveTo>
                <a:lnTo>
                  <a:pt x="5217799" y="2263892"/>
                </a:lnTo>
                <a:lnTo>
                  <a:pt x="5230876" y="2273299"/>
                </a:lnTo>
                <a:lnTo>
                  <a:pt x="5237607" y="2260599"/>
                </a:lnTo>
                <a:lnTo>
                  <a:pt x="5224381" y="2250729"/>
                </a:lnTo>
                <a:close/>
              </a:path>
              <a:path w="5292090" h="2286000">
                <a:moveTo>
                  <a:pt x="5238496" y="2222499"/>
                </a:moveTo>
                <a:lnTo>
                  <a:pt x="5224381" y="2250729"/>
                </a:lnTo>
                <a:lnTo>
                  <a:pt x="5237607" y="2260599"/>
                </a:lnTo>
                <a:lnTo>
                  <a:pt x="5230876" y="2273299"/>
                </a:lnTo>
                <a:lnTo>
                  <a:pt x="5281269" y="2273299"/>
                </a:lnTo>
                <a:lnTo>
                  <a:pt x="5238496" y="2222499"/>
                </a:lnTo>
                <a:close/>
              </a:path>
              <a:path w="5292090" h="2286000">
                <a:moveTo>
                  <a:pt x="4942332" y="2108199"/>
                </a:moveTo>
                <a:lnTo>
                  <a:pt x="4889119" y="2108199"/>
                </a:lnTo>
                <a:lnTo>
                  <a:pt x="4905502" y="2120899"/>
                </a:lnTo>
                <a:lnTo>
                  <a:pt x="4921250" y="2120899"/>
                </a:lnTo>
                <a:lnTo>
                  <a:pt x="4936490" y="2133599"/>
                </a:lnTo>
                <a:lnTo>
                  <a:pt x="4965446" y="2133599"/>
                </a:lnTo>
                <a:lnTo>
                  <a:pt x="4992243" y="2146299"/>
                </a:lnTo>
                <a:lnTo>
                  <a:pt x="5041011" y="2171699"/>
                </a:lnTo>
                <a:lnTo>
                  <a:pt x="5084318" y="2197099"/>
                </a:lnTo>
                <a:lnTo>
                  <a:pt x="5104257" y="2209799"/>
                </a:lnTo>
                <a:lnTo>
                  <a:pt x="5123434" y="2209799"/>
                </a:lnTo>
                <a:lnTo>
                  <a:pt x="5141849" y="2222499"/>
                </a:lnTo>
                <a:lnTo>
                  <a:pt x="5177790" y="2247899"/>
                </a:lnTo>
                <a:lnTo>
                  <a:pt x="5213223" y="2260599"/>
                </a:lnTo>
                <a:lnTo>
                  <a:pt x="5217799" y="2263892"/>
                </a:lnTo>
                <a:lnTo>
                  <a:pt x="5224381" y="2250729"/>
                </a:lnTo>
                <a:lnTo>
                  <a:pt x="5220589" y="2247899"/>
                </a:lnTo>
                <a:lnTo>
                  <a:pt x="5185283" y="2235199"/>
                </a:lnTo>
                <a:lnTo>
                  <a:pt x="5130800" y="2197099"/>
                </a:lnTo>
                <a:lnTo>
                  <a:pt x="5111496" y="2184399"/>
                </a:lnTo>
                <a:lnTo>
                  <a:pt x="5091303" y="2184399"/>
                </a:lnTo>
                <a:lnTo>
                  <a:pt x="5070094" y="2171699"/>
                </a:lnTo>
                <a:lnTo>
                  <a:pt x="5047742" y="2158999"/>
                </a:lnTo>
                <a:lnTo>
                  <a:pt x="5023866" y="2146299"/>
                </a:lnTo>
                <a:lnTo>
                  <a:pt x="4998466" y="2133599"/>
                </a:lnTo>
                <a:lnTo>
                  <a:pt x="4971288" y="2120899"/>
                </a:lnTo>
                <a:lnTo>
                  <a:pt x="4942332" y="2108199"/>
                </a:lnTo>
                <a:close/>
              </a:path>
              <a:path w="5292090" h="2286000">
                <a:moveTo>
                  <a:pt x="4911090" y="2095499"/>
                </a:moveTo>
                <a:lnTo>
                  <a:pt x="4854702" y="2095499"/>
                </a:lnTo>
                <a:lnTo>
                  <a:pt x="4872228" y="2108199"/>
                </a:lnTo>
                <a:lnTo>
                  <a:pt x="4926838" y="2108199"/>
                </a:lnTo>
                <a:lnTo>
                  <a:pt x="4911090" y="2095499"/>
                </a:lnTo>
                <a:close/>
              </a:path>
              <a:path w="5292090" h="2286000">
                <a:moveTo>
                  <a:pt x="4877562" y="2082799"/>
                </a:moveTo>
                <a:lnTo>
                  <a:pt x="4817618" y="2082799"/>
                </a:lnTo>
                <a:lnTo>
                  <a:pt x="4836414" y="2095499"/>
                </a:lnTo>
                <a:lnTo>
                  <a:pt x="4894580" y="2095499"/>
                </a:lnTo>
                <a:lnTo>
                  <a:pt x="4877562" y="2082799"/>
                </a:lnTo>
                <a:close/>
              </a:path>
              <a:path w="5292090" h="2286000">
                <a:moveTo>
                  <a:pt x="4716907" y="2031999"/>
                </a:moveTo>
                <a:lnTo>
                  <a:pt x="4665091" y="2031999"/>
                </a:lnTo>
                <a:lnTo>
                  <a:pt x="4689221" y="2044699"/>
                </a:lnTo>
                <a:lnTo>
                  <a:pt x="4712462" y="2057399"/>
                </a:lnTo>
                <a:lnTo>
                  <a:pt x="4735068" y="2057399"/>
                </a:lnTo>
                <a:lnTo>
                  <a:pt x="4756785" y="2070099"/>
                </a:lnTo>
                <a:lnTo>
                  <a:pt x="4798187" y="2082799"/>
                </a:lnTo>
                <a:lnTo>
                  <a:pt x="4859909" y="2082799"/>
                </a:lnTo>
                <a:lnTo>
                  <a:pt x="4841621" y="2070099"/>
                </a:lnTo>
                <a:lnTo>
                  <a:pt x="4822698" y="2070099"/>
                </a:lnTo>
                <a:lnTo>
                  <a:pt x="4802886" y="2057399"/>
                </a:lnTo>
                <a:lnTo>
                  <a:pt x="4761484" y="2044699"/>
                </a:lnTo>
                <a:lnTo>
                  <a:pt x="4739513" y="2044699"/>
                </a:lnTo>
                <a:lnTo>
                  <a:pt x="4716907" y="2031999"/>
                </a:lnTo>
                <a:close/>
              </a:path>
              <a:path w="5292090" h="2286000">
                <a:moveTo>
                  <a:pt x="4669282" y="2019299"/>
                </a:moveTo>
                <a:lnTo>
                  <a:pt x="4614037" y="2019299"/>
                </a:lnTo>
                <a:lnTo>
                  <a:pt x="4639945" y="2031999"/>
                </a:lnTo>
                <a:lnTo>
                  <a:pt x="4693539" y="2031999"/>
                </a:lnTo>
                <a:lnTo>
                  <a:pt x="4669282" y="2019299"/>
                </a:lnTo>
                <a:close/>
              </a:path>
              <a:path w="5292090" h="2286000">
                <a:moveTo>
                  <a:pt x="4534916" y="1981199"/>
                </a:moveTo>
                <a:lnTo>
                  <a:pt x="4470908" y="1981199"/>
                </a:lnTo>
                <a:lnTo>
                  <a:pt x="4501388" y="1993899"/>
                </a:lnTo>
                <a:lnTo>
                  <a:pt x="4531106" y="2006599"/>
                </a:lnTo>
                <a:lnTo>
                  <a:pt x="4559681" y="2006599"/>
                </a:lnTo>
                <a:lnTo>
                  <a:pt x="4587367" y="2019299"/>
                </a:lnTo>
                <a:lnTo>
                  <a:pt x="4644136" y="2019299"/>
                </a:lnTo>
                <a:lnTo>
                  <a:pt x="4591431" y="2006599"/>
                </a:lnTo>
                <a:lnTo>
                  <a:pt x="4563618" y="1993899"/>
                </a:lnTo>
                <a:lnTo>
                  <a:pt x="4534916" y="1981199"/>
                </a:lnTo>
                <a:close/>
              </a:path>
              <a:path w="5292090" h="2286000">
                <a:moveTo>
                  <a:pt x="4376547" y="1943099"/>
                </a:moveTo>
                <a:lnTo>
                  <a:pt x="4302379" y="1943099"/>
                </a:lnTo>
                <a:lnTo>
                  <a:pt x="4338320" y="1955799"/>
                </a:lnTo>
                <a:lnTo>
                  <a:pt x="4372991" y="1968499"/>
                </a:lnTo>
                <a:lnTo>
                  <a:pt x="4406646" y="1968499"/>
                </a:lnTo>
                <a:lnTo>
                  <a:pt x="4439284" y="1981199"/>
                </a:lnTo>
                <a:lnTo>
                  <a:pt x="4505198" y="1981199"/>
                </a:lnTo>
                <a:lnTo>
                  <a:pt x="4474464" y="1968499"/>
                </a:lnTo>
                <a:lnTo>
                  <a:pt x="4410202" y="1955799"/>
                </a:lnTo>
                <a:lnTo>
                  <a:pt x="4376547" y="1943099"/>
                </a:lnTo>
                <a:close/>
              </a:path>
              <a:path w="5292090" h="2286000">
                <a:moveTo>
                  <a:pt x="4305808" y="1930399"/>
                </a:moveTo>
                <a:lnTo>
                  <a:pt x="4227322" y="1930399"/>
                </a:lnTo>
                <a:lnTo>
                  <a:pt x="4265549" y="1943099"/>
                </a:lnTo>
                <a:lnTo>
                  <a:pt x="4341749" y="1943099"/>
                </a:lnTo>
                <a:lnTo>
                  <a:pt x="4305808" y="1930399"/>
                </a:lnTo>
                <a:close/>
              </a:path>
              <a:path w="5292090" h="2286000">
                <a:moveTo>
                  <a:pt x="4191254" y="1904999"/>
                </a:moveTo>
                <a:lnTo>
                  <a:pt x="4105148" y="1904999"/>
                </a:lnTo>
                <a:lnTo>
                  <a:pt x="4147693" y="1917699"/>
                </a:lnTo>
                <a:lnTo>
                  <a:pt x="4188079" y="1930399"/>
                </a:lnTo>
                <a:lnTo>
                  <a:pt x="4268724" y="1930399"/>
                </a:lnTo>
                <a:lnTo>
                  <a:pt x="4230624" y="1917699"/>
                </a:lnTo>
                <a:lnTo>
                  <a:pt x="4191254" y="1904999"/>
                </a:lnTo>
                <a:close/>
              </a:path>
              <a:path w="5292090" h="2286000">
                <a:moveTo>
                  <a:pt x="187579" y="1257299"/>
                </a:moveTo>
                <a:lnTo>
                  <a:pt x="118872" y="1257299"/>
                </a:lnTo>
                <a:lnTo>
                  <a:pt x="149606" y="1269999"/>
                </a:lnTo>
                <a:lnTo>
                  <a:pt x="183642" y="1282699"/>
                </a:lnTo>
                <a:lnTo>
                  <a:pt x="220725" y="1282699"/>
                </a:lnTo>
                <a:lnTo>
                  <a:pt x="261112" y="1295399"/>
                </a:lnTo>
                <a:lnTo>
                  <a:pt x="304292" y="1308099"/>
                </a:lnTo>
                <a:lnTo>
                  <a:pt x="350393" y="1320799"/>
                </a:lnTo>
                <a:lnTo>
                  <a:pt x="399161" y="1320799"/>
                </a:lnTo>
                <a:lnTo>
                  <a:pt x="450723" y="1333499"/>
                </a:lnTo>
                <a:lnTo>
                  <a:pt x="504825" y="1346199"/>
                </a:lnTo>
                <a:lnTo>
                  <a:pt x="620268" y="1371599"/>
                </a:lnTo>
                <a:lnTo>
                  <a:pt x="681355" y="1371599"/>
                </a:lnTo>
                <a:lnTo>
                  <a:pt x="744601" y="1384299"/>
                </a:lnTo>
                <a:lnTo>
                  <a:pt x="946023" y="1422399"/>
                </a:lnTo>
                <a:lnTo>
                  <a:pt x="1237996" y="1473199"/>
                </a:lnTo>
                <a:lnTo>
                  <a:pt x="1392174" y="1485899"/>
                </a:lnTo>
                <a:lnTo>
                  <a:pt x="2866771" y="1714499"/>
                </a:lnTo>
                <a:lnTo>
                  <a:pt x="3024632" y="1727199"/>
                </a:lnTo>
                <a:lnTo>
                  <a:pt x="3178302" y="1752599"/>
                </a:lnTo>
                <a:lnTo>
                  <a:pt x="3537584" y="1816099"/>
                </a:lnTo>
                <a:lnTo>
                  <a:pt x="3604387" y="1816099"/>
                </a:lnTo>
                <a:lnTo>
                  <a:pt x="3732022" y="1841499"/>
                </a:lnTo>
                <a:lnTo>
                  <a:pt x="3851148" y="1866899"/>
                </a:lnTo>
                <a:lnTo>
                  <a:pt x="3907028" y="1866899"/>
                </a:lnTo>
                <a:lnTo>
                  <a:pt x="3960622" y="1879599"/>
                </a:lnTo>
                <a:lnTo>
                  <a:pt x="4011549" y="1892299"/>
                </a:lnTo>
                <a:lnTo>
                  <a:pt x="4059808" y="1904999"/>
                </a:lnTo>
                <a:lnTo>
                  <a:pt x="4150741" y="1904999"/>
                </a:lnTo>
                <a:lnTo>
                  <a:pt x="4108069" y="1892299"/>
                </a:lnTo>
                <a:lnTo>
                  <a:pt x="4062603" y="1879599"/>
                </a:lnTo>
                <a:lnTo>
                  <a:pt x="4014343" y="1879599"/>
                </a:lnTo>
                <a:lnTo>
                  <a:pt x="3963289" y="1866899"/>
                </a:lnTo>
                <a:lnTo>
                  <a:pt x="3909822" y="1854199"/>
                </a:lnTo>
                <a:lnTo>
                  <a:pt x="3853688" y="1841499"/>
                </a:lnTo>
                <a:lnTo>
                  <a:pt x="3795268" y="1841499"/>
                </a:lnTo>
                <a:lnTo>
                  <a:pt x="3606927" y="1803399"/>
                </a:lnTo>
                <a:lnTo>
                  <a:pt x="3540125" y="1790699"/>
                </a:lnTo>
                <a:lnTo>
                  <a:pt x="3471418" y="1790699"/>
                </a:lnTo>
                <a:lnTo>
                  <a:pt x="3027045" y="1714499"/>
                </a:lnTo>
                <a:lnTo>
                  <a:pt x="2707767" y="1663699"/>
                </a:lnTo>
                <a:lnTo>
                  <a:pt x="2543683" y="1650999"/>
                </a:lnTo>
                <a:lnTo>
                  <a:pt x="1394587" y="1473199"/>
                </a:lnTo>
                <a:lnTo>
                  <a:pt x="1091565" y="1422399"/>
                </a:lnTo>
                <a:lnTo>
                  <a:pt x="1019302" y="1422399"/>
                </a:lnTo>
                <a:lnTo>
                  <a:pt x="812546" y="1384299"/>
                </a:lnTo>
                <a:lnTo>
                  <a:pt x="684022" y="1358899"/>
                </a:lnTo>
                <a:lnTo>
                  <a:pt x="623062" y="1346199"/>
                </a:lnTo>
                <a:lnTo>
                  <a:pt x="564134" y="1346199"/>
                </a:lnTo>
                <a:lnTo>
                  <a:pt x="507746" y="1333499"/>
                </a:lnTo>
                <a:lnTo>
                  <a:pt x="453771" y="1320799"/>
                </a:lnTo>
                <a:lnTo>
                  <a:pt x="402336" y="1308099"/>
                </a:lnTo>
                <a:lnTo>
                  <a:pt x="353568" y="1295399"/>
                </a:lnTo>
                <a:lnTo>
                  <a:pt x="307594" y="1295399"/>
                </a:lnTo>
                <a:lnTo>
                  <a:pt x="264541" y="1282699"/>
                </a:lnTo>
                <a:lnTo>
                  <a:pt x="224536" y="1269999"/>
                </a:lnTo>
                <a:lnTo>
                  <a:pt x="187579" y="1257299"/>
                </a:lnTo>
                <a:close/>
              </a:path>
              <a:path w="5292090" h="2286000">
                <a:moveTo>
                  <a:pt x="96647" y="1231899"/>
                </a:moveTo>
                <a:lnTo>
                  <a:pt x="47371" y="1231899"/>
                </a:lnTo>
                <a:lnTo>
                  <a:pt x="67691" y="1244599"/>
                </a:lnTo>
                <a:lnTo>
                  <a:pt x="91567" y="1257299"/>
                </a:lnTo>
                <a:lnTo>
                  <a:pt x="153924" y="1257299"/>
                </a:lnTo>
                <a:lnTo>
                  <a:pt x="123443" y="1244599"/>
                </a:lnTo>
                <a:lnTo>
                  <a:pt x="96647" y="1231899"/>
                </a:lnTo>
                <a:close/>
              </a:path>
              <a:path w="5292090" h="2286000">
                <a:moveTo>
                  <a:pt x="53848" y="1219199"/>
                </a:moveTo>
                <a:lnTo>
                  <a:pt x="18161" y="1219199"/>
                </a:lnTo>
                <a:lnTo>
                  <a:pt x="30480" y="1231899"/>
                </a:lnTo>
                <a:lnTo>
                  <a:pt x="73279" y="1231899"/>
                </a:lnTo>
                <a:lnTo>
                  <a:pt x="53848" y="1219199"/>
                </a:lnTo>
                <a:close/>
              </a:path>
              <a:path w="5292090" h="2286000">
                <a:moveTo>
                  <a:pt x="26035" y="1206499"/>
                </a:moveTo>
                <a:lnTo>
                  <a:pt x="2667" y="1206499"/>
                </a:lnTo>
                <a:lnTo>
                  <a:pt x="7239" y="1219199"/>
                </a:lnTo>
                <a:lnTo>
                  <a:pt x="38354" y="1219199"/>
                </a:lnTo>
                <a:lnTo>
                  <a:pt x="26035" y="1206499"/>
                </a:lnTo>
                <a:close/>
              </a:path>
              <a:path w="5292090" h="2286000">
                <a:moveTo>
                  <a:pt x="15493" y="1193799"/>
                </a:moveTo>
                <a:lnTo>
                  <a:pt x="0" y="1193799"/>
                </a:lnTo>
                <a:lnTo>
                  <a:pt x="1269" y="1206499"/>
                </a:lnTo>
                <a:lnTo>
                  <a:pt x="16891" y="1206499"/>
                </a:lnTo>
                <a:lnTo>
                  <a:pt x="15493" y="1193799"/>
                </a:lnTo>
                <a:close/>
              </a:path>
              <a:path w="5292090" h="2286000">
                <a:moveTo>
                  <a:pt x="15493" y="1193799"/>
                </a:moveTo>
                <a:lnTo>
                  <a:pt x="16891" y="1206499"/>
                </a:lnTo>
                <a:lnTo>
                  <a:pt x="15983" y="1195160"/>
                </a:lnTo>
                <a:lnTo>
                  <a:pt x="15493" y="1193799"/>
                </a:lnTo>
                <a:close/>
              </a:path>
              <a:path w="5292090" h="2286000">
                <a:moveTo>
                  <a:pt x="15983" y="1195160"/>
                </a:moveTo>
                <a:lnTo>
                  <a:pt x="16891" y="1206499"/>
                </a:lnTo>
                <a:lnTo>
                  <a:pt x="20066" y="1206499"/>
                </a:lnTo>
                <a:lnTo>
                  <a:pt x="15983" y="1195160"/>
                </a:lnTo>
                <a:close/>
              </a:path>
              <a:path w="5292090" h="2286000">
                <a:moveTo>
                  <a:pt x="15875" y="1193799"/>
                </a:moveTo>
                <a:lnTo>
                  <a:pt x="15493" y="1193799"/>
                </a:lnTo>
                <a:lnTo>
                  <a:pt x="15983" y="1195160"/>
                </a:lnTo>
                <a:lnTo>
                  <a:pt x="15875" y="1193799"/>
                </a:lnTo>
                <a:close/>
              </a:path>
              <a:path w="5292090" h="2286000">
                <a:moveTo>
                  <a:pt x="28829" y="1181099"/>
                </a:moveTo>
                <a:lnTo>
                  <a:pt x="3302" y="1181099"/>
                </a:lnTo>
                <a:lnTo>
                  <a:pt x="762" y="1193799"/>
                </a:lnTo>
                <a:lnTo>
                  <a:pt x="20574" y="1193799"/>
                </a:lnTo>
                <a:lnTo>
                  <a:pt x="28829" y="1181099"/>
                </a:lnTo>
                <a:close/>
              </a:path>
              <a:path w="5292090" h="2286000">
                <a:moveTo>
                  <a:pt x="74168" y="1168399"/>
                </a:moveTo>
                <a:lnTo>
                  <a:pt x="22860" y="1168399"/>
                </a:lnTo>
                <a:lnTo>
                  <a:pt x="12573" y="1181099"/>
                </a:lnTo>
                <a:lnTo>
                  <a:pt x="55880" y="1181099"/>
                </a:lnTo>
                <a:lnTo>
                  <a:pt x="74168" y="1168399"/>
                </a:lnTo>
                <a:close/>
              </a:path>
              <a:path w="5292090" h="2286000">
                <a:moveTo>
                  <a:pt x="145923" y="1155699"/>
                </a:moveTo>
                <a:lnTo>
                  <a:pt x="52069" y="1155699"/>
                </a:lnTo>
                <a:lnTo>
                  <a:pt x="35941" y="1168399"/>
                </a:lnTo>
                <a:lnTo>
                  <a:pt x="119253" y="1168399"/>
                </a:lnTo>
                <a:lnTo>
                  <a:pt x="145923" y="1155699"/>
                </a:lnTo>
                <a:close/>
              </a:path>
              <a:path w="5292090" h="2286000">
                <a:moveTo>
                  <a:pt x="240537" y="1142999"/>
                </a:moveTo>
                <a:lnTo>
                  <a:pt x="116840" y="1142999"/>
                </a:lnTo>
                <a:lnTo>
                  <a:pt x="92456" y="1155699"/>
                </a:lnTo>
                <a:lnTo>
                  <a:pt x="206629" y="1155699"/>
                </a:lnTo>
                <a:lnTo>
                  <a:pt x="240537" y="1142999"/>
                </a:lnTo>
                <a:close/>
              </a:path>
              <a:path w="5292090" h="2286000">
                <a:moveTo>
                  <a:pt x="396748" y="1130299"/>
                </a:moveTo>
                <a:lnTo>
                  <a:pt x="205105" y="1130299"/>
                </a:lnTo>
                <a:lnTo>
                  <a:pt x="173228" y="1142999"/>
                </a:lnTo>
                <a:lnTo>
                  <a:pt x="354965" y="1142999"/>
                </a:lnTo>
                <a:lnTo>
                  <a:pt x="396748" y="1130299"/>
                </a:lnTo>
                <a:close/>
              </a:path>
              <a:path w="5292090" h="2286000">
                <a:moveTo>
                  <a:pt x="680593" y="1117599"/>
                </a:moveTo>
                <a:lnTo>
                  <a:pt x="353822" y="1117599"/>
                </a:lnTo>
                <a:lnTo>
                  <a:pt x="313563" y="1130299"/>
                </a:lnTo>
                <a:lnTo>
                  <a:pt x="580644" y="1130299"/>
                </a:lnTo>
                <a:lnTo>
                  <a:pt x="680593" y="1117599"/>
                </a:lnTo>
                <a:close/>
              </a:path>
              <a:path w="5292090" h="2286000">
                <a:moveTo>
                  <a:pt x="891921" y="1104899"/>
                </a:moveTo>
                <a:lnTo>
                  <a:pt x="579882" y="1104899"/>
                </a:lnTo>
                <a:lnTo>
                  <a:pt x="484886" y="1117599"/>
                </a:lnTo>
                <a:lnTo>
                  <a:pt x="784606" y="1117599"/>
                </a:lnTo>
                <a:lnTo>
                  <a:pt x="891921" y="1104899"/>
                </a:lnTo>
                <a:close/>
              </a:path>
              <a:path w="5292090" h="2286000">
                <a:moveTo>
                  <a:pt x="1223899" y="1092199"/>
                </a:moveTo>
                <a:lnTo>
                  <a:pt x="891413" y="1092199"/>
                </a:lnTo>
                <a:lnTo>
                  <a:pt x="783971" y="1104899"/>
                </a:lnTo>
                <a:lnTo>
                  <a:pt x="1001522" y="1104899"/>
                </a:lnTo>
                <a:lnTo>
                  <a:pt x="1223899" y="1092199"/>
                </a:lnTo>
                <a:close/>
              </a:path>
              <a:path w="5292090" h="2286000">
                <a:moveTo>
                  <a:pt x="1551940" y="1079499"/>
                </a:moveTo>
                <a:lnTo>
                  <a:pt x="1334262" y="1079499"/>
                </a:lnTo>
                <a:lnTo>
                  <a:pt x="1000887" y="1092199"/>
                </a:lnTo>
                <a:lnTo>
                  <a:pt x="1444498" y="1092199"/>
                </a:lnTo>
                <a:lnTo>
                  <a:pt x="1551940" y="1079499"/>
                </a:lnTo>
                <a:close/>
              </a:path>
              <a:path w="5292090" h="2286000">
                <a:moveTo>
                  <a:pt x="1851279" y="1066799"/>
                </a:moveTo>
                <a:lnTo>
                  <a:pt x="1551178" y="1066799"/>
                </a:lnTo>
                <a:lnTo>
                  <a:pt x="1443863" y="1079499"/>
                </a:lnTo>
                <a:lnTo>
                  <a:pt x="1756156" y="1079499"/>
                </a:lnTo>
                <a:lnTo>
                  <a:pt x="1851279" y="1066799"/>
                </a:lnTo>
                <a:close/>
              </a:path>
              <a:path w="5292090" h="2286000">
                <a:moveTo>
                  <a:pt x="2022729" y="1054099"/>
                </a:moveTo>
                <a:lnTo>
                  <a:pt x="1755267" y="1054099"/>
                </a:lnTo>
                <a:lnTo>
                  <a:pt x="1655318" y="1066799"/>
                </a:lnTo>
                <a:lnTo>
                  <a:pt x="1982470" y="1066799"/>
                </a:lnTo>
                <a:lnTo>
                  <a:pt x="2022729" y="1054099"/>
                </a:lnTo>
                <a:close/>
              </a:path>
              <a:path w="5292090" h="2286000">
                <a:moveTo>
                  <a:pt x="2131568" y="1041399"/>
                </a:moveTo>
                <a:lnTo>
                  <a:pt x="1981200" y="1041399"/>
                </a:lnTo>
                <a:lnTo>
                  <a:pt x="1939163" y="1054099"/>
                </a:lnTo>
                <a:lnTo>
                  <a:pt x="2097405" y="1054099"/>
                </a:lnTo>
                <a:lnTo>
                  <a:pt x="2131568" y="1041399"/>
                </a:lnTo>
                <a:close/>
              </a:path>
              <a:path w="5292090" h="2286000">
                <a:moveTo>
                  <a:pt x="2219960" y="1028699"/>
                </a:moveTo>
                <a:lnTo>
                  <a:pt x="2095627" y="1028699"/>
                </a:lnTo>
                <a:lnTo>
                  <a:pt x="2059432" y="1041399"/>
                </a:lnTo>
                <a:lnTo>
                  <a:pt x="2192909" y="1041399"/>
                </a:lnTo>
                <a:lnTo>
                  <a:pt x="2219960" y="1028699"/>
                </a:lnTo>
                <a:close/>
              </a:path>
              <a:path w="5292090" h="2286000">
                <a:moveTo>
                  <a:pt x="2285365" y="1015999"/>
                </a:moveTo>
                <a:lnTo>
                  <a:pt x="2190369" y="1015999"/>
                </a:lnTo>
                <a:lnTo>
                  <a:pt x="2161159" y="1028699"/>
                </a:lnTo>
                <a:lnTo>
                  <a:pt x="2266315" y="1028699"/>
                </a:lnTo>
                <a:lnTo>
                  <a:pt x="2285365" y="1015999"/>
                </a:lnTo>
                <a:close/>
              </a:path>
              <a:path w="5292090" h="2286000">
                <a:moveTo>
                  <a:pt x="2314321" y="1003299"/>
                </a:moveTo>
                <a:lnTo>
                  <a:pt x="2262124" y="1003299"/>
                </a:lnTo>
                <a:lnTo>
                  <a:pt x="2240915" y="1015999"/>
                </a:lnTo>
                <a:lnTo>
                  <a:pt x="2301747" y="1015999"/>
                </a:lnTo>
                <a:lnTo>
                  <a:pt x="2314321" y="1003299"/>
                </a:lnTo>
                <a:close/>
              </a:path>
              <a:path w="5292090" h="2286000">
                <a:moveTo>
                  <a:pt x="2332482" y="990599"/>
                </a:moveTo>
                <a:lnTo>
                  <a:pt x="2307844" y="990599"/>
                </a:lnTo>
                <a:lnTo>
                  <a:pt x="2295271" y="1003299"/>
                </a:lnTo>
                <a:lnTo>
                  <a:pt x="2325751" y="1003299"/>
                </a:lnTo>
                <a:lnTo>
                  <a:pt x="2332482" y="990599"/>
                </a:lnTo>
                <a:close/>
              </a:path>
              <a:path w="5292090" h="2286000">
                <a:moveTo>
                  <a:pt x="2341499" y="977899"/>
                </a:moveTo>
                <a:lnTo>
                  <a:pt x="2321687" y="977899"/>
                </a:lnTo>
                <a:lnTo>
                  <a:pt x="2315083" y="990599"/>
                </a:lnTo>
                <a:lnTo>
                  <a:pt x="2338451" y="990599"/>
                </a:lnTo>
                <a:lnTo>
                  <a:pt x="2341499" y="977899"/>
                </a:lnTo>
                <a:close/>
              </a:path>
              <a:path w="5292090" h="2286000">
                <a:moveTo>
                  <a:pt x="2342388" y="965199"/>
                </a:moveTo>
                <a:lnTo>
                  <a:pt x="2326640" y="965199"/>
                </a:lnTo>
                <a:lnTo>
                  <a:pt x="2326132" y="977899"/>
                </a:lnTo>
                <a:lnTo>
                  <a:pt x="2342007" y="977899"/>
                </a:lnTo>
                <a:lnTo>
                  <a:pt x="2342388" y="965199"/>
                </a:lnTo>
                <a:close/>
              </a:path>
              <a:path w="5292090" h="2286000">
                <a:moveTo>
                  <a:pt x="2330069" y="939799"/>
                </a:moveTo>
                <a:lnTo>
                  <a:pt x="2312162" y="939799"/>
                </a:lnTo>
                <a:lnTo>
                  <a:pt x="2318512" y="952499"/>
                </a:lnTo>
                <a:lnTo>
                  <a:pt x="2323084" y="965199"/>
                </a:lnTo>
                <a:lnTo>
                  <a:pt x="2322449" y="952499"/>
                </a:lnTo>
                <a:lnTo>
                  <a:pt x="2336038" y="952499"/>
                </a:lnTo>
                <a:lnTo>
                  <a:pt x="2330069" y="939799"/>
                </a:lnTo>
                <a:close/>
              </a:path>
              <a:path w="5292090" h="2286000">
                <a:moveTo>
                  <a:pt x="2340356" y="952499"/>
                </a:moveTo>
                <a:lnTo>
                  <a:pt x="2322449" y="952499"/>
                </a:lnTo>
                <a:lnTo>
                  <a:pt x="2325878" y="965199"/>
                </a:lnTo>
                <a:lnTo>
                  <a:pt x="2340610" y="965199"/>
                </a:lnTo>
                <a:lnTo>
                  <a:pt x="2340356" y="952499"/>
                </a:lnTo>
                <a:close/>
              </a:path>
              <a:path w="5292090" h="2286000">
                <a:moveTo>
                  <a:pt x="1360678" y="584199"/>
                </a:moveTo>
                <a:lnTo>
                  <a:pt x="1301750" y="584199"/>
                </a:lnTo>
                <a:lnTo>
                  <a:pt x="1328420" y="596899"/>
                </a:lnTo>
                <a:lnTo>
                  <a:pt x="1355852" y="609599"/>
                </a:lnTo>
                <a:lnTo>
                  <a:pt x="1384046" y="609599"/>
                </a:lnTo>
                <a:lnTo>
                  <a:pt x="1412748" y="622299"/>
                </a:lnTo>
                <a:lnTo>
                  <a:pt x="1471421" y="634999"/>
                </a:lnTo>
                <a:lnTo>
                  <a:pt x="1532001" y="660399"/>
                </a:lnTo>
                <a:lnTo>
                  <a:pt x="1593595" y="673099"/>
                </a:lnTo>
                <a:lnTo>
                  <a:pt x="1655699" y="698499"/>
                </a:lnTo>
                <a:lnTo>
                  <a:pt x="1718056" y="711199"/>
                </a:lnTo>
                <a:lnTo>
                  <a:pt x="1779905" y="736599"/>
                </a:lnTo>
                <a:lnTo>
                  <a:pt x="1840992" y="749299"/>
                </a:lnTo>
                <a:lnTo>
                  <a:pt x="1929892" y="787399"/>
                </a:lnTo>
                <a:lnTo>
                  <a:pt x="1958594" y="787399"/>
                </a:lnTo>
                <a:lnTo>
                  <a:pt x="1986661" y="800099"/>
                </a:lnTo>
                <a:lnTo>
                  <a:pt x="2040763" y="825499"/>
                </a:lnTo>
                <a:lnTo>
                  <a:pt x="2066670" y="825499"/>
                </a:lnTo>
                <a:lnTo>
                  <a:pt x="2091817" y="838199"/>
                </a:lnTo>
                <a:lnTo>
                  <a:pt x="2115947" y="850899"/>
                </a:lnTo>
                <a:lnTo>
                  <a:pt x="2139188" y="850899"/>
                </a:lnTo>
                <a:lnTo>
                  <a:pt x="2161413" y="863599"/>
                </a:lnTo>
                <a:lnTo>
                  <a:pt x="2182495" y="876299"/>
                </a:lnTo>
                <a:lnTo>
                  <a:pt x="2202434" y="876299"/>
                </a:lnTo>
                <a:lnTo>
                  <a:pt x="2221103" y="888999"/>
                </a:lnTo>
                <a:lnTo>
                  <a:pt x="2238502" y="901699"/>
                </a:lnTo>
                <a:lnTo>
                  <a:pt x="2254631" y="901699"/>
                </a:lnTo>
                <a:lnTo>
                  <a:pt x="2269236" y="914399"/>
                </a:lnTo>
                <a:lnTo>
                  <a:pt x="2282444" y="927099"/>
                </a:lnTo>
                <a:lnTo>
                  <a:pt x="2294001" y="927099"/>
                </a:lnTo>
                <a:lnTo>
                  <a:pt x="2303907" y="939799"/>
                </a:lnTo>
                <a:lnTo>
                  <a:pt x="2322576" y="939799"/>
                </a:lnTo>
                <a:lnTo>
                  <a:pt x="2313432" y="927099"/>
                </a:lnTo>
                <a:lnTo>
                  <a:pt x="2302764" y="914399"/>
                </a:lnTo>
                <a:lnTo>
                  <a:pt x="2290572" y="914399"/>
                </a:lnTo>
                <a:lnTo>
                  <a:pt x="2276856" y="901699"/>
                </a:lnTo>
                <a:lnTo>
                  <a:pt x="2261870" y="888999"/>
                </a:lnTo>
                <a:lnTo>
                  <a:pt x="2245360" y="888999"/>
                </a:lnTo>
                <a:lnTo>
                  <a:pt x="2227707" y="876299"/>
                </a:lnTo>
                <a:lnTo>
                  <a:pt x="2208657" y="863599"/>
                </a:lnTo>
                <a:lnTo>
                  <a:pt x="2188591" y="863599"/>
                </a:lnTo>
                <a:lnTo>
                  <a:pt x="2167255" y="850899"/>
                </a:lnTo>
                <a:lnTo>
                  <a:pt x="2144903" y="838199"/>
                </a:lnTo>
                <a:lnTo>
                  <a:pt x="2121535" y="838199"/>
                </a:lnTo>
                <a:lnTo>
                  <a:pt x="2097151" y="825499"/>
                </a:lnTo>
                <a:lnTo>
                  <a:pt x="2072005" y="812799"/>
                </a:lnTo>
                <a:lnTo>
                  <a:pt x="2045970" y="800099"/>
                </a:lnTo>
                <a:lnTo>
                  <a:pt x="2019172" y="800099"/>
                </a:lnTo>
                <a:lnTo>
                  <a:pt x="1963546" y="774699"/>
                </a:lnTo>
                <a:lnTo>
                  <a:pt x="1934845" y="761999"/>
                </a:lnTo>
                <a:lnTo>
                  <a:pt x="1905508" y="761999"/>
                </a:lnTo>
                <a:lnTo>
                  <a:pt x="1845818" y="736599"/>
                </a:lnTo>
                <a:lnTo>
                  <a:pt x="1784604" y="723899"/>
                </a:lnTo>
                <a:lnTo>
                  <a:pt x="1722628" y="698499"/>
                </a:lnTo>
                <a:lnTo>
                  <a:pt x="1536700" y="647699"/>
                </a:lnTo>
                <a:lnTo>
                  <a:pt x="1476247" y="622299"/>
                </a:lnTo>
                <a:lnTo>
                  <a:pt x="1417447" y="609599"/>
                </a:lnTo>
                <a:lnTo>
                  <a:pt x="1388745" y="596899"/>
                </a:lnTo>
                <a:lnTo>
                  <a:pt x="1360678" y="584199"/>
                </a:lnTo>
                <a:close/>
              </a:path>
              <a:path w="5292090" h="2286000">
                <a:moveTo>
                  <a:pt x="1280922" y="558799"/>
                </a:moveTo>
                <a:lnTo>
                  <a:pt x="1226439" y="558799"/>
                </a:lnTo>
                <a:lnTo>
                  <a:pt x="1250696" y="571499"/>
                </a:lnTo>
                <a:lnTo>
                  <a:pt x="1275842" y="584199"/>
                </a:lnTo>
                <a:lnTo>
                  <a:pt x="1333500" y="584199"/>
                </a:lnTo>
                <a:lnTo>
                  <a:pt x="1280922" y="558799"/>
                </a:lnTo>
                <a:close/>
              </a:path>
              <a:path w="5292090" h="2286000">
                <a:moveTo>
                  <a:pt x="1208659" y="533399"/>
                </a:moveTo>
                <a:lnTo>
                  <a:pt x="1159764" y="533399"/>
                </a:lnTo>
                <a:lnTo>
                  <a:pt x="1180973" y="546099"/>
                </a:lnTo>
                <a:lnTo>
                  <a:pt x="1203198" y="558799"/>
                </a:lnTo>
                <a:lnTo>
                  <a:pt x="1255776" y="558799"/>
                </a:lnTo>
                <a:lnTo>
                  <a:pt x="1231773" y="546099"/>
                </a:lnTo>
                <a:lnTo>
                  <a:pt x="1208659" y="533399"/>
                </a:lnTo>
                <a:close/>
              </a:path>
              <a:path w="5292090" h="2286000">
                <a:moveTo>
                  <a:pt x="1165479" y="520699"/>
                </a:moveTo>
                <a:lnTo>
                  <a:pt x="1120775" y="520699"/>
                </a:lnTo>
                <a:lnTo>
                  <a:pt x="1139698" y="533399"/>
                </a:lnTo>
                <a:lnTo>
                  <a:pt x="1186434" y="533399"/>
                </a:lnTo>
                <a:lnTo>
                  <a:pt x="1165479" y="520699"/>
                </a:lnTo>
                <a:close/>
              </a:path>
              <a:path w="5292090" h="2286000">
                <a:moveTo>
                  <a:pt x="1109726" y="495299"/>
                </a:moveTo>
                <a:lnTo>
                  <a:pt x="1071880" y="495299"/>
                </a:lnTo>
                <a:lnTo>
                  <a:pt x="1086866" y="507999"/>
                </a:lnTo>
                <a:lnTo>
                  <a:pt x="1103249" y="520699"/>
                </a:lnTo>
                <a:lnTo>
                  <a:pt x="1145667" y="520699"/>
                </a:lnTo>
                <a:lnTo>
                  <a:pt x="1126998" y="507999"/>
                </a:lnTo>
                <a:lnTo>
                  <a:pt x="1109726" y="495299"/>
                </a:lnTo>
                <a:close/>
              </a:path>
              <a:path w="5292090" h="2286000">
                <a:moveTo>
                  <a:pt x="1079246" y="482599"/>
                </a:moveTo>
                <a:lnTo>
                  <a:pt x="1046226" y="482599"/>
                </a:lnTo>
                <a:lnTo>
                  <a:pt x="1058418" y="495299"/>
                </a:lnTo>
                <a:lnTo>
                  <a:pt x="1093851" y="495299"/>
                </a:lnTo>
                <a:lnTo>
                  <a:pt x="1079246" y="482599"/>
                </a:lnTo>
                <a:close/>
              </a:path>
              <a:path w="5292090" h="2286000">
                <a:moveTo>
                  <a:pt x="1054862" y="469899"/>
                </a:moveTo>
                <a:lnTo>
                  <a:pt x="1026414" y="469899"/>
                </a:lnTo>
                <a:lnTo>
                  <a:pt x="1035685" y="482599"/>
                </a:lnTo>
                <a:lnTo>
                  <a:pt x="1066292" y="482599"/>
                </a:lnTo>
                <a:lnTo>
                  <a:pt x="1054862" y="469899"/>
                </a:lnTo>
                <a:close/>
              </a:path>
              <a:path w="5292090" h="2286000">
                <a:moveTo>
                  <a:pt x="1037336" y="457199"/>
                </a:moveTo>
                <a:lnTo>
                  <a:pt x="1013079" y="457199"/>
                </a:lnTo>
                <a:lnTo>
                  <a:pt x="1019048" y="469899"/>
                </a:lnTo>
                <a:lnTo>
                  <a:pt x="1045083" y="469899"/>
                </a:lnTo>
                <a:lnTo>
                  <a:pt x="1037336" y="457199"/>
                </a:lnTo>
                <a:close/>
              </a:path>
              <a:path w="5292090" h="2286000">
                <a:moveTo>
                  <a:pt x="1025779" y="444499"/>
                </a:moveTo>
                <a:lnTo>
                  <a:pt x="1004697" y="444499"/>
                </a:lnTo>
                <a:lnTo>
                  <a:pt x="1008380" y="457199"/>
                </a:lnTo>
                <a:lnTo>
                  <a:pt x="1030732" y="457199"/>
                </a:lnTo>
                <a:lnTo>
                  <a:pt x="1025779" y="444499"/>
                </a:lnTo>
                <a:close/>
              </a:path>
              <a:path w="5292090" h="2286000">
                <a:moveTo>
                  <a:pt x="1017016" y="431799"/>
                </a:moveTo>
                <a:lnTo>
                  <a:pt x="1000760" y="431799"/>
                </a:lnTo>
                <a:lnTo>
                  <a:pt x="1001903" y="444499"/>
                </a:lnTo>
                <a:lnTo>
                  <a:pt x="1019302" y="444499"/>
                </a:lnTo>
                <a:lnTo>
                  <a:pt x="1017016" y="431799"/>
                </a:lnTo>
                <a:close/>
              </a:path>
              <a:path w="5292090" h="2286000">
                <a:moveTo>
                  <a:pt x="1016635" y="419099"/>
                </a:moveTo>
                <a:lnTo>
                  <a:pt x="1001014" y="419099"/>
                </a:lnTo>
                <a:lnTo>
                  <a:pt x="1000252" y="431799"/>
                </a:lnTo>
                <a:lnTo>
                  <a:pt x="1016000" y="431799"/>
                </a:lnTo>
                <a:lnTo>
                  <a:pt x="1016635" y="419099"/>
                </a:lnTo>
                <a:close/>
              </a:path>
              <a:path w="5292090" h="2286000">
                <a:moveTo>
                  <a:pt x="1025525" y="406399"/>
                </a:moveTo>
                <a:lnTo>
                  <a:pt x="1006348" y="406399"/>
                </a:lnTo>
                <a:lnTo>
                  <a:pt x="1003300" y="419099"/>
                </a:lnTo>
                <a:lnTo>
                  <a:pt x="1022096" y="419099"/>
                </a:lnTo>
                <a:lnTo>
                  <a:pt x="1025525" y="406399"/>
                </a:lnTo>
                <a:close/>
              </a:path>
              <a:path w="5292090" h="2286000">
                <a:moveTo>
                  <a:pt x="1040638" y="393699"/>
                </a:moveTo>
                <a:lnTo>
                  <a:pt x="1014603" y="393699"/>
                </a:lnTo>
                <a:lnTo>
                  <a:pt x="1010031" y="406399"/>
                </a:lnTo>
                <a:lnTo>
                  <a:pt x="1034923" y="406399"/>
                </a:lnTo>
                <a:lnTo>
                  <a:pt x="1040638" y="393699"/>
                </a:lnTo>
                <a:close/>
              </a:path>
              <a:path w="5292090" h="2286000">
                <a:moveTo>
                  <a:pt x="1062609" y="380999"/>
                </a:moveTo>
                <a:lnTo>
                  <a:pt x="1032637" y="380999"/>
                </a:lnTo>
                <a:lnTo>
                  <a:pt x="1025906" y="393699"/>
                </a:lnTo>
                <a:lnTo>
                  <a:pt x="1054608" y="393699"/>
                </a:lnTo>
                <a:lnTo>
                  <a:pt x="1062609" y="380999"/>
                </a:lnTo>
                <a:close/>
              </a:path>
              <a:path w="5292090" h="2286000">
                <a:moveTo>
                  <a:pt x="1089914" y="368299"/>
                </a:moveTo>
                <a:lnTo>
                  <a:pt x="1047750" y="368299"/>
                </a:lnTo>
                <a:lnTo>
                  <a:pt x="1039876" y="380999"/>
                </a:lnTo>
                <a:lnTo>
                  <a:pt x="1071118" y="380999"/>
                </a:lnTo>
                <a:lnTo>
                  <a:pt x="1089914" y="368299"/>
                </a:lnTo>
                <a:close/>
              </a:path>
              <a:path w="5292090" h="2286000">
                <a:moveTo>
                  <a:pt x="1133475" y="355599"/>
                </a:moveTo>
                <a:lnTo>
                  <a:pt x="1084707" y="355599"/>
                </a:lnTo>
                <a:lnTo>
                  <a:pt x="1065276" y="368299"/>
                </a:lnTo>
                <a:lnTo>
                  <a:pt x="1110742" y="368299"/>
                </a:lnTo>
                <a:lnTo>
                  <a:pt x="1133475" y="355599"/>
                </a:lnTo>
                <a:close/>
              </a:path>
              <a:path w="5292090" h="2286000">
                <a:moveTo>
                  <a:pt x="1182878" y="342899"/>
                </a:moveTo>
                <a:lnTo>
                  <a:pt x="1129157" y="342899"/>
                </a:lnTo>
                <a:lnTo>
                  <a:pt x="1106170" y="355599"/>
                </a:lnTo>
                <a:lnTo>
                  <a:pt x="1157478" y="355599"/>
                </a:lnTo>
                <a:lnTo>
                  <a:pt x="1182878" y="342899"/>
                </a:lnTo>
                <a:close/>
              </a:path>
              <a:path w="5292090" h="2286000">
                <a:moveTo>
                  <a:pt x="1424686" y="292099"/>
                </a:moveTo>
                <a:lnTo>
                  <a:pt x="1343406" y="292099"/>
                </a:lnTo>
                <a:lnTo>
                  <a:pt x="1232916" y="317499"/>
                </a:lnTo>
                <a:lnTo>
                  <a:pt x="1205738" y="330199"/>
                </a:lnTo>
                <a:lnTo>
                  <a:pt x="1179195" y="330199"/>
                </a:lnTo>
                <a:lnTo>
                  <a:pt x="1153668" y="342899"/>
                </a:lnTo>
                <a:lnTo>
                  <a:pt x="1209167" y="342899"/>
                </a:lnTo>
                <a:lnTo>
                  <a:pt x="1236218" y="330199"/>
                </a:lnTo>
                <a:lnTo>
                  <a:pt x="1291463" y="317499"/>
                </a:lnTo>
                <a:lnTo>
                  <a:pt x="1346708" y="317499"/>
                </a:lnTo>
                <a:lnTo>
                  <a:pt x="1373505" y="304799"/>
                </a:lnTo>
                <a:lnTo>
                  <a:pt x="1399667" y="304799"/>
                </a:lnTo>
                <a:lnTo>
                  <a:pt x="1424686" y="292099"/>
                </a:lnTo>
                <a:close/>
              </a:path>
              <a:path w="5292090" h="2286000">
                <a:moveTo>
                  <a:pt x="1470787" y="279399"/>
                </a:moveTo>
                <a:lnTo>
                  <a:pt x="1396238" y="279399"/>
                </a:lnTo>
                <a:lnTo>
                  <a:pt x="1370203" y="292099"/>
                </a:lnTo>
                <a:lnTo>
                  <a:pt x="1448435" y="292099"/>
                </a:lnTo>
                <a:lnTo>
                  <a:pt x="1470787" y="279399"/>
                </a:lnTo>
                <a:close/>
              </a:path>
              <a:path w="5292090" h="2286000">
                <a:moveTo>
                  <a:pt x="1509776" y="266699"/>
                </a:moveTo>
                <a:lnTo>
                  <a:pt x="1466469" y="266699"/>
                </a:lnTo>
                <a:lnTo>
                  <a:pt x="1444498" y="279399"/>
                </a:lnTo>
                <a:lnTo>
                  <a:pt x="1500886" y="279399"/>
                </a:lnTo>
                <a:lnTo>
                  <a:pt x="1509776" y="266699"/>
                </a:lnTo>
                <a:close/>
              </a:path>
              <a:path w="5292090" h="2286000">
                <a:moveTo>
                  <a:pt x="1540256" y="253999"/>
                </a:moveTo>
                <a:lnTo>
                  <a:pt x="1495806" y="253999"/>
                </a:lnTo>
                <a:lnTo>
                  <a:pt x="1486534" y="266699"/>
                </a:lnTo>
                <a:lnTo>
                  <a:pt x="1533525" y="266699"/>
                </a:lnTo>
                <a:lnTo>
                  <a:pt x="1540256" y="253999"/>
                </a:lnTo>
                <a:close/>
              </a:path>
              <a:path w="5292090" h="2286000">
                <a:moveTo>
                  <a:pt x="1560576" y="241299"/>
                </a:moveTo>
                <a:lnTo>
                  <a:pt x="1532382" y="241299"/>
                </a:lnTo>
                <a:lnTo>
                  <a:pt x="1526540" y="253999"/>
                </a:lnTo>
                <a:lnTo>
                  <a:pt x="1556639" y="253999"/>
                </a:lnTo>
                <a:lnTo>
                  <a:pt x="1560576" y="241299"/>
                </a:lnTo>
                <a:close/>
              </a:path>
              <a:path w="5292090" h="2286000">
                <a:moveTo>
                  <a:pt x="1565783" y="228599"/>
                </a:moveTo>
                <a:lnTo>
                  <a:pt x="1548638" y="228599"/>
                </a:lnTo>
                <a:lnTo>
                  <a:pt x="1545336" y="241299"/>
                </a:lnTo>
                <a:lnTo>
                  <a:pt x="1565656" y="241299"/>
                </a:lnTo>
                <a:lnTo>
                  <a:pt x="1565783" y="228599"/>
                </a:lnTo>
                <a:close/>
              </a:path>
              <a:path w="5292090" h="2286000">
                <a:moveTo>
                  <a:pt x="1568450" y="215899"/>
                </a:moveTo>
                <a:lnTo>
                  <a:pt x="1552575" y="215899"/>
                </a:lnTo>
                <a:lnTo>
                  <a:pt x="1552194" y="228599"/>
                </a:lnTo>
                <a:lnTo>
                  <a:pt x="1568069" y="228599"/>
                </a:lnTo>
                <a:lnTo>
                  <a:pt x="1568450" y="215899"/>
                </a:lnTo>
                <a:close/>
              </a:path>
              <a:path w="5292090" h="2286000">
                <a:moveTo>
                  <a:pt x="1567561" y="203199"/>
                </a:moveTo>
                <a:lnTo>
                  <a:pt x="1550416" y="203199"/>
                </a:lnTo>
                <a:lnTo>
                  <a:pt x="1552194" y="215899"/>
                </a:lnTo>
                <a:lnTo>
                  <a:pt x="1567688" y="215899"/>
                </a:lnTo>
                <a:lnTo>
                  <a:pt x="1567561" y="203199"/>
                </a:lnTo>
                <a:close/>
              </a:path>
              <a:path w="5292090" h="2286000">
                <a:moveTo>
                  <a:pt x="1561211" y="190499"/>
                </a:moveTo>
                <a:lnTo>
                  <a:pt x="1543812" y="190499"/>
                </a:lnTo>
                <a:lnTo>
                  <a:pt x="1547621" y="203199"/>
                </a:lnTo>
                <a:lnTo>
                  <a:pt x="1564894" y="203199"/>
                </a:lnTo>
                <a:lnTo>
                  <a:pt x="1561211" y="190499"/>
                </a:lnTo>
                <a:close/>
              </a:path>
              <a:path w="5292090" h="2286000">
                <a:moveTo>
                  <a:pt x="1543684" y="165099"/>
                </a:moveTo>
                <a:lnTo>
                  <a:pt x="1517395" y="165099"/>
                </a:lnTo>
                <a:lnTo>
                  <a:pt x="1525524" y="177799"/>
                </a:lnTo>
                <a:lnTo>
                  <a:pt x="1532763" y="177799"/>
                </a:lnTo>
                <a:lnTo>
                  <a:pt x="1538858" y="190499"/>
                </a:lnTo>
                <a:lnTo>
                  <a:pt x="1556512" y="190499"/>
                </a:lnTo>
                <a:lnTo>
                  <a:pt x="1550543" y="177799"/>
                </a:lnTo>
                <a:lnTo>
                  <a:pt x="1543684" y="165099"/>
                </a:lnTo>
                <a:close/>
              </a:path>
              <a:path w="5292090" h="2286000">
                <a:moveTo>
                  <a:pt x="1495679" y="126999"/>
                </a:moveTo>
                <a:lnTo>
                  <a:pt x="1463294" y="126999"/>
                </a:lnTo>
                <a:lnTo>
                  <a:pt x="1475740" y="139699"/>
                </a:lnTo>
                <a:lnTo>
                  <a:pt x="1487424" y="139699"/>
                </a:lnTo>
                <a:lnTo>
                  <a:pt x="1498345" y="152399"/>
                </a:lnTo>
                <a:lnTo>
                  <a:pt x="1508379" y="165099"/>
                </a:lnTo>
                <a:lnTo>
                  <a:pt x="1535811" y="165099"/>
                </a:lnTo>
                <a:lnTo>
                  <a:pt x="1527047" y="152399"/>
                </a:lnTo>
                <a:lnTo>
                  <a:pt x="1517395" y="152399"/>
                </a:lnTo>
                <a:lnTo>
                  <a:pt x="1506855" y="139699"/>
                </a:lnTo>
                <a:lnTo>
                  <a:pt x="1495679" y="126999"/>
                </a:lnTo>
                <a:close/>
              </a:path>
              <a:path w="5292090" h="2286000">
                <a:moveTo>
                  <a:pt x="1470787" y="114299"/>
                </a:moveTo>
                <a:lnTo>
                  <a:pt x="1436116" y="114299"/>
                </a:lnTo>
                <a:lnTo>
                  <a:pt x="1450086" y="126999"/>
                </a:lnTo>
                <a:lnTo>
                  <a:pt x="1483614" y="126999"/>
                </a:lnTo>
                <a:lnTo>
                  <a:pt x="1470787" y="114299"/>
                </a:lnTo>
                <a:close/>
              </a:path>
              <a:path w="5292090" h="2286000">
                <a:moveTo>
                  <a:pt x="1443101" y="101599"/>
                </a:moveTo>
                <a:lnTo>
                  <a:pt x="1406398" y="101599"/>
                </a:lnTo>
                <a:lnTo>
                  <a:pt x="1421638" y="114299"/>
                </a:lnTo>
                <a:lnTo>
                  <a:pt x="1457197" y="114299"/>
                </a:lnTo>
                <a:lnTo>
                  <a:pt x="1443101" y="101599"/>
                </a:lnTo>
                <a:close/>
              </a:path>
              <a:path w="5292090" h="2286000">
                <a:moveTo>
                  <a:pt x="1252546" y="22699"/>
                </a:moveTo>
                <a:lnTo>
                  <a:pt x="1246047" y="38099"/>
                </a:lnTo>
                <a:lnTo>
                  <a:pt x="1250442" y="38099"/>
                </a:lnTo>
                <a:lnTo>
                  <a:pt x="1323340" y="63499"/>
                </a:lnTo>
                <a:lnTo>
                  <a:pt x="1357884" y="76199"/>
                </a:lnTo>
                <a:lnTo>
                  <a:pt x="1390904" y="101599"/>
                </a:lnTo>
                <a:lnTo>
                  <a:pt x="1428369" y="101599"/>
                </a:lnTo>
                <a:lnTo>
                  <a:pt x="1397127" y="76199"/>
                </a:lnTo>
                <a:lnTo>
                  <a:pt x="1329182" y="50799"/>
                </a:lnTo>
                <a:lnTo>
                  <a:pt x="1256030" y="25399"/>
                </a:lnTo>
                <a:lnTo>
                  <a:pt x="1252546" y="22699"/>
                </a:lnTo>
                <a:close/>
              </a:path>
              <a:path w="5292090" h="2286000">
                <a:moveTo>
                  <a:pt x="1262126" y="0"/>
                </a:moveTo>
                <a:lnTo>
                  <a:pt x="1177417" y="0"/>
                </a:lnTo>
                <a:lnTo>
                  <a:pt x="1235329" y="63499"/>
                </a:lnTo>
                <a:lnTo>
                  <a:pt x="1246047" y="38099"/>
                </a:lnTo>
                <a:lnTo>
                  <a:pt x="1234059" y="38099"/>
                </a:lnTo>
                <a:lnTo>
                  <a:pt x="1239647" y="12699"/>
                </a:lnTo>
                <a:lnTo>
                  <a:pt x="1256766" y="12699"/>
                </a:lnTo>
                <a:lnTo>
                  <a:pt x="1262126" y="0"/>
                </a:lnTo>
                <a:close/>
              </a:path>
              <a:path w="5292090" h="2286000">
                <a:moveTo>
                  <a:pt x="1239647" y="12699"/>
                </a:moveTo>
                <a:lnTo>
                  <a:pt x="1234059" y="38099"/>
                </a:lnTo>
                <a:lnTo>
                  <a:pt x="1246047" y="38099"/>
                </a:lnTo>
                <a:lnTo>
                  <a:pt x="1252546" y="22699"/>
                </a:lnTo>
                <a:lnTo>
                  <a:pt x="1239647" y="12699"/>
                </a:lnTo>
                <a:close/>
              </a:path>
              <a:path w="5292090" h="2286000">
                <a:moveTo>
                  <a:pt x="1256766" y="12699"/>
                </a:moveTo>
                <a:lnTo>
                  <a:pt x="1239647" y="12699"/>
                </a:lnTo>
                <a:lnTo>
                  <a:pt x="1252546" y="22699"/>
                </a:lnTo>
                <a:lnTo>
                  <a:pt x="1256766" y="126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951162" y="4017962"/>
            <a:ext cx="168275" cy="104775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217862" y="4183062"/>
            <a:ext cx="168275" cy="104775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735262" y="4411662"/>
            <a:ext cx="168275" cy="104775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005262" y="4945062"/>
            <a:ext cx="168275" cy="104775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744662" y="5173662"/>
            <a:ext cx="168275" cy="104775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21462" y="6075362"/>
            <a:ext cx="168275" cy="104775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926262" y="6227762"/>
            <a:ext cx="168275" cy="104775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4530090" y="4775453"/>
            <a:ext cx="2155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Sequenza di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spostamenti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45058" y="1511630"/>
            <a:ext cx="809942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Algoritmo </a:t>
            </a:r>
            <a:r>
              <a:rPr sz="2400" b="1" spc="-5" dirty="0">
                <a:latin typeface="Times New Roman"/>
                <a:cs typeface="Times New Roman"/>
              </a:rPr>
              <a:t>SSF </a:t>
            </a:r>
            <a:r>
              <a:rPr sz="2400" b="1" dirty="0">
                <a:latin typeface="Times New Roman"/>
                <a:cs typeface="Times New Roman"/>
              </a:rPr>
              <a:t>per la </a:t>
            </a:r>
            <a:r>
              <a:rPr sz="2400" b="1" spc="-5" dirty="0">
                <a:latin typeface="Times New Roman"/>
                <a:cs typeface="Times New Roman"/>
              </a:rPr>
              <a:t>schedulazione </a:t>
            </a:r>
            <a:r>
              <a:rPr sz="2400" b="1" dirty="0">
                <a:latin typeface="Times New Roman"/>
                <a:cs typeface="Times New Roman"/>
              </a:rPr>
              <a:t>dei movimenti del</a:t>
            </a:r>
            <a:r>
              <a:rPr sz="2400" b="1" spc="-20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braccio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306195">
              <a:lnSpc>
                <a:spcPct val="100000"/>
              </a:lnSpc>
              <a:tabLst>
                <a:tab pos="313499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Posizione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iniziale	Richieste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precedenti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81863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Affidabilità del Fyle </a:t>
            </a:r>
            <a:r>
              <a:rPr dirty="0"/>
              <a:t>System  </a:t>
            </a:r>
            <a:r>
              <a:rPr spc="-5" dirty="0"/>
              <a:t>Prestazioni</a:t>
            </a:r>
          </a:p>
        </p:txBody>
      </p:sp>
      <p:sp>
        <p:nvSpPr>
          <p:cNvPr id="108" name="object 108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9639" y="1917319"/>
            <a:ext cx="202691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6839" y="2430907"/>
            <a:ext cx="178308" cy="178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6839" y="2888107"/>
            <a:ext cx="178308" cy="178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6839" y="3345307"/>
            <a:ext cx="178308" cy="178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6839" y="4259707"/>
            <a:ext cx="178308" cy="17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06804" y="1611999"/>
            <a:ext cx="7174230" cy="3345179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2400" spc="-5" dirty="0">
                <a:latin typeface="Times New Roman"/>
                <a:cs typeface="Times New Roman"/>
              </a:rPr>
              <a:t>algoritmo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dell’ascensore:</a:t>
            </a:r>
            <a:endParaRPr sz="2400">
              <a:latin typeface="Times New Roman"/>
              <a:cs typeface="Times New Roman"/>
            </a:endParaRPr>
          </a:p>
          <a:p>
            <a:pPr marL="422275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Times New Roman"/>
                <a:cs typeface="Times New Roman"/>
              </a:rPr>
              <a:t>mantiene in </a:t>
            </a:r>
            <a:r>
              <a:rPr sz="2000" dirty="0">
                <a:latin typeface="Times New Roman"/>
                <a:cs typeface="Times New Roman"/>
              </a:rPr>
              <a:t>tabella </a:t>
            </a:r>
            <a:r>
              <a:rPr sz="2000" spc="-5" dirty="0">
                <a:latin typeface="Times New Roman"/>
                <a:cs typeface="Times New Roman"/>
              </a:rPr>
              <a:t>le </a:t>
            </a:r>
            <a:r>
              <a:rPr sz="2000" dirty="0">
                <a:latin typeface="Times New Roman"/>
                <a:cs typeface="Times New Roman"/>
              </a:rPr>
              <a:t>richieste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pendenti;</a:t>
            </a:r>
            <a:endParaRPr sz="2000">
              <a:latin typeface="Times New Roman"/>
              <a:cs typeface="Times New Roman"/>
            </a:endParaRPr>
          </a:p>
          <a:p>
            <a:pPr marL="422275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imes New Roman"/>
                <a:cs typeface="Times New Roman"/>
              </a:rPr>
              <a:t>un bit </a:t>
            </a:r>
            <a:r>
              <a:rPr sz="2000" i="1" dirty="0">
                <a:latin typeface="Times New Roman"/>
                <a:cs typeface="Times New Roman"/>
              </a:rPr>
              <a:t>up/down </a:t>
            </a:r>
            <a:r>
              <a:rPr sz="2000" dirty="0">
                <a:latin typeface="Times New Roman"/>
                <a:cs typeface="Times New Roman"/>
              </a:rPr>
              <a:t>indica </a:t>
            </a:r>
            <a:r>
              <a:rPr sz="2000" spc="-5" dirty="0">
                <a:latin typeface="Times New Roman"/>
                <a:cs typeface="Times New Roman"/>
              </a:rPr>
              <a:t>la </a:t>
            </a:r>
            <a:r>
              <a:rPr sz="2000" dirty="0">
                <a:latin typeface="Times New Roman"/>
                <a:cs typeface="Times New Roman"/>
              </a:rPr>
              <a:t>direzione </a:t>
            </a:r>
            <a:r>
              <a:rPr sz="2000" spc="-5" dirty="0">
                <a:latin typeface="Times New Roman"/>
                <a:cs typeface="Times New Roman"/>
              </a:rPr>
              <a:t>attuale </a:t>
            </a:r>
            <a:r>
              <a:rPr sz="2000" dirty="0">
                <a:latin typeface="Times New Roman"/>
                <a:cs typeface="Times New Roman"/>
              </a:rPr>
              <a:t>del braccio del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disco;</a:t>
            </a:r>
            <a:endParaRPr sz="2000">
              <a:latin typeface="Times New Roman"/>
              <a:cs typeface="Times New Roman"/>
            </a:endParaRPr>
          </a:p>
          <a:p>
            <a:pPr marL="179705" marR="5080" indent="241935">
              <a:lnSpc>
                <a:spcPct val="150000"/>
              </a:lnSpc>
              <a:tabLst>
                <a:tab pos="1096010" algn="l"/>
                <a:tab pos="1417320" algn="l"/>
                <a:tab pos="2413000" algn="l"/>
                <a:tab pos="2874645" algn="l"/>
                <a:tab pos="3632200" algn="l"/>
                <a:tab pos="5067935" algn="l"/>
                <a:tab pos="5938520" algn="l"/>
                <a:tab pos="6569709" algn="l"/>
              </a:tabLst>
            </a:pP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e	</a:t>
            </a:r>
            <a:r>
              <a:rPr sz="2000" spc="-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	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es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	</a:t>
            </a:r>
            <a:r>
              <a:rPr sz="2000" spc="-10" dirty="0">
                <a:latin typeface="Times New Roman"/>
                <a:cs typeface="Times New Roman"/>
              </a:rPr>
              <a:t>pi</a:t>
            </a:r>
            <a:r>
              <a:rPr sz="2000" dirty="0">
                <a:latin typeface="Times New Roman"/>
                <a:cs typeface="Times New Roman"/>
              </a:rPr>
              <a:t>ù	vic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ne	pr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se</a:t>
            </a:r>
            <a:r>
              <a:rPr sz="2000" spc="-10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ndo	se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	nella	st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sa  direzione;</a:t>
            </a:r>
            <a:endParaRPr sz="2000">
              <a:latin typeface="Times New Roman"/>
              <a:cs typeface="Times New Roman"/>
            </a:endParaRPr>
          </a:p>
          <a:p>
            <a:pPr marL="179705" marR="5715" indent="241935">
              <a:lnSpc>
                <a:spcPct val="150000"/>
              </a:lnSpc>
              <a:tabLst>
                <a:tab pos="2359660" algn="l"/>
                <a:tab pos="3281679" algn="l"/>
                <a:tab pos="4472305" algn="l"/>
                <a:tab pos="6778625" algn="l"/>
              </a:tabLst>
            </a:pPr>
            <a:r>
              <a:rPr sz="2000" dirty="0">
                <a:latin typeface="Times New Roman"/>
                <a:cs typeface="Times New Roman"/>
              </a:rPr>
              <a:t>ca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bia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re</a:t>
            </a:r>
            <a:r>
              <a:rPr sz="2000" spc="-10" dirty="0">
                <a:latin typeface="Times New Roman"/>
                <a:cs typeface="Times New Roman"/>
              </a:rPr>
              <a:t>z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e	qu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ndo	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agg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ge	</a:t>
            </a:r>
            <a:r>
              <a:rPr sz="2000" spc="-2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’es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re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à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ndo	non  </a:t>
            </a:r>
            <a:r>
              <a:rPr sz="2000" spc="-5" dirty="0">
                <a:latin typeface="Times New Roman"/>
                <a:cs typeface="Times New Roman"/>
              </a:rPr>
              <a:t>ci </a:t>
            </a:r>
            <a:r>
              <a:rPr sz="2000" dirty="0">
                <a:latin typeface="Times New Roman"/>
                <a:cs typeface="Times New Roman"/>
              </a:rPr>
              <a:t>sono più richieste nella direzione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attuale;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81863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Affidabilità del Fyle </a:t>
            </a:r>
            <a:r>
              <a:rPr dirty="0"/>
              <a:t>System  </a:t>
            </a:r>
            <a:r>
              <a:rPr spc="-5" dirty="0"/>
              <a:t>Prestazioni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5962650"/>
            <a:ext cx="609600" cy="3810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5" y="601027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875"/>
                </a:moveTo>
                <a:lnTo>
                  <a:pt x="285750" y="0"/>
                </a:lnTo>
                <a:lnTo>
                  <a:pt x="285750" y="285750"/>
                </a:lnTo>
                <a:lnTo>
                  <a:pt x="0" y="1428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596265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0" y="381000"/>
                </a:moveTo>
                <a:lnTo>
                  <a:pt x="609600" y="381000"/>
                </a:lnTo>
                <a:lnTo>
                  <a:pt x="609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77200" y="5962650"/>
            <a:ext cx="609600" cy="3810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39125" y="601027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142875"/>
                </a:moveTo>
                <a:lnTo>
                  <a:pt x="0" y="285750"/>
                </a:lnTo>
                <a:lnTo>
                  <a:pt x="0" y="0"/>
                </a:lnTo>
                <a:lnTo>
                  <a:pt x="285750" y="1428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77200" y="596265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0" y="381000"/>
                </a:moveTo>
                <a:lnTo>
                  <a:pt x="609600" y="381000"/>
                </a:lnTo>
                <a:lnTo>
                  <a:pt x="609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700" y="3162300"/>
            <a:ext cx="2286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6700" y="3162300"/>
            <a:ext cx="228600" cy="304800"/>
          </a:xfrm>
          <a:prstGeom prst="rect">
            <a:avLst/>
          </a:prstGeom>
          <a:ln w="15875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2340"/>
              </a:lnSpc>
            </a:pPr>
            <a:r>
              <a:rPr sz="2000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5300" y="3162300"/>
            <a:ext cx="2286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3900" y="3162300"/>
            <a:ext cx="2286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39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500" y="3162300"/>
            <a:ext cx="2286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25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1100" y="3162300"/>
            <a:ext cx="2286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811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700" y="3162300"/>
            <a:ext cx="2286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097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38300" y="3162300"/>
            <a:ext cx="228600" cy="3048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383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66900" y="3162300"/>
            <a:ext cx="2286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669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95500" y="3162300"/>
            <a:ext cx="2286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95500" y="3162300"/>
            <a:ext cx="228600" cy="304800"/>
          </a:xfrm>
          <a:prstGeom prst="rect">
            <a:avLst/>
          </a:prstGeom>
          <a:ln w="15875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ts val="2340"/>
              </a:lnSpc>
            </a:pPr>
            <a:r>
              <a:rPr sz="2000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24100" y="3162300"/>
            <a:ext cx="228600" cy="3048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241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52700" y="3162300"/>
            <a:ext cx="228600" cy="3048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552700" y="3162300"/>
            <a:ext cx="228600" cy="304800"/>
          </a:xfrm>
          <a:prstGeom prst="rect">
            <a:avLst/>
          </a:prstGeom>
          <a:ln w="15875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ts val="2340"/>
              </a:lnSpc>
            </a:pPr>
            <a:r>
              <a:rPr sz="2000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781300" y="3162300"/>
            <a:ext cx="228600" cy="3048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781300" y="3162300"/>
            <a:ext cx="228600" cy="304800"/>
          </a:xfrm>
          <a:prstGeom prst="rect">
            <a:avLst/>
          </a:prstGeom>
          <a:ln w="15875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ts val="2340"/>
              </a:lnSpc>
            </a:pPr>
            <a:r>
              <a:rPr sz="2000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009900" y="3162300"/>
            <a:ext cx="2286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099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38500" y="3162300"/>
            <a:ext cx="2286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385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67100" y="3162300"/>
            <a:ext cx="2286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671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100" y="3162300"/>
            <a:ext cx="2286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1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24300" y="3162300"/>
            <a:ext cx="228600" cy="3048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243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52900" y="3162300"/>
            <a:ext cx="2286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529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81500" y="3162300"/>
            <a:ext cx="228600" cy="3048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815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10100" y="3162300"/>
            <a:ext cx="228600" cy="3048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101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38700" y="3162300"/>
            <a:ext cx="2286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387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67300" y="3162300"/>
            <a:ext cx="228600" cy="3048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673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95900" y="3162300"/>
            <a:ext cx="2286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959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24500" y="3162300"/>
            <a:ext cx="228600" cy="3048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245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53100" y="3162300"/>
            <a:ext cx="228600" cy="3048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531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81700" y="3162300"/>
            <a:ext cx="2286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817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210300" y="3162300"/>
            <a:ext cx="228600" cy="304800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103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438900" y="3162300"/>
            <a:ext cx="2286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4389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67500" y="3162300"/>
            <a:ext cx="228600" cy="3048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6675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896100" y="3162300"/>
            <a:ext cx="2286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961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24700" y="3162300"/>
            <a:ext cx="2286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1247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95700" y="3162300"/>
            <a:ext cx="2286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695700" y="3162300"/>
            <a:ext cx="228600" cy="304800"/>
          </a:xfrm>
          <a:prstGeom prst="rect">
            <a:avLst/>
          </a:prstGeom>
          <a:ln w="15875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ts val="2340"/>
              </a:lnSpc>
            </a:pPr>
            <a:r>
              <a:rPr sz="2000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277100" y="3162300"/>
            <a:ext cx="228600" cy="3048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771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505700" y="3162300"/>
            <a:ext cx="228600" cy="3048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057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34300" y="3162300"/>
            <a:ext cx="228600" cy="3048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7734300" y="3162300"/>
            <a:ext cx="228600" cy="304800"/>
          </a:xfrm>
          <a:prstGeom prst="rect">
            <a:avLst/>
          </a:prstGeom>
          <a:ln w="15875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2340"/>
              </a:lnSpc>
            </a:pPr>
            <a:r>
              <a:rPr sz="2000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962900" y="3162300"/>
            <a:ext cx="2286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9629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191500" y="3162300"/>
            <a:ext cx="228600" cy="3048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8191500" y="3162300"/>
            <a:ext cx="228600" cy="304800"/>
          </a:xfrm>
          <a:prstGeom prst="rect">
            <a:avLst/>
          </a:prstGeom>
          <a:ln w="15875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2340"/>
              </a:lnSpc>
            </a:pPr>
            <a:r>
              <a:rPr sz="2000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8420100" y="3162300"/>
            <a:ext cx="2286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4201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648700" y="3162300"/>
            <a:ext cx="228600" cy="3048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6487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877300" y="3162300"/>
            <a:ext cx="228600" cy="3048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877300" y="31623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109524" y="3533013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252829" y="3533013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395854" y="3533013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539109" y="3533013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682490" y="3533013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825490" y="3533013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968743" y="3533013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035543" y="3533013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latin typeface="Times New Roman"/>
                <a:cs typeface="Times New Roman"/>
              </a:rPr>
              <a:t>35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353170" y="3545840"/>
            <a:ext cx="6673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ilind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938654" y="2184018"/>
            <a:ext cx="1509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Posizione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iniziale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2628900" y="2438400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30223" y="609600"/>
                </a:moveTo>
                <a:lnTo>
                  <a:pt x="0" y="609600"/>
                </a:lnTo>
                <a:lnTo>
                  <a:pt x="38100" y="685800"/>
                </a:lnTo>
                <a:lnTo>
                  <a:pt x="69850" y="622300"/>
                </a:lnTo>
                <a:lnTo>
                  <a:pt x="30225" y="622300"/>
                </a:lnTo>
                <a:lnTo>
                  <a:pt x="30223" y="609600"/>
                </a:lnTo>
                <a:close/>
              </a:path>
              <a:path w="76200" h="685800">
                <a:moveTo>
                  <a:pt x="45974" y="0"/>
                </a:moveTo>
                <a:lnTo>
                  <a:pt x="30099" y="0"/>
                </a:lnTo>
                <a:lnTo>
                  <a:pt x="30225" y="622300"/>
                </a:lnTo>
                <a:lnTo>
                  <a:pt x="46100" y="622300"/>
                </a:lnTo>
                <a:lnTo>
                  <a:pt x="45974" y="0"/>
                </a:lnTo>
                <a:close/>
              </a:path>
              <a:path w="76200" h="685800">
                <a:moveTo>
                  <a:pt x="76200" y="609600"/>
                </a:moveTo>
                <a:lnTo>
                  <a:pt x="46098" y="609600"/>
                </a:lnTo>
                <a:lnTo>
                  <a:pt x="46100" y="622300"/>
                </a:lnTo>
                <a:lnTo>
                  <a:pt x="69850" y="622300"/>
                </a:lnTo>
                <a:lnTo>
                  <a:pt x="76200" y="6096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33324" y="4089272"/>
            <a:ext cx="613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0" dirty="0">
                <a:latin typeface="Times New Roman"/>
                <a:cs typeface="Times New Roman"/>
              </a:rPr>
              <a:t>T</a:t>
            </a:r>
            <a:r>
              <a:rPr sz="1600" b="1" spc="-5" dirty="0">
                <a:latin typeface="Times New Roman"/>
                <a:cs typeface="Times New Roman"/>
              </a:rPr>
              <a:t>e</a:t>
            </a:r>
            <a:r>
              <a:rPr sz="1600" b="1" spc="-30" dirty="0">
                <a:latin typeface="Times New Roman"/>
                <a:cs typeface="Times New Roman"/>
              </a:rPr>
              <a:t>m</a:t>
            </a:r>
            <a:r>
              <a:rPr sz="1600" b="1" spc="-5" dirty="0">
                <a:latin typeface="Times New Roman"/>
                <a:cs typeface="Times New Roman"/>
              </a:rPr>
              <a:t>po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266700" y="4495800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30162" y="533400"/>
                </a:moveTo>
                <a:lnTo>
                  <a:pt x="0" y="533400"/>
                </a:lnTo>
                <a:lnTo>
                  <a:pt x="38100" y="609600"/>
                </a:lnTo>
                <a:lnTo>
                  <a:pt x="69850" y="546100"/>
                </a:lnTo>
                <a:lnTo>
                  <a:pt x="30162" y="546100"/>
                </a:lnTo>
                <a:lnTo>
                  <a:pt x="30162" y="533400"/>
                </a:lnTo>
                <a:close/>
              </a:path>
              <a:path w="76200" h="609600">
                <a:moveTo>
                  <a:pt x="46037" y="0"/>
                </a:moveTo>
                <a:lnTo>
                  <a:pt x="30162" y="0"/>
                </a:lnTo>
                <a:lnTo>
                  <a:pt x="30162" y="546100"/>
                </a:lnTo>
                <a:lnTo>
                  <a:pt x="46037" y="546100"/>
                </a:lnTo>
                <a:lnTo>
                  <a:pt x="46037" y="0"/>
                </a:lnTo>
                <a:close/>
              </a:path>
              <a:path w="76200" h="609600">
                <a:moveTo>
                  <a:pt x="76200" y="533400"/>
                </a:moveTo>
                <a:lnTo>
                  <a:pt x="46037" y="533400"/>
                </a:lnTo>
                <a:lnTo>
                  <a:pt x="46037" y="546100"/>
                </a:lnTo>
                <a:lnTo>
                  <a:pt x="69850" y="546100"/>
                </a:lnTo>
                <a:lnTo>
                  <a:pt x="76200" y="5334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278062" y="3992562"/>
            <a:ext cx="168275" cy="104775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344862" y="4513262"/>
            <a:ext cx="168275" cy="104775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430462" y="5910262"/>
            <a:ext cx="168275" cy="104775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850062" y="5237162"/>
            <a:ext cx="168275" cy="104775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243762" y="5465762"/>
            <a:ext cx="168275" cy="104775"/>
          </a:xfrm>
          <a:prstGeom prst="rect">
            <a:avLst/>
          </a:prstGeom>
          <a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82862" y="4322762"/>
            <a:ext cx="168275" cy="104775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516062" y="6113462"/>
            <a:ext cx="168275" cy="104775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3691509" y="4318253"/>
            <a:ext cx="2155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Sequenza di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spostamenti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933094" y="1511630"/>
            <a:ext cx="32619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Algoritmo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dell’ascensore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1562558" y="4012450"/>
            <a:ext cx="5818505" cy="2197100"/>
          </a:xfrm>
          <a:custGeom>
            <a:avLst/>
            <a:gdLst/>
            <a:ahLst/>
            <a:cxnLst/>
            <a:rect l="l" t="t" r="r" b="b"/>
            <a:pathLst>
              <a:path w="5818505" h="2197100">
                <a:moveTo>
                  <a:pt x="59614" y="2133600"/>
                </a:moveTo>
                <a:lnTo>
                  <a:pt x="17448" y="2133600"/>
                </a:lnTo>
                <a:lnTo>
                  <a:pt x="6488" y="2146300"/>
                </a:lnTo>
                <a:lnTo>
                  <a:pt x="541" y="2159000"/>
                </a:lnTo>
                <a:lnTo>
                  <a:pt x="0" y="2171700"/>
                </a:lnTo>
                <a:lnTo>
                  <a:pt x="5256" y="2184400"/>
                </a:lnTo>
                <a:lnTo>
                  <a:pt x="15668" y="2197100"/>
                </a:lnTo>
                <a:lnTo>
                  <a:pt x="57834" y="2197100"/>
                </a:lnTo>
                <a:lnTo>
                  <a:pt x="68794" y="2184400"/>
                </a:lnTo>
                <a:lnTo>
                  <a:pt x="74741" y="2171700"/>
                </a:lnTo>
                <a:lnTo>
                  <a:pt x="41832" y="2171700"/>
                </a:lnTo>
                <a:lnTo>
                  <a:pt x="33450" y="2159000"/>
                </a:lnTo>
                <a:lnTo>
                  <a:pt x="64453" y="2139501"/>
                </a:lnTo>
                <a:lnTo>
                  <a:pt x="59614" y="2133600"/>
                </a:lnTo>
                <a:close/>
              </a:path>
              <a:path w="5818505" h="2197100">
                <a:moveTo>
                  <a:pt x="64453" y="2139501"/>
                </a:moveTo>
                <a:lnTo>
                  <a:pt x="33450" y="2159000"/>
                </a:lnTo>
                <a:lnTo>
                  <a:pt x="41832" y="2171700"/>
                </a:lnTo>
                <a:lnTo>
                  <a:pt x="72464" y="2152189"/>
                </a:lnTo>
                <a:lnTo>
                  <a:pt x="70026" y="2146300"/>
                </a:lnTo>
                <a:lnTo>
                  <a:pt x="64453" y="2139501"/>
                </a:lnTo>
                <a:close/>
              </a:path>
              <a:path w="5818505" h="2197100">
                <a:moveTo>
                  <a:pt x="72464" y="2152189"/>
                </a:moveTo>
                <a:lnTo>
                  <a:pt x="41832" y="2171700"/>
                </a:lnTo>
                <a:lnTo>
                  <a:pt x="74741" y="2171700"/>
                </a:lnTo>
                <a:lnTo>
                  <a:pt x="75283" y="2159000"/>
                </a:lnTo>
                <a:lnTo>
                  <a:pt x="72464" y="2152189"/>
                </a:lnTo>
                <a:close/>
              </a:path>
              <a:path w="5818505" h="2197100">
                <a:moveTo>
                  <a:pt x="104570" y="2133600"/>
                </a:moveTo>
                <a:lnTo>
                  <a:pt x="73836" y="2133600"/>
                </a:lnTo>
                <a:lnTo>
                  <a:pt x="64453" y="2139501"/>
                </a:lnTo>
                <a:lnTo>
                  <a:pt x="70026" y="2146300"/>
                </a:lnTo>
                <a:lnTo>
                  <a:pt x="72464" y="2152189"/>
                </a:lnTo>
                <a:lnTo>
                  <a:pt x="81710" y="2146300"/>
                </a:lnTo>
                <a:lnTo>
                  <a:pt x="92886" y="2146300"/>
                </a:lnTo>
                <a:lnTo>
                  <a:pt x="104570" y="2133600"/>
                </a:lnTo>
                <a:close/>
              </a:path>
              <a:path w="5818505" h="2197100">
                <a:moveTo>
                  <a:pt x="145718" y="2108200"/>
                </a:moveTo>
                <a:lnTo>
                  <a:pt x="110158" y="2108200"/>
                </a:lnTo>
                <a:lnTo>
                  <a:pt x="97204" y="2120900"/>
                </a:lnTo>
                <a:lnTo>
                  <a:pt x="85139" y="2133600"/>
                </a:lnTo>
                <a:lnTo>
                  <a:pt x="117270" y="2133600"/>
                </a:lnTo>
                <a:lnTo>
                  <a:pt x="130859" y="2120900"/>
                </a:lnTo>
                <a:lnTo>
                  <a:pt x="145718" y="2108200"/>
                </a:lnTo>
                <a:close/>
              </a:path>
              <a:path w="5818505" h="2197100">
                <a:moveTo>
                  <a:pt x="179119" y="2095500"/>
                </a:moveTo>
                <a:lnTo>
                  <a:pt x="139368" y="2095500"/>
                </a:lnTo>
                <a:lnTo>
                  <a:pt x="124255" y="2108200"/>
                </a:lnTo>
                <a:lnTo>
                  <a:pt x="161593" y="2108200"/>
                </a:lnTo>
                <a:lnTo>
                  <a:pt x="179119" y="2095500"/>
                </a:lnTo>
                <a:close/>
              </a:path>
              <a:path w="5818505" h="2197100">
                <a:moveTo>
                  <a:pt x="218743" y="2082800"/>
                </a:moveTo>
                <a:lnTo>
                  <a:pt x="173531" y="2082800"/>
                </a:lnTo>
                <a:lnTo>
                  <a:pt x="155751" y="2095500"/>
                </a:lnTo>
                <a:lnTo>
                  <a:pt x="198042" y="2095500"/>
                </a:lnTo>
                <a:lnTo>
                  <a:pt x="218743" y="2082800"/>
                </a:lnTo>
                <a:close/>
              </a:path>
              <a:path w="5818505" h="2197100">
                <a:moveTo>
                  <a:pt x="306119" y="2057400"/>
                </a:moveTo>
                <a:lnTo>
                  <a:pt x="236650" y="2057400"/>
                </a:lnTo>
                <a:lnTo>
                  <a:pt x="213917" y="2070100"/>
                </a:lnTo>
                <a:lnTo>
                  <a:pt x="192835" y="2082800"/>
                </a:lnTo>
                <a:lnTo>
                  <a:pt x="241222" y="2082800"/>
                </a:lnTo>
                <a:lnTo>
                  <a:pt x="265606" y="2070100"/>
                </a:lnTo>
                <a:lnTo>
                  <a:pt x="292022" y="2070100"/>
                </a:lnTo>
                <a:lnTo>
                  <a:pt x="306119" y="2057400"/>
                </a:lnTo>
                <a:close/>
              </a:path>
              <a:path w="5818505" h="2197100">
                <a:moveTo>
                  <a:pt x="351712" y="2044700"/>
                </a:moveTo>
                <a:lnTo>
                  <a:pt x="288085" y="2044700"/>
                </a:lnTo>
                <a:lnTo>
                  <a:pt x="261288" y="2057400"/>
                </a:lnTo>
                <a:lnTo>
                  <a:pt x="335964" y="2057400"/>
                </a:lnTo>
                <a:lnTo>
                  <a:pt x="351712" y="2044700"/>
                </a:lnTo>
                <a:close/>
              </a:path>
              <a:path w="5818505" h="2197100">
                <a:moveTo>
                  <a:pt x="403020" y="2032000"/>
                </a:moveTo>
                <a:lnTo>
                  <a:pt x="332281" y="2032000"/>
                </a:lnTo>
                <a:lnTo>
                  <a:pt x="317041" y="2044700"/>
                </a:lnTo>
                <a:lnTo>
                  <a:pt x="385240" y="2044700"/>
                </a:lnTo>
                <a:lnTo>
                  <a:pt x="403020" y="2032000"/>
                </a:lnTo>
                <a:close/>
              </a:path>
              <a:path w="5818505" h="2197100">
                <a:moveTo>
                  <a:pt x="569898" y="2006600"/>
                </a:moveTo>
                <a:lnTo>
                  <a:pt x="457249" y="2006600"/>
                </a:lnTo>
                <a:lnTo>
                  <a:pt x="418260" y="2019300"/>
                </a:lnTo>
                <a:lnTo>
                  <a:pt x="381938" y="2032000"/>
                </a:lnTo>
                <a:lnTo>
                  <a:pt x="460043" y="2032000"/>
                </a:lnTo>
                <a:lnTo>
                  <a:pt x="480617" y="2019300"/>
                </a:lnTo>
                <a:lnTo>
                  <a:pt x="523797" y="2019300"/>
                </a:lnTo>
                <a:lnTo>
                  <a:pt x="569898" y="2006600"/>
                </a:lnTo>
                <a:close/>
              </a:path>
              <a:path w="5818505" h="2197100">
                <a:moveTo>
                  <a:pt x="645336" y="1993900"/>
                </a:moveTo>
                <a:lnTo>
                  <a:pt x="521130" y="1993900"/>
                </a:lnTo>
                <a:lnTo>
                  <a:pt x="477823" y="2006600"/>
                </a:lnTo>
                <a:lnTo>
                  <a:pt x="619301" y="2006600"/>
                </a:lnTo>
                <a:lnTo>
                  <a:pt x="645336" y="1993900"/>
                </a:lnTo>
                <a:close/>
              </a:path>
              <a:path w="5818505" h="2197100">
                <a:moveTo>
                  <a:pt x="728394" y="1981200"/>
                </a:moveTo>
                <a:lnTo>
                  <a:pt x="617015" y="1981200"/>
                </a:lnTo>
                <a:lnTo>
                  <a:pt x="591869" y="1993900"/>
                </a:lnTo>
                <a:lnTo>
                  <a:pt x="699819" y="1993900"/>
                </a:lnTo>
                <a:lnTo>
                  <a:pt x="728394" y="1981200"/>
                </a:lnTo>
                <a:close/>
              </a:path>
              <a:path w="5818505" h="2197100">
                <a:moveTo>
                  <a:pt x="819326" y="1968500"/>
                </a:moveTo>
                <a:lnTo>
                  <a:pt x="697787" y="1968500"/>
                </a:lnTo>
                <a:lnTo>
                  <a:pt x="669974" y="1981200"/>
                </a:lnTo>
                <a:lnTo>
                  <a:pt x="788084" y="1981200"/>
                </a:lnTo>
                <a:lnTo>
                  <a:pt x="819326" y="1968500"/>
                </a:lnTo>
                <a:close/>
              </a:path>
              <a:path w="5818505" h="2197100">
                <a:moveTo>
                  <a:pt x="954200" y="1955800"/>
                </a:moveTo>
                <a:lnTo>
                  <a:pt x="817675" y="1955800"/>
                </a:lnTo>
                <a:lnTo>
                  <a:pt x="786179" y="1968500"/>
                </a:lnTo>
                <a:lnTo>
                  <a:pt x="884731" y="1968500"/>
                </a:lnTo>
                <a:lnTo>
                  <a:pt x="954200" y="1955800"/>
                </a:lnTo>
                <a:close/>
              </a:path>
              <a:path w="5818505" h="2197100">
                <a:moveTo>
                  <a:pt x="1105076" y="1943100"/>
                </a:moveTo>
                <a:lnTo>
                  <a:pt x="952549" y="1943100"/>
                </a:lnTo>
                <a:lnTo>
                  <a:pt x="883080" y="1955800"/>
                </a:lnTo>
                <a:lnTo>
                  <a:pt x="1027479" y="1955800"/>
                </a:lnTo>
                <a:lnTo>
                  <a:pt x="1105076" y="1943100"/>
                </a:lnTo>
                <a:close/>
              </a:path>
              <a:path w="5818505" h="2197100">
                <a:moveTo>
                  <a:pt x="1234870" y="1930400"/>
                </a:moveTo>
                <a:lnTo>
                  <a:pt x="1026082" y="1930400"/>
                </a:lnTo>
                <a:lnTo>
                  <a:pt x="988744" y="1943100"/>
                </a:lnTo>
                <a:lnTo>
                  <a:pt x="1189404" y="1943100"/>
                </a:lnTo>
                <a:lnTo>
                  <a:pt x="1234870" y="1930400"/>
                </a:lnTo>
                <a:close/>
              </a:path>
              <a:path w="5818505" h="2197100">
                <a:moveTo>
                  <a:pt x="1437308" y="1917700"/>
                </a:moveTo>
                <a:lnTo>
                  <a:pt x="1188261" y="1917700"/>
                </a:lnTo>
                <a:lnTo>
                  <a:pt x="1144827" y="1930400"/>
                </a:lnTo>
                <a:lnTo>
                  <a:pt x="1383714" y="1930400"/>
                </a:lnTo>
                <a:lnTo>
                  <a:pt x="1437308" y="1917700"/>
                </a:lnTo>
                <a:close/>
              </a:path>
              <a:path w="5818505" h="2197100">
                <a:moveTo>
                  <a:pt x="1668702" y="1905000"/>
                </a:moveTo>
                <a:lnTo>
                  <a:pt x="1382698" y="1905000"/>
                </a:lnTo>
                <a:lnTo>
                  <a:pt x="1331136" y="1917700"/>
                </a:lnTo>
                <a:lnTo>
                  <a:pt x="1549576" y="1917700"/>
                </a:lnTo>
                <a:lnTo>
                  <a:pt x="1668702" y="1905000"/>
                </a:lnTo>
                <a:close/>
              </a:path>
              <a:path w="5818505" h="2197100">
                <a:moveTo>
                  <a:pt x="1858186" y="1892300"/>
                </a:moveTo>
                <a:lnTo>
                  <a:pt x="1667813" y="1892300"/>
                </a:lnTo>
                <a:lnTo>
                  <a:pt x="1548687" y="1905000"/>
                </a:lnTo>
                <a:lnTo>
                  <a:pt x="1730424" y="1905000"/>
                </a:lnTo>
                <a:lnTo>
                  <a:pt x="1858186" y="1892300"/>
                </a:lnTo>
                <a:close/>
              </a:path>
              <a:path w="5818505" h="2197100">
                <a:moveTo>
                  <a:pt x="2128696" y="1879600"/>
                </a:moveTo>
                <a:lnTo>
                  <a:pt x="1857424" y="1879600"/>
                </a:lnTo>
                <a:lnTo>
                  <a:pt x="1729662" y="1892300"/>
                </a:lnTo>
                <a:lnTo>
                  <a:pt x="1991282" y="1892300"/>
                </a:lnTo>
                <a:lnTo>
                  <a:pt x="2128696" y="1879600"/>
                </a:lnTo>
                <a:close/>
              </a:path>
              <a:path w="5818505" h="2197100">
                <a:moveTo>
                  <a:pt x="2414954" y="1866900"/>
                </a:moveTo>
                <a:lnTo>
                  <a:pt x="2128061" y="1866900"/>
                </a:lnTo>
                <a:lnTo>
                  <a:pt x="1990520" y="1879600"/>
                </a:lnTo>
                <a:lnTo>
                  <a:pt x="2270174" y="1879600"/>
                </a:lnTo>
                <a:lnTo>
                  <a:pt x="2414954" y="1866900"/>
                </a:lnTo>
                <a:close/>
              </a:path>
              <a:path w="5818505" h="2197100">
                <a:moveTo>
                  <a:pt x="2711880" y="1854200"/>
                </a:moveTo>
                <a:lnTo>
                  <a:pt x="2414319" y="1854200"/>
                </a:lnTo>
                <a:lnTo>
                  <a:pt x="2269412" y="1866900"/>
                </a:lnTo>
                <a:lnTo>
                  <a:pt x="2562401" y="1866900"/>
                </a:lnTo>
                <a:lnTo>
                  <a:pt x="2711880" y="1854200"/>
                </a:lnTo>
                <a:close/>
              </a:path>
              <a:path w="5818505" h="2197100">
                <a:moveTo>
                  <a:pt x="3619041" y="1816100"/>
                </a:moveTo>
                <a:lnTo>
                  <a:pt x="3318051" y="1816100"/>
                </a:lnTo>
                <a:lnTo>
                  <a:pt x="3166286" y="1828800"/>
                </a:lnTo>
                <a:lnTo>
                  <a:pt x="2862248" y="1841500"/>
                </a:lnTo>
                <a:lnTo>
                  <a:pt x="2711245" y="1841500"/>
                </a:lnTo>
                <a:lnTo>
                  <a:pt x="2561766" y="1854200"/>
                </a:lnTo>
                <a:lnTo>
                  <a:pt x="2862883" y="1854200"/>
                </a:lnTo>
                <a:lnTo>
                  <a:pt x="3166921" y="1841500"/>
                </a:lnTo>
                <a:lnTo>
                  <a:pt x="3318813" y="1828800"/>
                </a:lnTo>
                <a:lnTo>
                  <a:pt x="3469816" y="1828800"/>
                </a:lnTo>
                <a:lnTo>
                  <a:pt x="3619041" y="1816100"/>
                </a:lnTo>
                <a:close/>
              </a:path>
              <a:path w="5818505" h="2197100">
                <a:moveTo>
                  <a:pt x="3910760" y="1803400"/>
                </a:moveTo>
                <a:lnTo>
                  <a:pt x="3618279" y="1803400"/>
                </a:lnTo>
                <a:lnTo>
                  <a:pt x="3469054" y="1816100"/>
                </a:lnTo>
                <a:lnTo>
                  <a:pt x="3766234" y="1816100"/>
                </a:lnTo>
                <a:lnTo>
                  <a:pt x="3910760" y="1803400"/>
                </a:lnTo>
                <a:close/>
              </a:path>
              <a:path w="5818505" h="2197100">
                <a:moveTo>
                  <a:pt x="4448732" y="1778000"/>
                </a:moveTo>
                <a:lnTo>
                  <a:pt x="4050968" y="1778000"/>
                </a:lnTo>
                <a:lnTo>
                  <a:pt x="3765472" y="1803400"/>
                </a:lnTo>
                <a:lnTo>
                  <a:pt x="4051857" y="1803400"/>
                </a:lnTo>
                <a:lnTo>
                  <a:pt x="4188890" y="1790700"/>
                </a:lnTo>
                <a:lnTo>
                  <a:pt x="4321478" y="1790700"/>
                </a:lnTo>
                <a:lnTo>
                  <a:pt x="4448732" y="1778000"/>
                </a:lnTo>
                <a:close/>
              </a:path>
              <a:path w="5818505" h="2197100">
                <a:moveTo>
                  <a:pt x="4570271" y="1765300"/>
                </a:moveTo>
                <a:lnTo>
                  <a:pt x="4320462" y="1765300"/>
                </a:lnTo>
                <a:lnTo>
                  <a:pt x="4188001" y="1778000"/>
                </a:lnTo>
                <a:lnTo>
                  <a:pt x="4510200" y="1778000"/>
                </a:lnTo>
                <a:lnTo>
                  <a:pt x="4570271" y="1765300"/>
                </a:lnTo>
                <a:close/>
              </a:path>
              <a:path w="5818505" h="2197100">
                <a:moveTo>
                  <a:pt x="4740451" y="1752600"/>
                </a:moveTo>
                <a:lnTo>
                  <a:pt x="4509184" y="1752600"/>
                </a:lnTo>
                <a:lnTo>
                  <a:pt x="4447716" y="1765300"/>
                </a:lnTo>
                <a:lnTo>
                  <a:pt x="4685460" y="1765300"/>
                </a:lnTo>
                <a:lnTo>
                  <a:pt x="4740451" y="1752600"/>
                </a:lnTo>
                <a:close/>
              </a:path>
              <a:path w="5818505" h="2197100">
                <a:moveTo>
                  <a:pt x="4894121" y="1739900"/>
                </a:moveTo>
                <a:lnTo>
                  <a:pt x="4684317" y="1739900"/>
                </a:lnTo>
                <a:lnTo>
                  <a:pt x="4627548" y="1752600"/>
                </a:lnTo>
                <a:lnTo>
                  <a:pt x="4844845" y="1752600"/>
                </a:lnTo>
                <a:lnTo>
                  <a:pt x="4894121" y="1739900"/>
                </a:lnTo>
                <a:close/>
              </a:path>
              <a:path w="5818505" h="2197100">
                <a:moveTo>
                  <a:pt x="5029376" y="1727200"/>
                </a:moveTo>
                <a:lnTo>
                  <a:pt x="4843448" y="1727200"/>
                </a:lnTo>
                <a:lnTo>
                  <a:pt x="4792267" y="1739900"/>
                </a:lnTo>
                <a:lnTo>
                  <a:pt x="4986450" y="1739900"/>
                </a:lnTo>
                <a:lnTo>
                  <a:pt x="5029376" y="1727200"/>
                </a:lnTo>
                <a:close/>
              </a:path>
              <a:path w="5818505" h="2197100">
                <a:moveTo>
                  <a:pt x="5143803" y="1714500"/>
                </a:moveTo>
                <a:lnTo>
                  <a:pt x="4984799" y="1714500"/>
                </a:lnTo>
                <a:lnTo>
                  <a:pt x="4939841" y="1727200"/>
                </a:lnTo>
                <a:lnTo>
                  <a:pt x="5108370" y="1727200"/>
                </a:lnTo>
                <a:lnTo>
                  <a:pt x="5143803" y="1714500"/>
                </a:lnTo>
                <a:close/>
              </a:path>
              <a:path w="5818505" h="2197100">
                <a:moveTo>
                  <a:pt x="5211113" y="1701800"/>
                </a:moveTo>
                <a:lnTo>
                  <a:pt x="5106084" y="1701800"/>
                </a:lnTo>
                <a:lnTo>
                  <a:pt x="5068111" y="1714500"/>
                </a:lnTo>
                <a:lnTo>
                  <a:pt x="5177839" y="1714500"/>
                </a:lnTo>
                <a:lnTo>
                  <a:pt x="5211113" y="1701800"/>
                </a:lnTo>
                <a:close/>
              </a:path>
              <a:path w="5818505" h="2197100">
                <a:moveTo>
                  <a:pt x="5305474" y="1689100"/>
                </a:moveTo>
                <a:lnTo>
                  <a:pt x="5208700" y="1689100"/>
                </a:lnTo>
                <a:lnTo>
                  <a:pt x="5175680" y="1701800"/>
                </a:lnTo>
                <a:lnTo>
                  <a:pt x="5274994" y="1701800"/>
                </a:lnTo>
                <a:lnTo>
                  <a:pt x="5305474" y="1689100"/>
                </a:lnTo>
                <a:close/>
              </a:path>
              <a:path w="5818505" h="2197100">
                <a:moveTo>
                  <a:pt x="5391834" y="1676400"/>
                </a:moveTo>
                <a:lnTo>
                  <a:pt x="5272454" y="1676400"/>
                </a:lnTo>
                <a:lnTo>
                  <a:pt x="5241085" y="1689100"/>
                </a:lnTo>
                <a:lnTo>
                  <a:pt x="5363894" y="1689100"/>
                </a:lnTo>
                <a:lnTo>
                  <a:pt x="5391834" y="1676400"/>
                </a:lnTo>
                <a:close/>
              </a:path>
              <a:path w="5818505" h="2197100">
                <a:moveTo>
                  <a:pt x="5444920" y="1663700"/>
                </a:moveTo>
                <a:lnTo>
                  <a:pt x="5361227" y="1663700"/>
                </a:lnTo>
                <a:lnTo>
                  <a:pt x="5332525" y="1676400"/>
                </a:lnTo>
                <a:lnTo>
                  <a:pt x="5418758" y="1676400"/>
                </a:lnTo>
                <a:lnTo>
                  <a:pt x="5444920" y="1663700"/>
                </a:lnTo>
                <a:close/>
              </a:path>
              <a:path w="5818505" h="2197100">
                <a:moveTo>
                  <a:pt x="5517945" y="1651000"/>
                </a:moveTo>
                <a:lnTo>
                  <a:pt x="5441999" y="1651000"/>
                </a:lnTo>
                <a:lnTo>
                  <a:pt x="5415964" y="1663700"/>
                </a:lnTo>
                <a:lnTo>
                  <a:pt x="5494577" y="1663700"/>
                </a:lnTo>
                <a:lnTo>
                  <a:pt x="5517945" y="1651000"/>
                </a:lnTo>
                <a:close/>
              </a:path>
              <a:path w="5818505" h="2197100">
                <a:moveTo>
                  <a:pt x="5562141" y="1638300"/>
                </a:moveTo>
                <a:lnTo>
                  <a:pt x="5491275" y="1638300"/>
                </a:lnTo>
                <a:lnTo>
                  <a:pt x="5467018" y="1651000"/>
                </a:lnTo>
                <a:lnTo>
                  <a:pt x="5540424" y="1651000"/>
                </a:lnTo>
                <a:lnTo>
                  <a:pt x="5562141" y="1638300"/>
                </a:lnTo>
                <a:close/>
              </a:path>
              <a:path w="5818505" h="2197100">
                <a:moveTo>
                  <a:pt x="5621958" y="1625600"/>
                </a:moveTo>
                <a:lnTo>
                  <a:pt x="5558458" y="1625600"/>
                </a:lnTo>
                <a:lnTo>
                  <a:pt x="5536995" y="1638300"/>
                </a:lnTo>
                <a:lnTo>
                  <a:pt x="5602908" y="1638300"/>
                </a:lnTo>
                <a:lnTo>
                  <a:pt x="5621958" y="1625600"/>
                </a:lnTo>
                <a:close/>
              </a:path>
              <a:path w="5818505" h="2197100">
                <a:moveTo>
                  <a:pt x="5657264" y="1612900"/>
                </a:moveTo>
                <a:lnTo>
                  <a:pt x="5598717" y="1612900"/>
                </a:lnTo>
                <a:lnTo>
                  <a:pt x="5579159" y="1625600"/>
                </a:lnTo>
                <a:lnTo>
                  <a:pt x="5639992" y="1625600"/>
                </a:lnTo>
                <a:lnTo>
                  <a:pt x="5657264" y="1612900"/>
                </a:lnTo>
                <a:close/>
              </a:path>
              <a:path w="5818505" h="2197100">
                <a:moveTo>
                  <a:pt x="5703746" y="1600200"/>
                </a:moveTo>
                <a:lnTo>
                  <a:pt x="5652565" y="1600200"/>
                </a:lnTo>
                <a:lnTo>
                  <a:pt x="5635547" y="1612900"/>
                </a:lnTo>
                <a:lnTo>
                  <a:pt x="5689141" y="1612900"/>
                </a:lnTo>
                <a:lnTo>
                  <a:pt x="5703746" y="1600200"/>
                </a:lnTo>
                <a:close/>
              </a:path>
              <a:path w="5818505" h="2197100">
                <a:moveTo>
                  <a:pt x="5730416" y="1587500"/>
                </a:moveTo>
                <a:lnTo>
                  <a:pt x="5683680" y="1587500"/>
                </a:lnTo>
                <a:lnTo>
                  <a:pt x="5668567" y="1600200"/>
                </a:lnTo>
                <a:lnTo>
                  <a:pt x="5717462" y="1600200"/>
                </a:lnTo>
                <a:lnTo>
                  <a:pt x="5730416" y="1587500"/>
                </a:lnTo>
                <a:close/>
              </a:path>
              <a:path w="5818505" h="2197100">
                <a:moveTo>
                  <a:pt x="5763944" y="1574800"/>
                </a:moveTo>
                <a:lnTo>
                  <a:pt x="5723812" y="1574800"/>
                </a:lnTo>
                <a:lnTo>
                  <a:pt x="5711366" y="1587500"/>
                </a:lnTo>
                <a:lnTo>
                  <a:pt x="5753530" y="1587500"/>
                </a:lnTo>
                <a:lnTo>
                  <a:pt x="5763944" y="1574800"/>
                </a:lnTo>
                <a:close/>
              </a:path>
              <a:path w="5818505" h="2197100">
                <a:moveTo>
                  <a:pt x="5781851" y="1562100"/>
                </a:moveTo>
                <a:lnTo>
                  <a:pt x="5746037" y="1562100"/>
                </a:lnTo>
                <a:lnTo>
                  <a:pt x="5735369" y="1574800"/>
                </a:lnTo>
                <a:lnTo>
                  <a:pt x="5773215" y="1574800"/>
                </a:lnTo>
                <a:lnTo>
                  <a:pt x="5781851" y="1562100"/>
                </a:lnTo>
                <a:close/>
              </a:path>
              <a:path w="5818505" h="2197100">
                <a:moveTo>
                  <a:pt x="5796456" y="1549400"/>
                </a:moveTo>
                <a:lnTo>
                  <a:pt x="5772199" y="1549400"/>
                </a:lnTo>
                <a:lnTo>
                  <a:pt x="5764452" y="1562100"/>
                </a:lnTo>
                <a:lnTo>
                  <a:pt x="5789598" y="1562100"/>
                </a:lnTo>
                <a:lnTo>
                  <a:pt x="5796456" y="1549400"/>
                </a:lnTo>
                <a:close/>
              </a:path>
              <a:path w="5818505" h="2197100">
                <a:moveTo>
                  <a:pt x="5807505" y="1536700"/>
                </a:moveTo>
                <a:lnTo>
                  <a:pt x="5785026" y="1536700"/>
                </a:lnTo>
                <a:lnTo>
                  <a:pt x="5779057" y="1549400"/>
                </a:lnTo>
                <a:lnTo>
                  <a:pt x="5802425" y="1549400"/>
                </a:lnTo>
                <a:lnTo>
                  <a:pt x="5807505" y="1536700"/>
                </a:lnTo>
                <a:close/>
              </a:path>
              <a:path w="5818505" h="2197100">
                <a:moveTo>
                  <a:pt x="5814490" y="1524000"/>
                </a:moveTo>
                <a:lnTo>
                  <a:pt x="5797472" y="1524000"/>
                </a:lnTo>
                <a:lnTo>
                  <a:pt x="5794170" y="1536700"/>
                </a:lnTo>
                <a:lnTo>
                  <a:pt x="5811696" y="1536700"/>
                </a:lnTo>
                <a:lnTo>
                  <a:pt x="5814490" y="1524000"/>
                </a:lnTo>
                <a:close/>
              </a:path>
              <a:path w="5818505" h="2197100">
                <a:moveTo>
                  <a:pt x="5818173" y="1511300"/>
                </a:moveTo>
                <a:lnTo>
                  <a:pt x="5801536" y="1511300"/>
                </a:lnTo>
                <a:lnTo>
                  <a:pt x="5799885" y="1524000"/>
                </a:lnTo>
                <a:lnTo>
                  <a:pt x="5817157" y="1524000"/>
                </a:lnTo>
                <a:lnTo>
                  <a:pt x="5818173" y="1511300"/>
                </a:lnTo>
                <a:close/>
              </a:path>
              <a:path w="5818505" h="2197100">
                <a:moveTo>
                  <a:pt x="5818427" y="1498600"/>
                </a:moveTo>
                <a:lnTo>
                  <a:pt x="5802171" y="1498600"/>
                </a:lnTo>
                <a:lnTo>
                  <a:pt x="5802679" y="1511300"/>
                </a:lnTo>
                <a:lnTo>
                  <a:pt x="5818427" y="1511300"/>
                </a:lnTo>
                <a:lnTo>
                  <a:pt x="5818427" y="1498600"/>
                </a:lnTo>
                <a:close/>
              </a:path>
              <a:path w="5818505" h="2197100">
                <a:moveTo>
                  <a:pt x="5815506" y="1485900"/>
                </a:moveTo>
                <a:lnTo>
                  <a:pt x="5798615" y="1485900"/>
                </a:lnTo>
                <a:lnTo>
                  <a:pt x="5800774" y="1498600"/>
                </a:lnTo>
                <a:lnTo>
                  <a:pt x="5817411" y="1498600"/>
                </a:lnTo>
                <a:lnTo>
                  <a:pt x="5815506" y="1485900"/>
                </a:lnTo>
                <a:close/>
              </a:path>
              <a:path w="5818505" h="2197100">
                <a:moveTo>
                  <a:pt x="5808775" y="1473200"/>
                </a:moveTo>
                <a:lnTo>
                  <a:pt x="5791757" y="1473200"/>
                </a:lnTo>
                <a:lnTo>
                  <a:pt x="5795567" y="1485900"/>
                </a:lnTo>
                <a:lnTo>
                  <a:pt x="5812585" y="1485900"/>
                </a:lnTo>
                <a:lnTo>
                  <a:pt x="5808775" y="1473200"/>
                </a:lnTo>
                <a:close/>
              </a:path>
              <a:path w="5818505" h="2197100">
                <a:moveTo>
                  <a:pt x="5798488" y="1460500"/>
                </a:moveTo>
                <a:lnTo>
                  <a:pt x="5774485" y="1460500"/>
                </a:lnTo>
                <a:lnTo>
                  <a:pt x="5781089" y="1473200"/>
                </a:lnTo>
                <a:lnTo>
                  <a:pt x="5804076" y="1473200"/>
                </a:lnTo>
                <a:lnTo>
                  <a:pt x="5798488" y="1460500"/>
                </a:lnTo>
                <a:close/>
              </a:path>
              <a:path w="5818505" h="2197100">
                <a:moveTo>
                  <a:pt x="5757594" y="1422400"/>
                </a:moveTo>
                <a:lnTo>
                  <a:pt x="5727241" y="1422400"/>
                </a:lnTo>
                <a:lnTo>
                  <a:pt x="5738417" y="1435100"/>
                </a:lnTo>
                <a:lnTo>
                  <a:pt x="5748831" y="1435100"/>
                </a:lnTo>
                <a:lnTo>
                  <a:pt x="5758356" y="1447800"/>
                </a:lnTo>
                <a:lnTo>
                  <a:pt x="5766738" y="1460500"/>
                </a:lnTo>
                <a:lnTo>
                  <a:pt x="5792011" y="1460500"/>
                </a:lnTo>
                <a:lnTo>
                  <a:pt x="5784772" y="1447800"/>
                </a:lnTo>
                <a:lnTo>
                  <a:pt x="5776517" y="1447800"/>
                </a:lnTo>
                <a:lnTo>
                  <a:pt x="5767500" y="1435100"/>
                </a:lnTo>
                <a:lnTo>
                  <a:pt x="5757594" y="1422400"/>
                </a:lnTo>
                <a:close/>
              </a:path>
              <a:path w="5818505" h="2197100">
                <a:moveTo>
                  <a:pt x="5735115" y="1409700"/>
                </a:moveTo>
                <a:lnTo>
                  <a:pt x="5701841" y="1409700"/>
                </a:lnTo>
                <a:lnTo>
                  <a:pt x="5715049" y="1422400"/>
                </a:lnTo>
                <a:lnTo>
                  <a:pt x="5746799" y="1422400"/>
                </a:lnTo>
                <a:lnTo>
                  <a:pt x="5735115" y="1409700"/>
                </a:lnTo>
                <a:close/>
              </a:path>
              <a:path w="5818505" h="2197100">
                <a:moveTo>
                  <a:pt x="5709334" y="1397000"/>
                </a:moveTo>
                <a:lnTo>
                  <a:pt x="5673012" y="1397000"/>
                </a:lnTo>
                <a:lnTo>
                  <a:pt x="5687998" y="1409700"/>
                </a:lnTo>
                <a:lnTo>
                  <a:pt x="5722669" y="1409700"/>
                </a:lnTo>
                <a:lnTo>
                  <a:pt x="5709334" y="1397000"/>
                </a:lnTo>
                <a:close/>
              </a:path>
              <a:path w="5818505" h="2197100">
                <a:moveTo>
                  <a:pt x="5663741" y="1371600"/>
                </a:moveTo>
                <a:lnTo>
                  <a:pt x="5622847" y="1371600"/>
                </a:lnTo>
                <a:lnTo>
                  <a:pt x="5640500" y="1384300"/>
                </a:lnTo>
                <a:lnTo>
                  <a:pt x="5657264" y="1397000"/>
                </a:lnTo>
                <a:lnTo>
                  <a:pt x="5694983" y="1397000"/>
                </a:lnTo>
                <a:lnTo>
                  <a:pt x="5679870" y="1384300"/>
                </a:lnTo>
                <a:lnTo>
                  <a:pt x="5663741" y="1371600"/>
                </a:lnTo>
                <a:close/>
              </a:path>
              <a:path w="5818505" h="2197100">
                <a:moveTo>
                  <a:pt x="2215564" y="622300"/>
                </a:moveTo>
                <a:lnTo>
                  <a:pt x="2117266" y="622300"/>
                </a:lnTo>
                <a:lnTo>
                  <a:pt x="2148000" y="635000"/>
                </a:lnTo>
                <a:lnTo>
                  <a:pt x="2179750" y="635000"/>
                </a:lnTo>
                <a:lnTo>
                  <a:pt x="2212262" y="647700"/>
                </a:lnTo>
                <a:lnTo>
                  <a:pt x="2245790" y="647700"/>
                </a:lnTo>
                <a:lnTo>
                  <a:pt x="2280715" y="660400"/>
                </a:lnTo>
                <a:lnTo>
                  <a:pt x="2356280" y="673100"/>
                </a:lnTo>
                <a:lnTo>
                  <a:pt x="2396666" y="685800"/>
                </a:lnTo>
                <a:lnTo>
                  <a:pt x="2438830" y="685800"/>
                </a:lnTo>
                <a:lnTo>
                  <a:pt x="2527984" y="711200"/>
                </a:lnTo>
                <a:lnTo>
                  <a:pt x="2574720" y="711200"/>
                </a:lnTo>
                <a:lnTo>
                  <a:pt x="2672637" y="736600"/>
                </a:lnTo>
                <a:lnTo>
                  <a:pt x="2775761" y="749300"/>
                </a:lnTo>
                <a:lnTo>
                  <a:pt x="2995471" y="800100"/>
                </a:lnTo>
                <a:lnTo>
                  <a:pt x="3110914" y="812800"/>
                </a:lnTo>
                <a:lnTo>
                  <a:pt x="3723435" y="939800"/>
                </a:lnTo>
                <a:lnTo>
                  <a:pt x="3974768" y="977900"/>
                </a:lnTo>
                <a:lnTo>
                  <a:pt x="4223180" y="1028700"/>
                </a:lnTo>
                <a:lnTo>
                  <a:pt x="4694350" y="1130300"/>
                </a:lnTo>
                <a:lnTo>
                  <a:pt x="4908599" y="1181100"/>
                </a:lnTo>
                <a:lnTo>
                  <a:pt x="5008421" y="1193800"/>
                </a:lnTo>
                <a:lnTo>
                  <a:pt x="5102655" y="1219200"/>
                </a:lnTo>
                <a:lnTo>
                  <a:pt x="5147613" y="1231900"/>
                </a:lnTo>
                <a:lnTo>
                  <a:pt x="5190920" y="1244600"/>
                </a:lnTo>
                <a:lnTo>
                  <a:pt x="5232576" y="1257300"/>
                </a:lnTo>
                <a:lnTo>
                  <a:pt x="5272454" y="1257300"/>
                </a:lnTo>
                <a:lnTo>
                  <a:pt x="5310554" y="1270000"/>
                </a:lnTo>
                <a:lnTo>
                  <a:pt x="5346749" y="1282700"/>
                </a:lnTo>
                <a:lnTo>
                  <a:pt x="5381166" y="1295400"/>
                </a:lnTo>
                <a:lnTo>
                  <a:pt x="5413424" y="1295400"/>
                </a:lnTo>
                <a:lnTo>
                  <a:pt x="5443777" y="1308100"/>
                </a:lnTo>
                <a:lnTo>
                  <a:pt x="5471844" y="1320800"/>
                </a:lnTo>
                <a:lnTo>
                  <a:pt x="5497752" y="1320800"/>
                </a:lnTo>
                <a:lnTo>
                  <a:pt x="5521374" y="1333500"/>
                </a:lnTo>
                <a:lnTo>
                  <a:pt x="5543472" y="1346200"/>
                </a:lnTo>
                <a:lnTo>
                  <a:pt x="5564554" y="1346200"/>
                </a:lnTo>
                <a:lnTo>
                  <a:pt x="5585001" y="1358900"/>
                </a:lnTo>
                <a:lnTo>
                  <a:pt x="5604432" y="1371600"/>
                </a:lnTo>
                <a:lnTo>
                  <a:pt x="5646850" y="1371600"/>
                </a:lnTo>
                <a:lnTo>
                  <a:pt x="5629070" y="1358900"/>
                </a:lnTo>
                <a:lnTo>
                  <a:pt x="5610401" y="1358900"/>
                </a:lnTo>
                <a:lnTo>
                  <a:pt x="5590716" y="1346200"/>
                </a:lnTo>
                <a:lnTo>
                  <a:pt x="5570269" y="1333500"/>
                </a:lnTo>
                <a:lnTo>
                  <a:pt x="5549060" y="1333500"/>
                </a:lnTo>
                <a:lnTo>
                  <a:pt x="5526708" y="1320800"/>
                </a:lnTo>
                <a:lnTo>
                  <a:pt x="5502705" y="1308100"/>
                </a:lnTo>
                <a:lnTo>
                  <a:pt x="5476670" y="1308100"/>
                </a:lnTo>
                <a:lnTo>
                  <a:pt x="5448349" y="1295400"/>
                </a:lnTo>
                <a:lnTo>
                  <a:pt x="5417869" y="1282700"/>
                </a:lnTo>
                <a:lnTo>
                  <a:pt x="5385357" y="1270000"/>
                </a:lnTo>
                <a:lnTo>
                  <a:pt x="5350940" y="1270000"/>
                </a:lnTo>
                <a:lnTo>
                  <a:pt x="5314618" y="1257300"/>
                </a:lnTo>
                <a:lnTo>
                  <a:pt x="5276391" y="1244600"/>
                </a:lnTo>
                <a:lnTo>
                  <a:pt x="5236386" y="1231900"/>
                </a:lnTo>
                <a:lnTo>
                  <a:pt x="5194603" y="1219200"/>
                </a:lnTo>
                <a:lnTo>
                  <a:pt x="5151296" y="1219200"/>
                </a:lnTo>
                <a:lnTo>
                  <a:pt x="5106211" y="1206500"/>
                </a:lnTo>
                <a:lnTo>
                  <a:pt x="5011850" y="1181100"/>
                </a:lnTo>
                <a:lnTo>
                  <a:pt x="4912028" y="1155700"/>
                </a:lnTo>
                <a:lnTo>
                  <a:pt x="4806999" y="1130300"/>
                </a:lnTo>
                <a:lnTo>
                  <a:pt x="4697652" y="1117600"/>
                </a:lnTo>
                <a:lnTo>
                  <a:pt x="4102657" y="990600"/>
                </a:lnTo>
                <a:lnTo>
                  <a:pt x="3726483" y="914400"/>
                </a:lnTo>
                <a:lnTo>
                  <a:pt x="3476547" y="876300"/>
                </a:lnTo>
                <a:lnTo>
                  <a:pt x="2998392" y="774700"/>
                </a:lnTo>
                <a:lnTo>
                  <a:pt x="2886505" y="762000"/>
                </a:lnTo>
                <a:lnTo>
                  <a:pt x="2778809" y="736600"/>
                </a:lnTo>
                <a:lnTo>
                  <a:pt x="2675685" y="723900"/>
                </a:lnTo>
                <a:lnTo>
                  <a:pt x="2577768" y="698500"/>
                </a:lnTo>
                <a:lnTo>
                  <a:pt x="2485693" y="685800"/>
                </a:lnTo>
                <a:lnTo>
                  <a:pt x="2441878" y="673100"/>
                </a:lnTo>
                <a:lnTo>
                  <a:pt x="2399841" y="660400"/>
                </a:lnTo>
                <a:lnTo>
                  <a:pt x="2359455" y="660400"/>
                </a:lnTo>
                <a:lnTo>
                  <a:pt x="2283890" y="647700"/>
                </a:lnTo>
                <a:lnTo>
                  <a:pt x="2215564" y="622300"/>
                </a:lnTo>
                <a:close/>
              </a:path>
              <a:path w="5818505" h="2197100">
                <a:moveTo>
                  <a:pt x="2151175" y="609600"/>
                </a:moveTo>
                <a:lnTo>
                  <a:pt x="2058084" y="609600"/>
                </a:lnTo>
                <a:lnTo>
                  <a:pt x="2087294" y="622300"/>
                </a:lnTo>
                <a:lnTo>
                  <a:pt x="2182925" y="622300"/>
                </a:lnTo>
                <a:lnTo>
                  <a:pt x="2151175" y="609600"/>
                </a:lnTo>
                <a:close/>
              </a:path>
              <a:path w="5818505" h="2197100">
                <a:moveTo>
                  <a:pt x="2090342" y="596900"/>
                </a:moveTo>
                <a:lnTo>
                  <a:pt x="2002204" y="596900"/>
                </a:lnTo>
                <a:lnTo>
                  <a:pt x="2029636" y="609600"/>
                </a:lnTo>
                <a:lnTo>
                  <a:pt x="2120441" y="609600"/>
                </a:lnTo>
                <a:lnTo>
                  <a:pt x="2090342" y="596900"/>
                </a:lnTo>
                <a:close/>
              </a:path>
              <a:path w="5818505" h="2197100">
                <a:moveTo>
                  <a:pt x="2005125" y="584200"/>
                </a:moveTo>
                <a:lnTo>
                  <a:pt x="1949372" y="584200"/>
                </a:lnTo>
                <a:lnTo>
                  <a:pt x="1975280" y="596900"/>
                </a:lnTo>
                <a:lnTo>
                  <a:pt x="2061132" y="596900"/>
                </a:lnTo>
                <a:lnTo>
                  <a:pt x="2005125" y="584200"/>
                </a:lnTo>
                <a:close/>
              </a:path>
              <a:path w="5818505" h="2197100">
                <a:moveTo>
                  <a:pt x="1952293" y="571500"/>
                </a:moveTo>
                <a:lnTo>
                  <a:pt x="1852344" y="571500"/>
                </a:lnTo>
                <a:lnTo>
                  <a:pt x="1899334" y="584200"/>
                </a:lnTo>
                <a:lnTo>
                  <a:pt x="1978328" y="584200"/>
                </a:lnTo>
                <a:lnTo>
                  <a:pt x="1952293" y="571500"/>
                </a:lnTo>
                <a:close/>
              </a:path>
              <a:path w="5818505" h="2197100">
                <a:moveTo>
                  <a:pt x="1878379" y="558800"/>
                </a:moveTo>
                <a:lnTo>
                  <a:pt x="1807894" y="558800"/>
                </a:lnTo>
                <a:lnTo>
                  <a:pt x="1829865" y="571500"/>
                </a:lnTo>
                <a:lnTo>
                  <a:pt x="1902255" y="571500"/>
                </a:lnTo>
                <a:lnTo>
                  <a:pt x="1878379" y="558800"/>
                </a:lnTo>
                <a:close/>
              </a:path>
              <a:path w="5818505" h="2197100">
                <a:moveTo>
                  <a:pt x="1789479" y="546100"/>
                </a:moveTo>
                <a:lnTo>
                  <a:pt x="1726487" y="546100"/>
                </a:lnTo>
                <a:lnTo>
                  <a:pt x="1745918" y="558800"/>
                </a:lnTo>
                <a:lnTo>
                  <a:pt x="1855138" y="558800"/>
                </a:lnTo>
                <a:lnTo>
                  <a:pt x="1789479" y="546100"/>
                </a:lnTo>
                <a:close/>
              </a:path>
              <a:path w="5818505" h="2197100">
                <a:moveTo>
                  <a:pt x="1748712" y="533400"/>
                </a:moveTo>
                <a:lnTo>
                  <a:pt x="1654097" y="533400"/>
                </a:lnTo>
                <a:lnTo>
                  <a:pt x="1689276" y="546100"/>
                </a:lnTo>
                <a:lnTo>
                  <a:pt x="1768778" y="546100"/>
                </a:lnTo>
                <a:lnTo>
                  <a:pt x="1748712" y="533400"/>
                </a:lnTo>
                <a:close/>
              </a:path>
              <a:path w="5818505" h="2197100">
                <a:moveTo>
                  <a:pt x="1656764" y="520700"/>
                </a:moveTo>
                <a:lnTo>
                  <a:pt x="1589581" y="520700"/>
                </a:lnTo>
                <a:lnTo>
                  <a:pt x="1620950" y="533400"/>
                </a:lnTo>
                <a:lnTo>
                  <a:pt x="1691943" y="533400"/>
                </a:lnTo>
                <a:lnTo>
                  <a:pt x="1656764" y="520700"/>
                </a:lnTo>
                <a:close/>
              </a:path>
              <a:path w="5818505" h="2197100">
                <a:moveTo>
                  <a:pt x="1592248" y="508000"/>
                </a:moveTo>
                <a:lnTo>
                  <a:pt x="1504999" y="508000"/>
                </a:lnTo>
                <a:lnTo>
                  <a:pt x="1531669" y="520700"/>
                </a:lnTo>
                <a:lnTo>
                  <a:pt x="1623490" y="520700"/>
                </a:lnTo>
                <a:lnTo>
                  <a:pt x="1592248" y="508000"/>
                </a:lnTo>
                <a:close/>
              </a:path>
              <a:path w="5818505" h="2197100">
                <a:moveTo>
                  <a:pt x="1534463" y="495300"/>
                </a:moveTo>
                <a:lnTo>
                  <a:pt x="1431720" y="495300"/>
                </a:lnTo>
                <a:lnTo>
                  <a:pt x="1455088" y="508000"/>
                </a:lnTo>
                <a:lnTo>
                  <a:pt x="1562530" y="508000"/>
                </a:lnTo>
                <a:lnTo>
                  <a:pt x="1534463" y="495300"/>
                </a:lnTo>
                <a:close/>
              </a:path>
              <a:path w="5818505" h="2197100">
                <a:moveTo>
                  <a:pt x="1458263" y="482600"/>
                </a:moveTo>
                <a:lnTo>
                  <a:pt x="1387397" y="482600"/>
                </a:lnTo>
                <a:lnTo>
                  <a:pt x="1409241" y="495300"/>
                </a:lnTo>
                <a:lnTo>
                  <a:pt x="1507793" y="495300"/>
                </a:lnTo>
                <a:lnTo>
                  <a:pt x="1458263" y="482600"/>
                </a:lnTo>
                <a:close/>
              </a:path>
              <a:path w="5818505" h="2197100">
                <a:moveTo>
                  <a:pt x="823168" y="56816"/>
                </a:moveTo>
                <a:lnTo>
                  <a:pt x="816913" y="63500"/>
                </a:lnTo>
                <a:lnTo>
                  <a:pt x="809330" y="70101"/>
                </a:lnTo>
                <a:lnTo>
                  <a:pt x="819199" y="88900"/>
                </a:lnTo>
                <a:lnTo>
                  <a:pt x="847774" y="139700"/>
                </a:lnTo>
                <a:lnTo>
                  <a:pt x="880667" y="190500"/>
                </a:lnTo>
                <a:lnTo>
                  <a:pt x="919656" y="241300"/>
                </a:lnTo>
                <a:lnTo>
                  <a:pt x="954327" y="279400"/>
                </a:lnTo>
                <a:lnTo>
                  <a:pt x="994459" y="317500"/>
                </a:lnTo>
                <a:lnTo>
                  <a:pt x="1024431" y="342900"/>
                </a:lnTo>
                <a:lnTo>
                  <a:pt x="1040560" y="342900"/>
                </a:lnTo>
                <a:lnTo>
                  <a:pt x="1057578" y="355600"/>
                </a:lnTo>
                <a:lnTo>
                  <a:pt x="1075358" y="368300"/>
                </a:lnTo>
                <a:lnTo>
                  <a:pt x="1093900" y="381000"/>
                </a:lnTo>
                <a:lnTo>
                  <a:pt x="1113458" y="393700"/>
                </a:lnTo>
                <a:lnTo>
                  <a:pt x="1133905" y="406400"/>
                </a:lnTo>
                <a:lnTo>
                  <a:pt x="1155241" y="406400"/>
                </a:lnTo>
                <a:lnTo>
                  <a:pt x="1199945" y="431800"/>
                </a:lnTo>
                <a:lnTo>
                  <a:pt x="1221535" y="444500"/>
                </a:lnTo>
                <a:lnTo>
                  <a:pt x="1242744" y="444500"/>
                </a:lnTo>
                <a:lnTo>
                  <a:pt x="1263445" y="457200"/>
                </a:lnTo>
                <a:lnTo>
                  <a:pt x="1345233" y="482600"/>
                </a:lnTo>
                <a:lnTo>
                  <a:pt x="1412670" y="482600"/>
                </a:lnTo>
                <a:lnTo>
                  <a:pt x="1391080" y="469900"/>
                </a:lnTo>
                <a:lnTo>
                  <a:pt x="1369998" y="469900"/>
                </a:lnTo>
                <a:lnTo>
                  <a:pt x="1349424" y="457200"/>
                </a:lnTo>
                <a:lnTo>
                  <a:pt x="1309038" y="457200"/>
                </a:lnTo>
                <a:lnTo>
                  <a:pt x="1268652" y="444500"/>
                </a:lnTo>
                <a:lnTo>
                  <a:pt x="1248332" y="431800"/>
                </a:lnTo>
                <a:lnTo>
                  <a:pt x="1227377" y="419100"/>
                </a:lnTo>
                <a:lnTo>
                  <a:pt x="1205914" y="419100"/>
                </a:lnTo>
                <a:lnTo>
                  <a:pt x="1161845" y="393700"/>
                </a:lnTo>
                <a:lnTo>
                  <a:pt x="1140890" y="381000"/>
                </a:lnTo>
                <a:lnTo>
                  <a:pt x="1120951" y="381000"/>
                </a:lnTo>
                <a:lnTo>
                  <a:pt x="1101774" y="368300"/>
                </a:lnTo>
                <a:lnTo>
                  <a:pt x="1083613" y="355600"/>
                </a:lnTo>
                <a:lnTo>
                  <a:pt x="1066214" y="342900"/>
                </a:lnTo>
                <a:lnTo>
                  <a:pt x="1049577" y="330200"/>
                </a:lnTo>
                <a:lnTo>
                  <a:pt x="1033956" y="330200"/>
                </a:lnTo>
                <a:lnTo>
                  <a:pt x="1004492" y="304800"/>
                </a:lnTo>
                <a:lnTo>
                  <a:pt x="965503" y="266700"/>
                </a:lnTo>
                <a:lnTo>
                  <a:pt x="931975" y="228600"/>
                </a:lnTo>
                <a:lnTo>
                  <a:pt x="893875" y="177800"/>
                </a:lnTo>
                <a:lnTo>
                  <a:pt x="861617" y="127000"/>
                </a:lnTo>
                <a:lnTo>
                  <a:pt x="833296" y="76200"/>
                </a:lnTo>
                <a:lnTo>
                  <a:pt x="823168" y="56816"/>
                </a:lnTo>
                <a:close/>
              </a:path>
              <a:path w="5818505" h="2197100">
                <a:moveTo>
                  <a:pt x="824178" y="0"/>
                </a:moveTo>
                <a:lnTo>
                  <a:pt x="782369" y="0"/>
                </a:lnTo>
                <a:lnTo>
                  <a:pt x="770483" y="12700"/>
                </a:lnTo>
                <a:lnTo>
                  <a:pt x="763383" y="25400"/>
                </a:lnTo>
                <a:lnTo>
                  <a:pt x="761617" y="38100"/>
                </a:lnTo>
                <a:lnTo>
                  <a:pt x="765732" y="50800"/>
                </a:lnTo>
                <a:lnTo>
                  <a:pt x="775104" y="63500"/>
                </a:lnTo>
                <a:lnTo>
                  <a:pt x="787846" y="63500"/>
                </a:lnTo>
                <a:lnTo>
                  <a:pt x="802326" y="76200"/>
                </a:lnTo>
                <a:lnTo>
                  <a:pt x="809330" y="70101"/>
                </a:lnTo>
                <a:lnTo>
                  <a:pt x="792529" y="38100"/>
                </a:lnTo>
                <a:lnTo>
                  <a:pt x="806753" y="25400"/>
                </a:lnTo>
                <a:lnTo>
                  <a:pt x="837666" y="25400"/>
                </a:lnTo>
                <a:lnTo>
                  <a:pt x="833550" y="12700"/>
                </a:lnTo>
                <a:lnTo>
                  <a:pt x="824178" y="0"/>
                </a:lnTo>
                <a:close/>
              </a:path>
              <a:path w="5818505" h="2197100">
                <a:moveTo>
                  <a:pt x="806753" y="25400"/>
                </a:moveTo>
                <a:lnTo>
                  <a:pt x="792529" y="38100"/>
                </a:lnTo>
                <a:lnTo>
                  <a:pt x="809330" y="70101"/>
                </a:lnTo>
                <a:lnTo>
                  <a:pt x="816913" y="63500"/>
                </a:lnTo>
                <a:lnTo>
                  <a:pt x="823168" y="56816"/>
                </a:lnTo>
                <a:lnTo>
                  <a:pt x="806753" y="25400"/>
                </a:lnTo>
                <a:close/>
              </a:path>
              <a:path w="5818505" h="2197100">
                <a:moveTo>
                  <a:pt x="837666" y="25400"/>
                </a:moveTo>
                <a:lnTo>
                  <a:pt x="806753" y="25400"/>
                </a:lnTo>
                <a:lnTo>
                  <a:pt x="823168" y="56816"/>
                </a:lnTo>
                <a:lnTo>
                  <a:pt x="828800" y="50800"/>
                </a:lnTo>
                <a:lnTo>
                  <a:pt x="835900" y="38100"/>
                </a:lnTo>
                <a:lnTo>
                  <a:pt x="837666" y="254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81863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Affidabilità del Fyle </a:t>
            </a:r>
            <a:r>
              <a:rPr dirty="0"/>
              <a:t>System  </a:t>
            </a:r>
            <a:r>
              <a:rPr spc="-5" dirty="0"/>
              <a:t>Prestazioni</a:t>
            </a:r>
          </a:p>
        </p:txBody>
      </p:sp>
      <p:sp>
        <p:nvSpPr>
          <p:cNvPr id="113" name="object 113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378" y="1454886"/>
            <a:ext cx="7825740" cy="505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I </a:t>
            </a:r>
            <a:r>
              <a:rPr sz="2000" spc="-5" dirty="0">
                <a:latin typeface="Times New Roman"/>
                <a:cs typeface="Times New Roman"/>
              </a:rPr>
              <a:t>meccanismi </a:t>
            </a:r>
            <a:r>
              <a:rPr sz="2000" dirty="0">
                <a:latin typeface="Times New Roman"/>
                <a:cs typeface="Times New Roman"/>
              </a:rPr>
              <a:t>di </a:t>
            </a:r>
            <a:r>
              <a:rPr sz="2000" spc="-5" dirty="0">
                <a:latin typeface="Times New Roman"/>
                <a:cs typeface="Times New Roman"/>
              </a:rPr>
              <a:t>protezione degli archivi sono basati sul presupposto della  </a:t>
            </a:r>
            <a:r>
              <a:rPr sz="2000" dirty="0">
                <a:latin typeface="Times New Roman"/>
                <a:cs typeface="Times New Roman"/>
              </a:rPr>
              <a:t>sicura </a:t>
            </a:r>
            <a:r>
              <a:rPr sz="2000" spc="-5" dirty="0">
                <a:latin typeface="Times New Roman"/>
                <a:cs typeface="Times New Roman"/>
              </a:rPr>
              <a:t>identificazione </a:t>
            </a:r>
            <a:r>
              <a:rPr sz="2000" dirty="0">
                <a:latin typeface="Times New Roman"/>
                <a:cs typeface="Times New Roman"/>
              </a:rPr>
              <a:t>degli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utenti.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265" algn="just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Nei </a:t>
            </a:r>
            <a:r>
              <a:rPr sz="2000" spc="-5" dirty="0">
                <a:latin typeface="Times New Roman"/>
                <a:cs typeface="Times New Roman"/>
              </a:rPr>
              <a:t>sistemi interattivi multi-utente, </a:t>
            </a:r>
            <a:r>
              <a:rPr sz="2000" spc="-10" dirty="0">
                <a:latin typeface="Times New Roman"/>
                <a:cs typeface="Times New Roman"/>
              </a:rPr>
              <a:t>il </a:t>
            </a:r>
            <a:r>
              <a:rPr sz="2000" spc="-5" dirty="0">
                <a:latin typeface="Times New Roman"/>
                <a:cs typeface="Times New Roman"/>
              </a:rPr>
              <a:t>progenitore </a:t>
            </a:r>
            <a:r>
              <a:rPr sz="2000" dirty="0">
                <a:latin typeface="Times New Roman"/>
                <a:cs typeface="Times New Roman"/>
              </a:rPr>
              <a:t>di </a:t>
            </a:r>
            <a:r>
              <a:rPr sz="2000" spc="-10" dirty="0">
                <a:latin typeface="Times New Roman"/>
                <a:cs typeface="Times New Roman"/>
              </a:rPr>
              <a:t>tutti </a:t>
            </a:r>
            <a:r>
              <a:rPr sz="2000" dirty="0">
                <a:latin typeface="Times New Roman"/>
                <a:cs typeface="Times New Roman"/>
              </a:rPr>
              <a:t>i processi di </a:t>
            </a:r>
            <a:r>
              <a:rPr sz="2000" spc="-10" dirty="0">
                <a:latin typeface="Times New Roman"/>
                <a:cs typeface="Times New Roman"/>
              </a:rPr>
              <a:t>un  </a:t>
            </a:r>
            <a:r>
              <a:rPr sz="2000" spc="-5" dirty="0">
                <a:latin typeface="Times New Roman"/>
                <a:cs typeface="Times New Roman"/>
              </a:rPr>
              <a:t>generico utente </a:t>
            </a:r>
            <a:r>
              <a:rPr sz="2000" dirty="0">
                <a:latin typeface="Times New Roman"/>
                <a:cs typeface="Times New Roman"/>
              </a:rPr>
              <a:t>è </a:t>
            </a:r>
            <a:r>
              <a:rPr sz="2000" spc="-5" dirty="0">
                <a:latin typeface="Times New Roman"/>
                <a:cs typeface="Times New Roman"/>
              </a:rPr>
              <a:t>quello che viene generato </a:t>
            </a:r>
            <a:r>
              <a:rPr sz="2000" dirty="0">
                <a:latin typeface="Times New Roman"/>
                <a:cs typeface="Times New Roman"/>
              </a:rPr>
              <a:t>quando </a:t>
            </a:r>
            <a:r>
              <a:rPr sz="2000" spc="-10" dirty="0">
                <a:latin typeface="Times New Roman"/>
                <a:cs typeface="Times New Roman"/>
              </a:rPr>
              <a:t>esso </a:t>
            </a:r>
            <a:r>
              <a:rPr sz="2000" dirty="0">
                <a:latin typeface="Times New Roman"/>
                <a:cs typeface="Times New Roman"/>
              </a:rPr>
              <a:t>si </a:t>
            </a:r>
            <a:r>
              <a:rPr sz="2000" spc="-5" dirty="0">
                <a:latin typeface="Times New Roman"/>
                <a:cs typeface="Times New Roman"/>
              </a:rPr>
              <a:t>connette al  sistema attraverso </a:t>
            </a:r>
            <a:r>
              <a:rPr sz="2000" dirty="0">
                <a:latin typeface="Times New Roman"/>
                <a:cs typeface="Times New Roman"/>
              </a:rPr>
              <a:t>un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terminale.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Per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ogni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processo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diverso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dal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progenitore,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responsabilità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definire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il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proprietario spetta esclusivamente al sistema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operativo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265" algn="just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la sicurezza degli archivi </a:t>
            </a:r>
            <a:r>
              <a:rPr sz="2000" dirty="0">
                <a:latin typeface="Times New Roman"/>
                <a:cs typeface="Times New Roman"/>
              </a:rPr>
              <a:t>è fondata </a:t>
            </a:r>
            <a:r>
              <a:rPr sz="2000" spc="-5" dirty="0">
                <a:latin typeface="Times New Roman"/>
                <a:cs typeface="Times New Roman"/>
              </a:rPr>
              <a:t>sulla corretta definizione del  proprietario del processo progenitore, che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sua volta dipende dalla  </a:t>
            </a:r>
            <a:r>
              <a:rPr sz="2000" dirty="0">
                <a:latin typeface="Times New Roman"/>
                <a:cs typeface="Times New Roman"/>
              </a:rPr>
              <a:t>sicura </a:t>
            </a:r>
            <a:r>
              <a:rPr sz="2000" spc="-5" dirty="0">
                <a:latin typeface="Times New Roman"/>
                <a:cs typeface="Times New Roman"/>
              </a:rPr>
              <a:t>identificazione </a:t>
            </a:r>
            <a:r>
              <a:rPr sz="2000" dirty="0">
                <a:latin typeface="Times New Roman"/>
                <a:cs typeface="Times New Roman"/>
              </a:rPr>
              <a:t>dell’utente che si connette attraverso </a:t>
            </a:r>
            <a:r>
              <a:rPr sz="2000" spc="-5" dirty="0">
                <a:latin typeface="Times New Roman"/>
                <a:cs typeface="Times New Roman"/>
              </a:rPr>
              <a:t>il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terminale.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La </a:t>
            </a:r>
            <a:r>
              <a:rPr sz="2000" dirty="0">
                <a:latin typeface="Times New Roman"/>
                <a:cs typeface="Times New Roman"/>
              </a:rPr>
              <a:t>tecnica </a:t>
            </a:r>
            <a:r>
              <a:rPr sz="2000" spc="-5" dirty="0">
                <a:latin typeface="Times New Roman"/>
                <a:cs typeface="Times New Roman"/>
              </a:rPr>
              <a:t>comunemente usata </a:t>
            </a:r>
            <a:r>
              <a:rPr sz="2000" dirty="0">
                <a:latin typeface="Times New Roman"/>
                <a:cs typeface="Times New Roman"/>
              </a:rPr>
              <a:t>è quella della parola d’ordine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(password),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Identificazione degli</a:t>
            </a:r>
            <a:r>
              <a:rPr spc="15" dirty="0"/>
              <a:t> </a:t>
            </a:r>
            <a:r>
              <a:rPr dirty="0"/>
              <a:t>utenti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089" y="1940051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7089" y="2305811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7089" y="2671572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7089" y="3281171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I </a:t>
            </a:r>
            <a:r>
              <a:rPr spc="-5" dirty="0"/>
              <a:t>File </a:t>
            </a:r>
            <a:r>
              <a:rPr dirty="0"/>
              <a:t>(tipi e</a:t>
            </a:r>
            <a:r>
              <a:rPr spc="-25" dirty="0"/>
              <a:t> </a:t>
            </a:r>
            <a:r>
              <a:rPr spc="-5" dirty="0"/>
              <a:t>formati)…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9789" y="4245102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6989" y="4568190"/>
            <a:ext cx="102108" cy="10668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6989" y="4842509"/>
            <a:ext cx="102108" cy="10668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16989" y="5299709"/>
            <a:ext cx="102108" cy="10668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9789" y="5616638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16989" y="5939726"/>
            <a:ext cx="102108" cy="10668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34644" y="1389311"/>
            <a:ext cx="7698105" cy="470979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650" i="1" spc="-25" dirty="0">
                <a:latin typeface="Arial"/>
                <a:cs typeface="Arial"/>
              </a:rPr>
              <a:t>Tipi di</a:t>
            </a:r>
            <a:r>
              <a:rPr sz="1650" i="1" spc="-10" dirty="0">
                <a:latin typeface="Arial"/>
                <a:cs typeface="Arial"/>
              </a:rPr>
              <a:t> </a:t>
            </a:r>
            <a:r>
              <a:rPr sz="1650" i="1" spc="-15" dirty="0">
                <a:latin typeface="Arial"/>
                <a:cs typeface="Arial"/>
              </a:rPr>
              <a:t>file</a:t>
            </a:r>
            <a:r>
              <a:rPr sz="1600" spc="-1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210185" marR="6350">
              <a:lnSpc>
                <a:spcPct val="145500"/>
              </a:lnSpc>
            </a:pPr>
            <a:r>
              <a:rPr sz="1650" b="1" i="1" spc="-80" dirty="0">
                <a:latin typeface="Arial"/>
                <a:cs typeface="Arial"/>
              </a:rPr>
              <a:t>file </a:t>
            </a:r>
            <a:r>
              <a:rPr sz="1650" b="1" i="1" spc="-90" dirty="0">
                <a:latin typeface="Arial"/>
                <a:cs typeface="Arial"/>
              </a:rPr>
              <a:t>regolari: </a:t>
            </a:r>
            <a:r>
              <a:rPr sz="1600" spc="-10" dirty="0">
                <a:latin typeface="Arial"/>
                <a:cs typeface="Arial"/>
              </a:rPr>
              <a:t>contengono </a:t>
            </a:r>
            <a:r>
              <a:rPr sz="1600" dirty="0">
                <a:latin typeface="Arial"/>
                <a:cs typeface="Arial"/>
              </a:rPr>
              <a:t>le </a:t>
            </a:r>
            <a:r>
              <a:rPr sz="1600" spc="-5" dirty="0">
                <a:latin typeface="Arial"/>
                <a:cs typeface="Arial"/>
              </a:rPr>
              <a:t>informazioni dell’utente, un </a:t>
            </a:r>
            <a:r>
              <a:rPr sz="1600" spc="-10" dirty="0">
                <a:latin typeface="Arial"/>
                <a:cs typeface="Arial"/>
              </a:rPr>
              <a:t>programma </a:t>
            </a:r>
            <a:r>
              <a:rPr sz="1600" spc="-5" dirty="0">
                <a:latin typeface="Arial"/>
                <a:cs typeface="Arial"/>
              </a:rPr>
              <a:t>eseguibile, ecc.  </a:t>
            </a:r>
            <a:r>
              <a:rPr sz="1650" b="1" i="1" spc="-100" dirty="0">
                <a:latin typeface="Arial"/>
                <a:cs typeface="Arial"/>
              </a:rPr>
              <a:t>directory: </a:t>
            </a:r>
            <a:r>
              <a:rPr sz="1600" spc="-10" dirty="0">
                <a:latin typeface="Arial"/>
                <a:cs typeface="Arial"/>
              </a:rPr>
              <a:t>conservano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struttura del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-5" dirty="0">
                <a:latin typeface="Arial"/>
                <a:cs typeface="Arial"/>
              </a:rPr>
              <a:t>system ed informazioni sui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-5" dirty="0">
                <a:latin typeface="Arial"/>
                <a:cs typeface="Arial"/>
              </a:rPr>
              <a:t>regolari;  </a:t>
            </a:r>
            <a:r>
              <a:rPr sz="1650" b="1" i="1" spc="-85" dirty="0">
                <a:latin typeface="Arial"/>
                <a:cs typeface="Arial"/>
              </a:rPr>
              <a:t>file </a:t>
            </a:r>
            <a:r>
              <a:rPr sz="1650" b="1" i="1" spc="-95" dirty="0">
                <a:latin typeface="Arial"/>
                <a:cs typeface="Arial"/>
              </a:rPr>
              <a:t>speciali </a:t>
            </a:r>
            <a:r>
              <a:rPr sz="1650" b="1" i="1" spc="-30" dirty="0">
                <a:latin typeface="Arial"/>
                <a:cs typeface="Arial"/>
              </a:rPr>
              <a:t>a </a:t>
            </a:r>
            <a:r>
              <a:rPr sz="1650" b="1" i="1" spc="-85" dirty="0">
                <a:latin typeface="Arial"/>
                <a:cs typeface="Arial"/>
              </a:rPr>
              <a:t>caratteri: </a:t>
            </a:r>
            <a:r>
              <a:rPr sz="1600" spc="-10" dirty="0">
                <a:latin typeface="Arial"/>
                <a:cs typeface="Arial"/>
              </a:rPr>
              <a:t>usati </a:t>
            </a:r>
            <a:r>
              <a:rPr sz="1600" spc="-5" dirty="0">
                <a:latin typeface="Arial"/>
                <a:cs typeface="Arial"/>
              </a:rPr>
              <a:t>per modellare unità di </a:t>
            </a:r>
            <a:r>
              <a:rPr sz="1600" spc="-10" dirty="0">
                <a:latin typeface="Arial"/>
                <a:cs typeface="Arial"/>
              </a:rPr>
              <a:t>input/output seriali </a:t>
            </a:r>
            <a:r>
              <a:rPr sz="1600" spc="-5" dirty="0">
                <a:latin typeface="Arial"/>
                <a:cs typeface="Arial"/>
              </a:rPr>
              <a:t>come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video,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600" spc="-5" dirty="0">
                <a:latin typeface="Arial"/>
                <a:cs typeface="Arial"/>
              </a:rPr>
              <a:t>stampanti, reti,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ecc;</a:t>
            </a:r>
            <a:endParaRPr sz="1600">
              <a:latin typeface="Arial"/>
              <a:cs typeface="Arial"/>
            </a:endParaRPr>
          </a:p>
          <a:p>
            <a:pPr marL="12700" marR="5080" indent="199390">
              <a:lnSpc>
                <a:spcPts val="1920"/>
              </a:lnSpc>
              <a:spcBef>
                <a:spcPts val="1030"/>
              </a:spcBef>
            </a:pPr>
            <a:r>
              <a:rPr sz="1650" b="1" i="1" spc="-85" dirty="0">
                <a:latin typeface="Arial"/>
                <a:cs typeface="Arial"/>
              </a:rPr>
              <a:t>file </a:t>
            </a:r>
            <a:r>
              <a:rPr sz="1650" b="1" i="1" spc="-95" dirty="0">
                <a:latin typeface="Arial"/>
                <a:cs typeface="Arial"/>
              </a:rPr>
              <a:t>speciali </a:t>
            </a:r>
            <a:r>
              <a:rPr sz="1650" b="1" i="1" spc="-30" dirty="0">
                <a:latin typeface="Arial"/>
                <a:cs typeface="Arial"/>
              </a:rPr>
              <a:t>a </a:t>
            </a:r>
            <a:r>
              <a:rPr sz="1650" b="1" i="1" spc="-114" dirty="0">
                <a:latin typeface="Arial"/>
                <a:cs typeface="Arial"/>
              </a:rPr>
              <a:t>blocchi: </a:t>
            </a:r>
            <a:r>
              <a:rPr sz="1600" spc="-10" dirty="0">
                <a:latin typeface="Arial"/>
                <a:cs typeface="Arial"/>
              </a:rPr>
              <a:t>usati </a:t>
            </a:r>
            <a:r>
              <a:rPr sz="1600" spc="-5" dirty="0">
                <a:latin typeface="Arial"/>
                <a:cs typeface="Arial"/>
              </a:rPr>
              <a:t>per modellare unità di </a:t>
            </a:r>
            <a:r>
              <a:rPr sz="1600" spc="-10" dirty="0">
                <a:latin typeface="Arial"/>
                <a:cs typeface="Arial"/>
              </a:rPr>
              <a:t>input/output </a:t>
            </a:r>
            <a:r>
              <a:rPr sz="1600" spc="-5" dirty="0">
                <a:latin typeface="Arial"/>
                <a:cs typeface="Arial"/>
              </a:rPr>
              <a:t>a blocchi come i  dischi.</a:t>
            </a:r>
            <a:endParaRPr sz="16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Le informazioni nei file sono </a:t>
            </a:r>
            <a:r>
              <a:rPr sz="1600" spc="-10" dirty="0">
                <a:latin typeface="Arial"/>
                <a:cs typeface="Arial"/>
              </a:rPr>
              <a:t>generalmente </a:t>
            </a:r>
            <a:r>
              <a:rPr sz="1600" spc="-5" dirty="0">
                <a:latin typeface="Arial"/>
                <a:cs typeface="Arial"/>
              </a:rPr>
              <a:t>contenute in due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formati:</a:t>
            </a:r>
            <a:endParaRPr sz="1600">
              <a:latin typeface="Arial"/>
              <a:cs typeface="Arial"/>
            </a:endParaRPr>
          </a:p>
          <a:p>
            <a:pPr marL="222885">
              <a:lnSpc>
                <a:spcPct val="100000"/>
              </a:lnSpc>
              <a:spcBef>
                <a:spcPts val="910"/>
              </a:spcBef>
            </a:pPr>
            <a:r>
              <a:rPr sz="1650" b="1" i="1" spc="-100" dirty="0">
                <a:latin typeface="Arial"/>
                <a:cs typeface="Arial"/>
              </a:rPr>
              <a:t>codice </a:t>
            </a:r>
            <a:r>
              <a:rPr sz="1650" b="1" i="1" spc="-40" dirty="0">
                <a:latin typeface="Arial"/>
                <a:cs typeface="Arial"/>
              </a:rPr>
              <a:t>ASCII </a:t>
            </a:r>
            <a:r>
              <a:rPr sz="1650" b="1" i="1" spc="-70" dirty="0">
                <a:latin typeface="Arial"/>
                <a:cs typeface="Arial"/>
              </a:rPr>
              <a:t>(o </a:t>
            </a:r>
            <a:r>
              <a:rPr sz="1650" b="1" i="1" spc="-30" dirty="0">
                <a:latin typeface="Arial"/>
                <a:cs typeface="Arial"/>
              </a:rPr>
              <a:t>UNICODE,</a:t>
            </a:r>
            <a:r>
              <a:rPr sz="1650" b="1" i="1" spc="95" dirty="0">
                <a:latin typeface="Arial"/>
                <a:cs typeface="Arial"/>
              </a:rPr>
              <a:t> </a:t>
            </a:r>
            <a:r>
              <a:rPr sz="1650" b="1" i="1" spc="-55" dirty="0">
                <a:latin typeface="Arial"/>
                <a:cs typeface="Arial"/>
              </a:rPr>
              <a:t>ecc.)</a:t>
            </a:r>
            <a:endParaRPr sz="1650">
              <a:latin typeface="Arial"/>
              <a:cs typeface="Arial"/>
            </a:endParaRPr>
          </a:p>
          <a:p>
            <a:pPr marL="631825">
              <a:lnSpc>
                <a:spcPct val="100000"/>
              </a:lnSpc>
              <a:spcBef>
                <a:spcPts val="725"/>
              </a:spcBef>
            </a:pPr>
            <a:r>
              <a:rPr sz="1200" spc="-5" dirty="0">
                <a:latin typeface="Arial"/>
                <a:cs typeface="Arial"/>
              </a:rPr>
              <a:t>utilizza 8bit </a:t>
            </a:r>
            <a:r>
              <a:rPr sz="1200" dirty="0">
                <a:latin typeface="Arial"/>
                <a:cs typeface="Arial"/>
              </a:rPr>
              <a:t>di cui uno di controllo: </a:t>
            </a:r>
            <a:r>
              <a:rPr sz="1200" spc="-5" dirty="0">
                <a:latin typeface="Arial"/>
                <a:cs typeface="Arial"/>
              </a:rPr>
              <a:t>7bit=128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configurazioni</a:t>
            </a:r>
            <a:endParaRPr sz="1200">
              <a:latin typeface="Arial"/>
              <a:cs typeface="Arial"/>
            </a:endParaRPr>
          </a:p>
          <a:p>
            <a:pPr marL="482600" marR="226695" indent="10668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Arial"/>
                <a:cs typeface="Arial"/>
              </a:rPr>
              <a:t>UNICODE: </a:t>
            </a:r>
            <a:r>
              <a:rPr sz="1200" spc="-10" dirty="0">
                <a:latin typeface="Arial"/>
                <a:cs typeface="Arial"/>
              </a:rPr>
              <a:t>Codice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16 bit </a:t>
            </a:r>
            <a:r>
              <a:rPr sz="1200" spc="-10" dirty="0">
                <a:latin typeface="Arial"/>
                <a:cs typeface="Arial"/>
              </a:rPr>
              <a:t>(codifica </a:t>
            </a:r>
            <a:r>
              <a:rPr sz="1200" dirty="0">
                <a:latin typeface="Arial"/>
                <a:cs typeface="Arial"/>
              </a:rPr>
              <a:t>i </a:t>
            </a:r>
            <a:r>
              <a:rPr sz="1200" spc="-5" dirty="0">
                <a:latin typeface="Arial"/>
                <a:cs typeface="Arial"/>
              </a:rPr>
              <a:t>caratteri usati </a:t>
            </a:r>
            <a:r>
              <a:rPr sz="1200" spc="-10" dirty="0">
                <a:latin typeface="Arial"/>
                <a:cs typeface="Arial"/>
              </a:rPr>
              <a:t>in </a:t>
            </a:r>
            <a:r>
              <a:rPr sz="1200" spc="-5" dirty="0">
                <a:latin typeface="Arial"/>
                <a:cs typeface="Arial"/>
              </a:rPr>
              <a:t>quasi tutte </a:t>
            </a:r>
            <a:r>
              <a:rPr sz="1200" spc="-10" dirty="0">
                <a:latin typeface="Arial"/>
                <a:cs typeface="Arial"/>
              </a:rPr>
              <a:t>le lingue </a:t>
            </a:r>
            <a:r>
              <a:rPr sz="1200" spc="-5" dirty="0">
                <a:latin typeface="Arial"/>
                <a:cs typeface="Arial"/>
              </a:rPr>
              <a:t>vive </a:t>
            </a:r>
            <a:r>
              <a:rPr sz="1200" dirty="0">
                <a:latin typeface="Arial"/>
                <a:cs typeface="Arial"/>
              </a:rPr>
              <a:t>e </a:t>
            </a:r>
            <a:r>
              <a:rPr sz="1200" spc="-10" dirty="0">
                <a:latin typeface="Arial"/>
                <a:cs typeface="Arial"/>
              </a:rPr>
              <a:t>in alcune lingue  </a:t>
            </a:r>
            <a:r>
              <a:rPr sz="1200" spc="-5" dirty="0">
                <a:latin typeface="Arial"/>
                <a:cs typeface="Arial"/>
              </a:rPr>
              <a:t>morte, </a:t>
            </a:r>
            <a:r>
              <a:rPr sz="1200" dirty="0">
                <a:latin typeface="Arial"/>
                <a:cs typeface="Arial"/>
              </a:rPr>
              <a:t>nonché </a:t>
            </a:r>
            <a:r>
              <a:rPr sz="1200" spc="-5" dirty="0">
                <a:latin typeface="Arial"/>
                <a:cs typeface="Arial"/>
              </a:rPr>
              <a:t>simboli matematici </a:t>
            </a:r>
            <a:r>
              <a:rPr sz="1200" dirty="0">
                <a:latin typeface="Arial"/>
                <a:cs typeface="Arial"/>
              </a:rPr>
              <a:t>e </a:t>
            </a:r>
            <a:r>
              <a:rPr sz="1200" spc="-5" dirty="0">
                <a:latin typeface="Arial"/>
                <a:cs typeface="Arial"/>
              </a:rPr>
              <a:t>chimici, </a:t>
            </a:r>
            <a:r>
              <a:rPr sz="1200" dirty="0">
                <a:latin typeface="Arial"/>
                <a:cs typeface="Arial"/>
              </a:rPr>
              <a:t>cartografici, </a:t>
            </a:r>
            <a:r>
              <a:rPr sz="1200" spc="-5" dirty="0">
                <a:latin typeface="Arial"/>
                <a:cs typeface="Arial"/>
              </a:rPr>
              <a:t>l'alfabeto Braille, ideogrammi </a:t>
            </a:r>
            <a:r>
              <a:rPr sz="1200" dirty="0">
                <a:latin typeface="Arial"/>
                <a:cs typeface="Arial"/>
              </a:rPr>
              <a:t>etc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631825">
              <a:lnSpc>
                <a:spcPct val="100000"/>
              </a:lnSpc>
              <a:spcBef>
                <a:spcPts val="725"/>
              </a:spcBef>
            </a:pPr>
            <a:r>
              <a:rPr sz="1200" dirty="0">
                <a:latin typeface="Arial"/>
                <a:cs typeface="Arial"/>
              </a:rPr>
              <a:t>i </a:t>
            </a:r>
            <a:r>
              <a:rPr sz="1200" spc="-5" dirty="0">
                <a:latin typeface="Arial"/>
                <a:cs typeface="Arial"/>
              </a:rPr>
              <a:t>file programma </a:t>
            </a:r>
            <a:r>
              <a:rPr sz="1200" dirty="0">
                <a:latin typeface="Arial"/>
                <a:cs typeface="Arial"/>
              </a:rPr>
              <a:t>sorgente ed i documenti sono </a:t>
            </a:r>
            <a:r>
              <a:rPr sz="1200" spc="-5" dirty="0">
                <a:latin typeface="Arial"/>
                <a:cs typeface="Arial"/>
              </a:rPr>
              <a:t>generalmente registrati in questo</a:t>
            </a:r>
            <a:r>
              <a:rPr sz="1200" spc="-1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formato.</a:t>
            </a:r>
            <a:endParaRPr sz="1200">
              <a:latin typeface="Arial"/>
              <a:cs typeface="Arial"/>
            </a:endParaRPr>
          </a:p>
          <a:p>
            <a:pPr marL="222885">
              <a:lnSpc>
                <a:spcPct val="100000"/>
              </a:lnSpc>
              <a:spcBef>
                <a:spcPts val="895"/>
              </a:spcBef>
            </a:pPr>
            <a:r>
              <a:rPr sz="1650" b="1" i="1" spc="-100" dirty="0">
                <a:latin typeface="Arial"/>
                <a:cs typeface="Arial"/>
              </a:rPr>
              <a:t>codice</a:t>
            </a:r>
            <a:r>
              <a:rPr sz="1650" b="1" i="1" spc="-50" dirty="0">
                <a:latin typeface="Arial"/>
                <a:cs typeface="Arial"/>
              </a:rPr>
              <a:t> </a:t>
            </a:r>
            <a:r>
              <a:rPr sz="1650" b="1" i="1" spc="-100" dirty="0">
                <a:latin typeface="Arial"/>
                <a:cs typeface="Arial"/>
              </a:rPr>
              <a:t>Binario:</a:t>
            </a:r>
            <a:endParaRPr sz="1650">
              <a:latin typeface="Arial"/>
              <a:cs typeface="Arial"/>
            </a:endParaRPr>
          </a:p>
          <a:p>
            <a:pPr marL="631825">
              <a:lnSpc>
                <a:spcPct val="100000"/>
              </a:lnSpc>
              <a:spcBef>
                <a:spcPts val="725"/>
              </a:spcBef>
            </a:pPr>
            <a:r>
              <a:rPr sz="1200" spc="-5" dirty="0">
                <a:latin typeface="Arial"/>
                <a:cs typeface="Arial"/>
              </a:rPr>
              <a:t>le sequenze </a:t>
            </a:r>
            <a:r>
              <a:rPr sz="1200" dirty="0">
                <a:latin typeface="Arial"/>
                <a:cs typeface="Arial"/>
              </a:rPr>
              <a:t>di </a:t>
            </a:r>
            <a:r>
              <a:rPr sz="1200" spc="-5" dirty="0">
                <a:latin typeface="Arial"/>
                <a:cs typeface="Arial"/>
              </a:rPr>
              <a:t>codici </a:t>
            </a:r>
            <a:r>
              <a:rPr sz="1200" dirty="0">
                <a:latin typeface="Arial"/>
                <a:cs typeface="Arial"/>
              </a:rPr>
              <a:t>sono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“illeggibili”;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16989" y="6214046"/>
            <a:ext cx="102108" cy="106679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54022" y="6164681"/>
            <a:ext cx="4904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di </a:t>
            </a:r>
            <a:r>
              <a:rPr sz="1200" spc="-5" dirty="0">
                <a:latin typeface="Arial"/>
                <a:cs typeface="Arial"/>
              </a:rPr>
              <a:t>solito </a:t>
            </a:r>
            <a:r>
              <a:rPr sz="1200" dirty="0">
                <a:latin typeface="Arial"/>
                <a:cs typeface="Arial"/>
              </a:rPr>
              <a:t>i file </a:t>
            </a:r>
            <a:r>
              <a:rPr sz="1200" spc="-5" dirty="0">
                <a:latin typeface="Arial"/>
                <a:cs typeface="Arial"/>
              </a:rPr>
              <a:t>memorizzati in </a:t>
            </a:r>
            <a:r>
              <a:rPr sz="1200" dirty="0">
                <a:latin typeface="Arial"/>
                <a:cs typeface="Arial"/>
              </a:rPr>
              <a:t>questa </a:t>
            </a:r>
            <a:r>
              <a:rPr sz="1200" spc="-5" dirty="0">
                <a:latin typeface="Arial"/>
                <a:cs typeface="Arial"/>
              </a:rPr>
              <a:t>modalità </a:t>
            </a:r>
            <a:r>
              <a:rPr sz="1200" dirty="0">
                <a:latin typeface="Arial"/>
                <a:cs typeface="Arial"/>
              </a:rPr>
              <a:t>hanno una struttura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interna.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76800" y="2286000"/>
            <a:ext cx="1600200" cy="10668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76800" y="2286000"/>
            <a:ext cx="1600200" cy="10668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46355" marR="74485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Malgun Gothic"/>
                <a:cs typeface="Malgun Gothic"/>
              </a:rPr>
              <a:t>Modulo  O</a:t>
            </a:r>
            <a:r>
              <a:rPr sz="1600" b="1" spc="-15" dirty="0">
                <a:solidFill>
                  <a:srgbClr val="FFFFFF"/>
                </a:solidFill>
                <a:latin typeface="Malgun Gothic"/>
                <a:cs typeface="Malgun Gothic"/>
              </a:rPr>
              <a:t>g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g</a:t>
            </a:r>
            <a:r>
              <a:rPr sz="1600" b="1" spc="-10" dirty="0">
                <a:solidFill>
                  <a:srgbClr val="FFFFFF"/>
                </a:solidFill>
                <a:latin typeface="Malgun Gothic"/>
                <a:cs typeface="Malgun Gothic"/>
              </a:rPr>
              <a:t>et</a:t>
            </a:r>
            <a:r>
              <a:rPr sz="1600" b="1" spc="-20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39000" y="1905000"/>
            <a:ext cx="1600200" cy="10668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39000" y="1905000"/>
            <a:ext cx="1600200" cy="10668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18745" marR="706120" indent="-7175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Malgun Gothic"/>
                <a:cs typeface="Malgun Gothic"/>
              </a:rPr>
              <a:t>Nome</a:t>
            </a:r>
            <a:r>
              <a:rPr sz="16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di  </a:t>
            </a:r>
            <a:r>
              <a:rPr sz="1600" b="1" spc="-10" dirty="0">
                <a:solidFill>
                  <a:srgbClr val="FFFFFF"/>
                </a:solidFill>
                <a:latin typeface="Malgun Gothic"/>
                <a:cs typeface="Malgun Gothic"/>
              </a:rPr>
              <a:t>Modulo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6800" y="1981200"/>
            <a:ext cx="1600200" cy="3048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76800" y="1981200"/>
            <a:ext cx="1600200" cy="3048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215"/>
              </a:spcBef>
            </a:pPr>
            <a:r>
              <a:rPr sz="1600" b="1" spc="-10" dirty="0">
                <a:solidFill>
                  <a:srgbClr val="FFFFFF"/>
                </a:solidFill>
                <a:latin typeface="Malgun Gothic"/>
                <a:cs typeface="Malgun Gothic"/>
              </a:rPr>
              <a:t>Intestazione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39000" y="3505200"/>
            <a:ext cx="1600200" cy="3810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39000" y="3505200"/>
            <a:ext cx="1600200" cy="3810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520"/>
              </a:spcBef>
            </a:pPr>
            <a:r>
              <a:rPr sz="1600" b="1" spc="-10" dirty="0">
                <a:solidFill>
                  <a:srgbClr val="FFFFFF"/>
                </a:solidFill>
                <a:latin typeface="Malgun Gothic"/>
                <a:cs typeface="Malgun Gothic"/>
              </a:rPr>
              <a:t>Proprietario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39000" y="2971800"/>
            <a:ext cx="1600200" cy="5334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39000" y="2971800"/>
            <a:ext cx="1600200" cy="5334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120"/>
              </a:spcBef>
            </a:pPr>
            <a:r>
              <a:rPr sz="1600" b="1" spc="-10" dirty="0">
                <a:solidFill>
                  <a:srgbClr val="FFFFFF"/>
                </a:solidFill>
                <a:latin typeface="Malgun Gothic"/>
                <a:cs typeface="Malgun Gothic"/>
              </a:rPr>
              <a:t>Data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76800" y="3352800"/>
            <a:ext cx="1600200" cy="3048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76800" y="3352800"/>
            <a:ext cx="1600200" cy="3048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219"/>
              </a:spcBef>
            </a:pPr>
            <a:r>
              <a:rPr sz="1600" b="1" spc="-10" dirty="0">
                <a:solidFill>
                  <a:srgbClr val="FFFFFF"/>
                </a:solidFill>
                <a:latin typeface="Malgun Gothic"/>
                <a:cs typeface="Malgun Gothic"/>
              </a:rPr>
              <a:t>Intestazione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76800" y="3657600"/>
            <a:ext cx="1600200" cy="12954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76800" y="3657600"/>
            <a:ext cx="1600200" cy="12954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Malgun Gothic"/>
                <a:cs typeface="Malgun Gothic"/>
              </a:rPr>
              <a:t>Modulo</a:t>
            </a:r>
            <a:endParaRPr sz="1600">
              <a:latin typeface="Malgun Gothic"/>
              <a:cs typeface="Malgun Gothic"/>
            </a:endParaRPr>
          </a:p>
          <a:p>
            <a:pPr marL="46355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Malgun Gothic"/>
                <a:cs typeface="Malgun Gothic"/>
              </a:rPr>
              <a:t>Oggetto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77000" y="190500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0" y="76200"/>
                </a:moveTo>
                <a:lnTo>
                  <a:pt x="762000" y="0"/>
                </a:lnTo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39000" y="3886200"/>
            <a:ext cx="1600200" cy="3810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39000" y="3886200"/>
            <a:ext cx="1600200" cy="3810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520"/>
              </a:spcBef>
            </a:pPr>
            <a:r>
              <a:rPr sz="1600" b="1" spc="-10" dirty="0">
                <a:solidFill>
                  <a:srgbClr val="FFFFFF"/>
                </a:solidFill>
                <a:latin typeface="Malgun Gothic"/>
                <a:cs typeface="Malgun Gothic"/>
              </a:rPr>
              <a:t>Protezione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239000" y="4267200"/>
            <a:ext cx="1600200" cy="457200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239000" y="4267200"/>
            <a:ext cx="1600200" cy="4572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819"/>
              </a:spcBef>
            </a:pPr>
            <a:r>
              <a:rPr sz="1600" b="1" spc="-10" dirty="0">
                <a:solidFill>
                  <a:srgbClr val="FFFFFF"/>
                </a:solidFill>
                <a:latin typeface="Malgun Gothic"/>
                <a:cs typeface="Malgun Gothic"/>
              </a:rPr>
              <a:t>Dimensione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77000" y="2286000"/>
            <a:ext cx="762000" cy="2438400"/>
          </a:xfrm>
          <a:custGeom>
            <a:avLst/>
            <a:gdLst/>
            <a:ahLst/>
            <a:cxnLst/>
            <a:rect l="l" t="t" r="r" b="b"/>
            <a:pathLst>
              <a:path w="762000" h="2438400">
                <a:moveTo>
                  <a:pt x="0" y="0"/>
                </a:moveTo>
                <a:lnTo>
                  <a:pt x="762000" y="2438400"/>
                </a:lnTo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96746" y="6340246"/>
            <a:ext cx="1776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algun Gothic"/>
                <a:cs typeface="Malgun Gothic"/>
              </a:rPr>
              <a:t>file eseguibile </a:t>
            </a:r>
            <a:r>
              <a:rPr sz="1600" spc="-10" dirty="0">
                <a:latin typeface="Malgun Gothic"/>
                <a:cs typeface="Malgun Gothic"/>
              </a:rPr>
              <a:t>Unix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47800" y="2060575"/>
            <a:ext cx="2209800" cy="381000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47800" y="2060575"/>
            <a:ext cx="2209800" cy="381000"/>
          </a:xfrm>
          <a:custGeom>
            <a:avLst/>
            <a:gdLst/>
            <a:ahLst/>
            <a:cxnLst/>
            <a:rect l="l" t="t" r="r" b="b"/>
            <a:pathLst>
              <a:path w="2209800" h="381000">
                <a:moveTo>
                  <a:pt x="0" y="381000"/>
                </a:moveTo>
                <a:lnTo>
                  <a:pt x="2209800" y="381000"/>
                </a:lnTo>
                <a:lnTo>
                  <a:pt x="2209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447800" y="2060575"/>
            <a:ext cx="2209800" cy="3048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46355">
              <a:lnSpc>
                <a:spcPts val="2010"/>
              </a:lnSpc>
              <a:spcBef>
                <a:spcPts val="385"/>
              </a:spcBef>
            </a:pPr>
            <a:r>
              <a:rPr sz="1800" b="1" spc="-5" dirty="0">
                <a:solidFill>
                  <a:srgbClr val="FFFFFF"/>
                </a:solidFill>
                <a:latin typeface="Malgun Gothic"/>
                <a:cs typeface="Malgun Gothic"/>
              </a:rPr>
              <a:t>Dimensione</a:t>
            </a:r>
            <a:r>
              <a:rPr sz="1800" b="1" spc="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b="1" spc="-45" dirty="0">
                <a:solidFill>
                  <a:srgbClr val="FFFFFF"/>
                </a:solidFill>
                <a:latin typeface="Malgun Gothic"/>
                <a:cs typeface="Malgun Gothic"/>
              </a:rPr>
              <a:t>Testo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47800" y="2365375"/>
            <a:ext cx="2209800" cy="304800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7800" y="2365375"/>
            <a:ext cx="2209800" cy="304800"/>
          </a:xfrm>
          <a:custGeom>
            <a:avLst/>
            <a:gdLst/>
            <a:ahLst/>
            <a:cxnLst/>
            <a:rect l="l" t="t" r="r" b="b"/>
            <a:pathLst>
              <a:path w="2209800" h="304800">
                <a:moveTo>
                  <a:pt x="0" y="304800"/>
                </a:moveTo>
                <a:lnTo>
                  <a:pt x="2209800" y="304800"/>
                </a:lnTo>
                <a:lnTo>
                  <a:pt x="2209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447800" y="2441575"/>
            <a:ext cx="2209800" cy="2286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ts val="1650"/>
              </a:lnSpc>
            </a:pPr>
            <a:r>
              <a:rPr sz="1800" b="1" spc="-5" dirty="0">
                <a:solidFill>
                  <a:srgbClr val="FFFFFF"/>
                </a:solidFill>
                <a:latin typeface="Malgun Gothic"/>
                <a:cs typeface="Malgun Gothic"/>
              </a:rPr>
              <a:t>Dimensione</a:t>
            </a:r>
            <a:r>
              <a:rPr sz="1800" b="1" spc="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Malgun Gothic"/>
                <a:cs typeface="Malgun Gothic"/>
              </a:rPr>
              <a:t>Dati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47800" y="2670175"/>
            <a:ext cx="2209800" cy="304800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447800" y="2670175"/>
            <a:ext cx="2209800" cy="3048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90"/>
              </a:spcBef>
            </a:pPr>
            <a:r>
              <a:rPr sz="1800" b="1" spc="-5" dirty="0">
                <a:solidFill>
                  <a:srgbClr val="FFFFFF"/>
                </a:solidFill>
                <a:latin typeface="Malgun Gothic"/>
                <a:cs typeface="Malgun Gothic"/>
              </a:rPr>
              <a:t>Dimensione</a:t>
            </a:r>
            <a:r>
              <a:rPr sz="1800" b="1" spc="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Malgun Gothic"/>
                <a:cs typeface="Malgun Gothic"/>
              </a:rPr>
              <a:t>BSS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447800" y="2974975"/>
            <a:ext cx="2209800" cy="304800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47800" y="2974975"/>
            <a:ext cx="2235200" cy="3048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90"/>
              </a:spcBef>
            </a:pPr>
            <a:r>
              <a:rPr sz="1800" b="1" dirty="0">
                <a:solidFill>
                  <a:srgbClr val="FFFFFF"/>
                </a:solidFill>
                <a:latin typeface="Malgun Gothic"/>
                <a:cs typeface="Malgun Gothic"/>
              </a:rPr>
              <a:t>Dim. </a:t>
            </a:r>
            <a:r>
              <a:rPr sz="1800" b="1" spc="-30" dirty="0">
                <a:solidFill>
                  <a:srgbClr val="FFFFFF"/>
                </a:solidFill>
                <a:latin typeface="Malgun Gothic"/>
                <a:cs typeface="Malgun Gothic"/>
              </a:rPr>
              <a:t>Tabella</a:t>
            </a:r>
            <a:r>
              <a:rPr sz="1800" b="1" spc="-4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Malgun Gothic"/>
                <a:cs typeface="Malgun Gothic"/>
              </a:rPr>
              <a:t>Simbol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4467" y="2973704"/>
            <a:ext cx="88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47800" y="3279775"/>
            <a:ext cx="2209800" cy="304800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447800" y="3279775"/>
            <a:ext cx="2209800" cy="3048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90"/>
              </a:spcBef>
            </a:pPr>
            <a:r>
              <a:rPr sz="1800" b="1" spc="10" dirty="0">
                <a:solidFill>
                  <a:srgbClr val="FFFFFF"/>
                </a:solidFill>
                <a:latin typeface="Malgun Gothic"/>
                <a:cs typeface="Malgun Gothic"/>
              </a:rPr>
              <a:t>Entry</a:t>
            </a:r>
            <a:r>
              <a:rPr sz="1800" b="1" spc="-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Malgun Gothic"/>
                <a:cs typeface="Malgun Gothic"/>
              </a:rPr>
              <a:t>Point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447800" y="3584575"/>
            <a:ext cx="2209800" cy="304800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7800" y="3584575"/>
            <a:ext cx="2209800" cy="304800"/>
          </a:xfrm>
          <a:custGeom>
            <a:avLst/>
            <a:gdLst/>
            <a:ahLst/>
            <a:cxnLst/>
            <a:rect l="l" t="t" r="r" b="b"/>
            <a:pathLst>
              <a:path w="2209800" h="304800">
                <a:moveTo>
                  <a:pt x="0" y="304800"/>
                </a:moveTo>
                <a:lnTo>
                  <a:pt x="2209800" y="304800"/>
                </a:lnTo>
                <a:lnTo>
                  <a:pt x="2209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47800" y="3889375"/>
            <a:ext cx="2209800" cy="304800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47800" y="3889375"/>
            <a:ext cx="2209800" cy="304800"/>
          </a:xfrm>
          <a:custGeom>
            <a:avLst/>
            <a:gdLst/>
            <a:ahLst/>
            <a:cxnLst/>
            <a:rect l="l" t="t" r="r" b="b"/>
            <a:pathLst>
              <a:path w="2209800" h="304800">
                <a:moveTo>
                  <a:pt x="0" y="304800"/>
                </a:moveTo>
                <a:lnTo>
                  <a:pt x="2209800" y="304800"/>
                </a:lnTo>
                <a:lnTo>
                  <a:pt x="2209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25500" y="3888485"/>
            <a:ext cx="282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1800" b="1" u="heavy" dirty="0">
                <a:solidFill>
                  <a:srgbClr val="FFFFFF"/>
                </a:solidFill>
                <a:uFill>
                  <a:solidFill>
                    <a:srgbClr val="808080"/>
                  </a:solidFill>
                </a:uFill>
                <a:latin typeface="Malgun Gothic"/>
                <a:cs typeface="Malgun Gothic"/>
              </a:rPr>
              <a:t> 	</a:t>
            </a:r>
            <a:r>
              <a:rPr sz="18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Malgun Gothic"/>
                <a:cs typeface="Malgun Gothic"/>
              </a:rPr>
              <a:t>Flag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447800" y="4176648"/>
            <a:ext cx="2209800" cy="609600"/>
          </a:xfrm>
          <a:prstGeom prst="rect">
            <a:avLst/>
          </a:prstGeom>
          <a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47800" y="4176648"/>
            <a:ext cx="2209800" cy="609600"/>
          </a:xfrm>
          <a:custGeom>
            <a:avLst/>
            <a:gdLst/>
            <a:ahLst/>
            <a:cxnLst/>
            <a:rect l="l" t="t" r="r" b="b"/>
            <a:pathLst>
              <a:path w="2209800" h="609600">
                <a:moveTo>
                  <a:pt x="0" y="609600"/>
                </a:moveTo>
                <a:lnTo>
                  <a:pt x="2209800" y="609600"/>
                </a:lnTo>
                <a:lnTo>
                  <a:pt x="22098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457325" y="4340478"/>
            <a:ext cx="21907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95"/>
              </a:spcBef>
            </a:pPr>
            <a:r>
              <a:rPr sz="1600" b="1" spc="-45" dirty="0">
                <a:solidFill>
                  <a:srgbClr val="FFFFFF"/>
                </a:solidFill>
                <a:latin typeface="Malgun Gothic"/>
                <a:cs typeface="Malgun Gothic"/>
              </a:rPr>
              <a:t>Testo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311275" y="4327525"/>
            <a:ext cx="259079" cy="161925"/>
          </a:xfrm>
          <a:custGeom>
            <a:avLst/>
            <a:gdLst/>
            <a:ahLst/>
            <a:cxnLst/>
            <a:rect l="l" t="t" r="r" b="b"/>
            <a:pathLst>
              <a:path w="259080" h="161925">
                <a:moveTo>
                  <a:pt x="258825" y="0"/>
                </a:moveTo>
                <a:lnTo>
                  <a:pt x="0" y="161925"/>
                </a:lnTo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275" y="4479925"/>
            <a:ext cx="259079" cy="161925"/>
          </a:xfrm>
          <a:custGeom>
            <a:avLst/>
            <a:gdLst/>
            <a:ahLst/>
            <a:cxnLst/>
            <a:rect l="l" t="t" r="r" b="b"/>
            <a:pathLst>
              <a:path w="259080" h="161925">
                <a:moveTo>
                  <a:pt x="258825" y="0"/>
                </a:moveTo>
                <a:lnTo>
                  <a:pt x="0" y="161925"/>
                </a:lnTo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22726" y="4327525"/>
            <a:ext cx="259079" cy="161925"/>
          </a:xfrm>
          <a:custGeom>
            <a:avLst/>
            <a:gdLst/>
            <a:ahLst/>
            <a:cxnLst/>
            <a:rect l="l" t="t" r="r" b="b"/>
            <a:pathLst>
              <a:path w="259079" h="161925">
                <a:moveTo>
                  <a:pt x="258699" y="0"/>
                </a:moveTo>
                <a:lnTo>
                  <a:pt x="0" y="161925"/>
                </a:lnTo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22726" y="4479925"/>
            <a:ext cx="259079" cy="161925"/>
          </a:xfrm>
          <a:custGeom>
            <a:avLst/>
            <a:gdLst/>
            <a:ahLst/>
            <a:cxnLst/>
            <a:rect l="l" t="t" r="r" b="b"/>
            <a:pathLst>
              <a:path w="259079" h="161925">
                <a:moveTo>
                  <a:pt x="258699" y="0"/>
                </a:moveTo>
                <a:lnTo>
                  <a:pt x="0" y="161925"/>
                </a:lnTo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47800" y="4786376"/>
            <a:ext cx="2209800" cy="609600"/>
          </a:xfrm>
          <a:prstGeom prst="rect">
            <a:avLst/>
          </a:prstGeom>
          <a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47800" y="4786376"/>
            <a:ext cx="2209800" cy="609600"/>
          </a:xfrm>
          <a:custGeom>
            <a:avLst/>
            <a:gdLst/>
            <a:ahLst/>
            <a:cxnLst/>
            <a:rect l="l" t="t" r="r" b="b"/>
            <a:pathLst>
              <a:path w="2209800" h="609600">
                <a:moveTo>
                  <a:pt x="0" y="609600"/>
                </a:moveTo>
                <a:lnTo>
                  <a:pt x="2209800" y="609600"/>
                </a:lnTo>
                <a:lnTo>
                  <a:pt x="22098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447800" y="4786312"/>
            <a:ext cx="2209800" cy="610235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385"/>
              </a:spcBef>
            </a:pPr>
            <a:r>
              <a:rPr sz="1600" b="1" spc="-10" dirty="0">
                <a:solidFill>
                  <a:srgbClr val="FFFFFF"/>
                </a:solidFill>
                <a:latin typeface="Malgun Gothic"/>
                <a:cs typeface="Malgun Gothic"/>
              </a:rPr>
              <a:t>Dati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295400" y="4937125"/>
            <a:ext cx="259079" cy="161925"/>
          </a:xfrm>
          <a:custGeom>
            <a:avLst/>
            <a:gdLst/>
            <a:ahLst/>
            <a:cxnLst/>
            <a:rect l="l" t="t" r="r" b="b"/>
            <a:pathLst>
              <a:path w="259080" h="161925">
                <a:moveTo>
                  <a:pt x="258825" y="0"/>
                </a:moveTo>
                <a:lnTo>
                  <a:pt x="0" y="161925"/>
                </a:lnTo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5400" y="5089525"/>
            <a:ext cx="259079" cy="161925"/>
          </a:xfrm>
          <a:custGeom>
            <a:avLst/>
            <a:gdLst/>
            <a:ahLst/>
            <a:cxnLst/>
            <a:rect l="l" t="t" r="r" b="b"/>
            <a:pathLst>
              <a:path w="259080" h="161925">
                <a:moveTo>
                  <a:pt x="258825" y="0"/>
                </a:moveTo>
                <a:lnTo>
                  <a:pt x="0" y="161925"/>
                </a:lnTo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06851" y="4937125"/>
            <a:ext cx="259079" cy="161925"/>
          </a:xfrm>
          <a:custGeom>
            <a:avLst/>
            <a:gdLst/>
            <a:ahLst/>
            <a:cxnLst/>
            <a:rect l="l" t="t" r="r" b="b"/>
            <a:pathLst>
              <a:path w="259079" h="161925">
                <a:moveTo>
                  <a:pt x="258699" y="0"/>
                </a:moveTo>
                <a:lnTo>
                  <a:pt x="0" y="161925"/>
                </a:lnTo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06851" y="5089525"/>
            <a:ext cx="259079" cy="161925"/>
          </a:xfrm>
          <a:custGeom>
            <a:avLst/>
            <a:gdLst/>
            <a:ahLst/>
            <a:cxnLst/>
            <a:rect l="l" t="t" r="r" b="b"/>
            <a:pathLst>
              <a:path w="259079" h="161925">
                <a:moveTo>
                  <a:pt x="258699" y="0"/>
                </a:moveTo>
                <a:lnTo>
                  <a:pt x="0" y="161925"/>
                </a:lnTo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47800" y="5395912"/>
            <a:ext cx="2209800" cy="381000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47800" y="5395912"/>
            <a:ext cx="2209800" cy="381000"/>
          </a:xfrm>
          <a:custGeom>
            <a:avLst/>
            <a:gdLst/>
            <a:ahLst/>
            <a:cxnLst/>
            <a:rect l="l" t="t" r="r" b="b"/>
            <a:pathLst>
              <a:path w="2209800" h="381000">
                <a:moveTo>
                  <a:pt x="0" y="381000"/>
                </a:moveTo>
                <a:lnTo>
                  <a:pt x="2209800" y="381000"/>
                </a:lnTo>
                <a:lnTo>
                  <a:pt x="2209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447800" y="5395944"/>
            <a:ext cx="2209800" cy="3810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395"/>
              </a:spcBef>
            </a:pPr>
            <a:r>
              <a:rPr sz="1800" b="1" spc="-5" dirty="0">
                <a:solidFill>
                  <a:srgbClr val="FFFFFF"/>
                </a:solidFill>
                <a:latin typeface="Malgun Gothic"/>
                <a:cs typeface="Malgun Gothic"/>
              </a:rPr>
              <a:t>Bit </a:t>
            </a:r>
            <a:r>
              <a:rPr sz="1800" b="1" dirty="0">
                <a:solidFill>
                  <a:srgbClr val="FFFFFF"/>
                </a:solidFill>
                <a:latin typeface="Malgun Gothic"/>
                <a:cs typeface="Malgun Gothic"/>
              </a:rPr>
              <a:t>di</a:t>
            </a:r>
            <a:r>
              <a:rPr sz="1800" b="1" spc="-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Malgun Gothic"/>
                <a:cs typeface="Malgun Gothic"/>
              </a:rPr>
              <a:t>Rilocazione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447800" y="5776912"/>
            <a:ext cx="2209800" cy="381000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47800" y="5776912"/>
            <a:ext cx="2209800" cy="381000"/>
          </a:xfrm>
          <a:custGeom>
            <a:avLst/>
            <a:gdLst/>
            <a:ahLst/>
            <a:cxnLst/>
            <a:rect l="l" t="t" r="r" b="b"/>
            <a:pathLst>
              <a:path w="2209800" h="381000">
                <a:moveTo>
                  <a:pt x="0" y="381000"/>
                </a:moveTo>
                <a:lnTo>
                  <a:pt x="2209800" y="381000"/>
                </a:lnTo>
                <a:lnTo>
                  <a:pt x="2209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447800" y="5776912"/>
            <a:ext cx="2209800" cy="381000"/>
          </a:xfrm>
          <a:prstGeom prst="rect">
            <a:avLst/>
          </a:prstGeom>
          <a:ln w="19050">
            <a:solidFill>
              <a:srgbClr val="80808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395"/>
              </a:spcBef>
            </a:pPr>
            <a:r>
              <a:rPr sz="1800" b="1" spc="-30" dirty="0">
                <a:solidFill>
                  <a:srgbClr val="FFFFFF"/>
                </a:solidFill>
                <a:latin typeface="Malgun Gothic"/>
                <a:cs typeface="Malgun Gothic"/>
              </a:rPr>
              <a:t>Tabella </a:t>
            </a:r>
            <a:r>
              <a:rPr sz="1800" b="1" dirty="0">
                <a:solidFill>
                  <a:srgbClr val="FFFFFF"/>
                </a:solidFill>
                <a:latin typeface="Malgun Gothic"/>
                <a:cs typeface="Malgun Gothic"/>
              </a:rPr>
              <a:t>dei</a:t>
            </a:r>
            <a:r>
              <a:rPr sz="1800" b="1" spc="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Malgun Gothic"/>
                <a:cs typeface="Malgun Gothic"/>
              </a:rPr>
              <a:t>Simboli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312925" y="5395976"/>
            <a:ext cx="259079" cy="161925"/>
          </a:xfrm>
          <a:custGeom>
            <a:avLst/>
            <a:gdLst/>
            <a:ahLst/>
            <a:cxnLst/>
            <a:rect l="l" t="t" r="r" b="b"/>
            <a:pathLst>
              <a:path w="259080" h="161925">
                <a:moveTo>
                  <a:pt x="258699" y="0"/>
                </a:moveTo>
                <a:lnTo>
                  <a:pt x="0" y="161925"/>
                </a:lnTo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2925" y="5548376"/>
            <a:ext cx="259079" cy="161925"/>
          </a:xfrm>
          <a:custGeom>
            <a:avLst/>
            <a:gdLst/>
            <a:ahLst/>
            <a:cxnLst/>
            <a:rect l="l" t="t" r="r" b="b"/>
            <a:pathLst>
              <a:path w="259080" h="161925">
                <a:moveTo>
                  <a:pt x="258699" y="0"/>
                </a:moveTo>
                <a:lnTo>
                  <a:pt x="0" y="161861"/>
                </a:lnTo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24250" y="5395976"/>
            <a:ext cx="259079" cy="161925"/>
          </a:xfrm>
          <a:custGeom>
            <a:avLst/>
            <a:gdLst/>
            <a:ahLst/>
            <a:cxnLst/>
            <a:rect l="l" t="t" r="r" b="b"/>
            <a:pathLst>
              <a:path w="259079" h="161925">
                <a:moveTo>
                  <a:pt x="258825" y="0"/>
                </a:moveTo>
                <a:lnTo>
                  <a:pt x="0" y="161925"/>
                </a:lnTo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4250" y="5548376"/>
            <a:ext cx="259079" cy="161925"/>
          </a:xfrm>
          <a:custGeom>
            <a:avLst/>
            <a:gdLst/>
            <a:ahLst/>
            <a:cxnLst/>
            <a:rect l="l" t="t" r="r" b="b"/>
            <a:pathLst>
              <a:path w="259079" h="161925">
                <a:moveTo>
                  <a:pt x="258825" y="0"/>
                </a:moveTo>
                <a:lnTo>
                  <a:pt x="0" y="161861"/>
                </a:lnTo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295400" y="5826125"/>
            <a:ext cx="259079" cy="161925"/>
          </a:xfrm>
          <a:custGeom>
            <a:avLst/>
            <a:gdLst/>
            <a:ahLst/>
            <a:cxnLst/>
            <a:rect l="l" t="t" r="r" b="b"/>
            <a:pathLst>
              <a:path w="259080" h="161925">
                <a:moveTo>
                  <a:pt x="258825" y="0"/>
                </a:moveTo>
                <a:lnTo>
                  <a:pt x="0" y="161925"/>
                </a:lnTo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295400" y="5978525"/>
            <a:ext cx="259079" cy="161925"/>
          </a:xfrm>
          <a:custGeom>
            <a:avLst/>
            <a:gdLst/>
            <a:ahLst/>
            <a:cxnLst/>
            <a:rect l="l" t="t" r="r" b="b"/>
            <a:pathLst>
              <a:path w="259080" h="161925">
                <a:moveTo>
                  <a:pt x="258825" y="0"/>
                </a:moveTo>
                <a:lnTo>
                  <a:pt x="0" y="161925"/>
                </a:lnTo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506851" y="5826125"/>
            <a:ext cx="259079" cy="161925"/>
          </a:xfrm>
          <a:custGeom>
            <a:avLst/>
            <a:gdLst/>
            <a:ahLst/>
            <a:cxnLst/>
            <a:rect l="l" t="t" r="r" b="b"/>
            <a:pathLst>
              <a:path w="259079" h="161925">
                <a:moveTo>
                  <a:pt x="258699" y="0"/>
                </a:moveTo>
                <a:lnTo>
                  <a:pt x="0" y="161925"/>
                </a:lnTo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506851" y="5978525"/>
            <a:ext cx="259079" cy="161925"/>
          </a:xfrm>
          <a:custGeom>
            <a:avLst/>
            <a:gdLst/>
            <a:ahLst/>
            <a:cxnLst/>
            <a:rect l="l" t="t" r="r" b="b"/>
            <a:pathLst>
              <a:path w="259079" h="161925">
                <a:moveTo>
                  <a:pt x="258699" y="0"/>
                </a:moveTo>
                <a:lnTo>
                  <a:pt x="0" y="161925"/>
                </a:lnTo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251329" y="1665223"/>
            <a:ext cx="663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16</a:t>
            </a:r>
            <a:r>
              <a:rPr sz="1800" b="1" spc="-95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bit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524000" y="17907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5974"/>
                </a:lnTo>
                <a:lnTo>
                  <a:pt x="63500" y="45974"/>
                </a:lnTo>
                <a:lnTo>
                  <a:pt x="63500" y="30099"/>
                </a:lnTo>
                <a:lnTo>
                  <a:pt x="76200" y="30099"/>
                </a:lnTo>
                <a:lnTo>
                  <a:pt x="76200" y="0"/>
                </a:lnTo>
                <a:close/>
              </a:path>
              <a:path w="609600" h="76200">
                <a:moveTo>
                  <a:pt x="76200" y="30099"/>
                </a:moveTo>
                <a:lnTo>
                  <a:pt x="63500" y="30099"/>
                </a:lnTo>
                <a:lnTo>
                  <a:pt x="63500" y="45974"/>
                </a:lnTo>
                <a:lnTo>
                  <a:pt x="76200" y="45974"/>
                </a:lnTo>
                <a:lnTo>
                  <a:pt x="76200" y="30099"/>
                </a:lnTo>
                <a:close/>
              </a:path>
              <a:path w="609600" h="76200">
                <a:moveTo>
                  <a:pt x="609600" y="30099"/>
                </a:moveTo>
                <a:lnTo>
                  <a:pt x="76200" y="30099"/>
                </a:lnTo>
                <a:lnTo>
                  <a:pt x="76200" y="45974"/>
                </a:lnTo>
                <a:lnTo>
                  <a:pt x="609600" y="45974"/>
                </a:lnTo>
                <a:lnTo>
                  <a:pt x="609600" y="300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048000" y="17907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46100" y="30099"/>
                </a:moveTo>
                <a:lnTo>
                  <a:pt x="533400" y="30101"/>
                </a:lnTo>
                <a:lnTo>
                  <a:pt x="533400" y="76200"/>
                </a:lnTo>
                <a:lnTo>
                  <a:pt x="593851" y="45974"/>
                </a:lnTo>
                <a:lnTo>
                  <a:pt x="546100" y="45974"/>
                </a:lnTo>
                <a:lnTo>
                  <a:pt x="546100" y="30099"/>
                </a:lnTo>
                <a:close/>
              </a:path>
              <a:path w="609600" h="76200">
                <a:moveTo>
                  <a:pt x="533400" y="30101"/>
                </a:moveTo>
                <a:lnTo>
                  <a:pt x="0" y="30225"/>
                </a:lnTo>
                <a:lnTo>
                  <a:pt x="0" y="45974"/>
                </a:lnTo>
                <a:lnTo>
                  <a:pt x="533400" y="45974"/>
                </a:lnTo>
                <a:lnTo>
                  <a:pt x="533400" y="30101"/>
                </a:lnTo>
                <a:close/>
              </a:path>
              <a:path w="609600" h="76200">
                <a:moveTo>
                  <a:pt x="593598" y="30099"/>
                </a:moveTo>
                <a:lnTo>
                  <a:pt x="546100" y="30099"/>
                </a:lnTo>
                <a:lnTo>
                  <a:pt x="546100" y="45974"/>
                </a:lnTo>
                <a:lnTo>
                  <a:pt x="593851" y="45974"/>
                </a:lnTo>
                <a:lnTo>
                  <a:pt x="609600" y="38100"/>
                </a:lnTo>
                <a:lnTo>
                  <a:pt x="593598" y="30099"/>
                </a:lnTo>
                <a:close/>
              </a:path>
              <a:path w="609600" h="76200">
                <a:moveTo>
                  <a:pt x="533400" y="0"/>
                </a:moveTo>
                <a:lnTo>
                  <a:pt x="533400" y="30101"/>
                </a:lnTo>
                <a:lnTo>
                  <a:pt x="593598" y="30099"/>
                </a:lnTo>
                <a:lnTo>
                  <a:pt x="53340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68921" y="2775966"/>
            <a:ext cx="171450" cy="746125"/>
          </a:xfrm>
          <a:custGeom>
            <a:avLst/>
            <a:gdLst/>
            <a:ahLst/>
            <a:cxnLst/>
            <a:rect l="l" t="t" r="r" b="b"/>
            <a:pathLst>
              <a:path w="171450" h="746125">
                <a:moveTo>
                  <a:pt x="736" y="619760"/>
                </a:moveTo>
                <a:lnTo>
                  <a:pt x="0" y="745617"/>
                </a:lnTo>
                <a:lnTo>
                  <a:pt x="26454" y="745744"/>
                </a:lnTo>
                <a:lnTo>
                  <a:pt x="26733" y="698881"/>
                </a:lnTo>
                <a:lnTo>
                  <a:pt x="164583" y="698881"/>
                </a:lnTo>
                <a:lnTo>
                  <a:pt x="164769" y="667766"/>
                </a:lnTo>
                <a:lnTo>
                  <a:pt x="26911" y="667004"/>
                </a:lnTo>
                <a:lnTo>
                  <a:pt x="27190" y="620013"/>
                </a:lnTo>
                <a:lnTo>
                  <a:pt x="736" y="619760"/>
                </a:lnTo>
                <a:close/>
              </a:path>
              <a:path w="171450" h="746125">
                <a:moveTo>
                  <a:pt x="164583" y="698881"/>
                </a:moveTo>
                <a:lnTo>
                  <a:pt x="26733" y="698881"/>
                </a:lnTo>
                <a:lnTo>
                  <a:pt x="164579" y="699643"/>
                </a:lnTo>
                <a:lnTo>
                  <a:pt x="164583" y="698881"/>
                </a:lnTo>
                <a:close/>
              </a:path>
              <a:path w="171450" h="746125">
                <a:moveTo>
                  <a:pt x="101993" y="521843"/>
                </a:moveTo>
                <a:lnTo>
                  <a:pt x="60502" y="535305"/>
                </a:lnTo>
                <a:lnTo>
                  <a:pt x="45212" y="573532"/>
                </a:lnTo>
                <a:lnTo>
                  <a:pt x="46231" y="585299"/>
                </a:lnTo>
                <a:lnTo>
                  <a:pt x="71779" y="621742"/>
                </a:lnTo>
                <a:lnTo>
                  <a:pt x="107708" y="631189"/>
                </a:lnTo>
                <a:lnTo>
                  <a:pt x="121163" y="630312"/>
                </a:lnTo>
                <a:lnTo>
                  <a:pt x="159099" y="607841"/>
                </a:lnTo>
                <a:lnTo>
                  <a:pt x="162915" y="600329"/>
                </a:lnTo>
                <a:lnTo>
                  <a:pt x="115265" y="600329"/>
                </a:lnTo>
                <a:lnTo>
                  <a:pt x="115265" y="600201"/>
                </a:lnTo>
                <a:lnTo>
                  <a:pt x="94830" y="600201"/>
                </a:lnTo>
                <a:lnTo>
                  <a:pt x="86359" y="598932"/>
                </a:lnTo>
                <a:lnTo>
                  <a:pt x="79603" y="595884"/>
                </a:lnTo>
                <a:lnTo>
                  <a:pt x="69545" y="585978"/>
                </a:lnTo>
                <a:lnTo>
                  <a:pt x="67158" y="580647"/>
                </a:lnTo>
                <a:lnTo>
                  <a:pt x="67172" y="573532"/>
                </a:lnTo>
                <a:lnTo>
                  <a:pt x="68884" y="563967"/>
                </a:lnTo>
                <a:lnTo>
                  <a:pt x="74158" y="556799"/>
                </a:lnTo>
                <a:lnTo>
                  <a:pt x="82904" y="552537"/>
                </a:lnTo>
                <a:lnTo>
                  <a:pt x="95123" y="551180"/>
                </a:lnTo>
                <a:lnTo>
                  <a:pt x="115551" y="551180"/>
                </a:lnTo>
                <a:lnTo>
                  <a:pt x="115722" y="521970"/>
                </a:lnTo>
                <a:lnTo>
                  <a:pt x="101993" y="521843"/>
                </a:lnTo>
                <a:close/>
              </a:path>
              <a:path w="171450" h="746125">
                <a:moveTo>
                  <a:pt x="135305" y="531622"/>
                </a:moveTo>
                <a:lnTo>
                  <a:pt x="139751" y="539579"/>
                </a:lnTo>
                <a:lnTo>
                  <a:pt x="142913" y="548036"/>
                </a:lnTo>
                <a:lnTo>
                  <a:pt x="144789" y="557018"/>
                </a:lnTo>
                <a:lnTo>
                  <a:pt x="145376" y="566547"/>
                </a:lnTo>
                <a:lnTo>
                  <a:pt x="143424" y="580647"/>
                </a:lnTo>
                <a:lnTo>
                  <a:pt x="137755" y="590962"/>
                </a:lnTo>
                <a:lnTo>
                  <a:pt x="128369" y="597515"/>
                </a:lnTo>
                <a:lnTo>
                  <a:pt x="115265" y="600329"/>
                </a:lnTo>
                <a:lnTo>
                  <a:pt x="162915" y="600329"/>
                </a:lnTo>
                <a:lnTo>
                  <a:pt x="164109" y="597979"/>
                </a:lnTo>
                <a:lnTo>
                  <a:pt x="167147" y="586593"/>
                </a:lnTo>
                <a:lnTo>
                  <a:pt x="168180" y="574039"/>
                </a:lnTo>
                <a:lnTo>
                  <a:pt x="168206" y="573532"/>
                </a:lnTo>
                <a:lnTo>
                  <a:pt x="167690" y="561467"/>
                </a:lnTo>
                <a:lnTo>
                  <a:pt x="165974" y="550418"/>
                </a:lnTo>
                <a:lnTo>
                  <a:pt x="163066" y="540512"/>
                </a:lnTo>
                <a:lnTo>
                  <a:pt x="158965" y="531749"/>
                </a:lnTo>
                <a:lnTo>
                  <a:pt x="135305" y="531622"/>
                </a:lnTo>
                <a:close/>
              </a:path>
              <a:path w="171450" h="746125">
                <a:moveTo>
                  <a:pt x="115551" y="551180"/>
                </a:moveTo>
                <a:lnTo>
                  <a:pt x="95123" y="551180"/>
                </a:lnTo>
                <a:lnTo>
                  <a:pt x="94830" y="600201"/>
                </a:lnTo>
                <a:lnTo>
                  <a:pt x="115265" y="600201"/>
                </a:lnTo>
                <a:lnTo>
                  <a:pt x="115551" y="551180"/>
                </a:lnTo>
                <a:close/>
              </a:path>
              <a:path w="171450" h="746125">
                <a:moveTo>
                  <a:pt x="166211" y="446786"/>
                </a:moveTo>
                <a:lnTo>
                  <a:pt x="134454" y="446786"/>
                </a:lnTo>
                <a:lnTo>
                  <a:pt x="142722" y="446913"/>
                </a:lnTo>
                <a:lnTo>
                  <a:pt x="146812" y="454151"/>
                </a:lnTo>
                <a:lnTo>
                  <a:pt x="140418" y="494403"/>
                </a:lnTo>
                <a:lnTo>
                  <a:pt x="135585" y="503047"/>
                </a:lnTo>
                <a:lnTo>
                  <a:pt x="162369" y="503300"/>
                </a:lnTo>
                <a:lnTo>
                  <a:pt x="165150" y="495508"/>
                </a:lnTo>
                <a:lnTo>
                  <a:pt x="167152" y="487156"/>
                </a:lnTo>
                <a:lnTo>
                  <a:pt x="168375" y="478208"/>
                </a:lnTo>
                <a:lnTo>
                  <a:pt x="168750" y="470154"/>
                </a:lnTo>
                <a:lnTo>
                  <a:pt x="168726" y="466725"/>
                </a:lnTo>
                <a:lnTo>
                  <a:pt x="168252" y="457454"/>
                </a:lnTo>
                <a:lnTo>
                  <a:pt x="166487" y="447595"/>
                </a:lnTo>
                <a:lnTo>
                  <a:pt x="166211" y="446786"/>
                </a:lnTo>
                <a:close/>
              </a:path>
              <a:path w="171450" h="746125">
                <a:moveTo>
                  <a:pt x="50888" y="422656"/>
                </a:moveTo>
                <a:lnTo>
                  <a:pt x="45970" y="454151"/>
                </a:lnTo>
                <a:lnTo>
                  <a:pt x="46451" y="463389"/>
                </a:lnTo>
                <a:lnTo>
                  <a:pt x="66776" y="499157"/>
                </a:lnTo>
                <a:lnTo>
                  <a:pt x="81889" y="502666"/>
                </a:lnTo>
                <a:lnTo>
                  <a:pt x="90449" y="502666"/>
                </a:lnTo>
                <a:lnTo>
                  <a:pt x="116845" y="472059"/>
                </a:lnTo>
                <a:lnTo>
                  <a:pt x="85496" y="472059"/>
                </a:lnTo>
                <a:lnTo>
                  <a:pt x="79616" y="471932"/>
                </a:lnTo>
                <a:lnTo>
                  <a:pt x="76047" y="471932"/>
                </a:lnTo>
                <a:lnTo>
                  <a:pt x="73190" y="470154"/>
                </a:lnTo>
                <a:lnTo>
                  <a:pt x="71056" y="466725"/>
                </a:lnTo>
                <a:lnTo>
                  <a:pt x="68922" y="463169"/>
                </a:lnTo>
                <a:lnTo>
                  <a:pt x="67868" y="458597"/>
                </a:lnTo>
                <a:lnTo>
                  <a:pt x="67911" y="452500"/>
                </a:lnTo>
                <a:lnTo>
                  <a:pt x="68451" y="444803"/>
                </a:lnTo>
                <a:lnTo>
                  <a:pt x="70026" y="437149"/>
                </a:lnTo>
                <a:lnTo>
                  <a:pt x="72618" y="429805"/>
                </a:lnTo>
                <a:lnTo>
                  <a:pt x="76225" y="422783"/>
                </a:lnTo>
                <a:lnTo>
                  <a:pt x="50888" y="422656"/>
                </a:lnTo>
                <a:close/>
              </a:path>
              <a:path w="171450" h="746125">
                <a:moveTo>
                  <a:pt x="131622" y="416687"/>
                </a:moveTo>
                <a:lnTo>
                  <a:pt x="125298" y="416687"/>
                </a:lnTo>
                <a:lnTo>
                  <a:pt x="119786" y="418084"/>
                </a:lnTo>
                <a:lnTo>
                  <a:pt x="96596" y="449714"/>
                </a:lnTo>
                <a:lnTo>
                  <a:pt x="90182" y="467106"/>
                </a:lnTo>
                <a:lnTo>
                  <a:pt x="85496" y="472059"/>
                </a:lnTo>
                <a:lnTo>
                  <a:pt x="116845" y="472059"/>
                </a:lnTo>
                <a:lnTo>
                  <a:pt x="119849" y="464058"/>
                </a:lnTo>
                <a:lnTo>
                  <a:pt x="123863" y="452500"/>
                </a:lnTo>
                <a:lnTo>
                  <a:pt x="128727" y="446786"/>
                </a:lnTo>
                <a:lnTo>
                  <a:pt x="166211" y="446786"/>
                </a:lnTo>
                <a:lnTo>
                  <a:pt x="163470" y="438751"/>
                </a:lnTo>
                <a:lnTo>
                  <a:pt x="159219" y="431038"/>
                </a:lnTo>
                <a:lnTo>
                  <a:pt x="153843" y="424795"/>
                </a:lnTo>
                <a:lnTo>
                  <a:pt x="147450" y="420338"/>
                </a:lnTo>
                <a:lnTo>
                  <a:pt x="140042" y="417643"/>
                </a:lnTo>
                <a:lnTo>
                  <a:pt x="131622" y="416687"/>
                </a:lnTo>
                <a:close/>
              </a:path>
              <a:path w="171450" h="746125">
                <a:moveTo>
                  <a:pt x="13995" y="354457"/>
                </a:moveTo>
                <a:lnTo>
                  <a:pt x="22859" y="385572"/>
                </a:lnTo>
                <a:lnTo>
                  <a:pt x="49085" y="385699"/>
                </a:lnTo>
                <a:lnTo>
                  <a:pt x="48971" y="405130"/>
                </a:lnTo>
                <a:lnTo>
                  <a:pt x="72643" y="405257"/>
                </a:lnTo>
                <a:lnTo>
                  <a:pt x="72758" y="385825"/>
                </a:lnTo>
                <a:lnTo>
                  <a:pt x="133952" y="385825"/>
                </a:lnTo>
                <a:lnTo>
                  <a:pt x="147729" y="384040"/>
                </a:lnTo>
                <a:lnTo>
                  <a:pt x="159700" y="377348"/>
                </a:lnTo>
                <a:lnTo>
                  <a:pt x="166926" y="366133"/>
                </a:lnTo>
                <a:lnTo>
                  <a:pt x="168645" y="355219"/>
                </a:lnTo>
                <a:lnTo>
                  <a:pt x="138671" y="355219"/>
                </a:lnTo>
                <a:lnTo>
                  <a:pt x="72936" y="354838"/>
                </a:lnTo>
                <a:lnTo>
                  <a:pt x="49276" y="354711"/>
                </a:lnTo>
                <a:lnTo>
                  <a:pt x="13995" y="354457"/>
                </a:lnTo>
                <a:close/>
              </a:path>
              <a:path w="171450" h="746125">
                <a:moveTo>
                  <a:pt x="133952" y="385825"/>
                </a:moveTo>
                <a:lnTo>
                  <a:pt x="72758" y="385825"/>
                </a:lnTo>
                <a:lnTo>
                  <a:pt x="131013" y="386207"/>
                </a:lnTo>
                <a:lnTo>
                  <a:pt x="133952" y="385825"/>
                </a:lnTo>
                <a:close/>
              </a:path>
              <a:path w="171450" h="746125">
                <a:moveTo>
                  <a:pt x="141731" y="328041"/>
                </a:moveTo>
                <a:lnTo>
                  <a:pt x="144094" y="331724"/>
                </a:lnTo>
                <a:lnTo>
                  <a:pt x="145262" y="335661"/>
                </a:lnTo>
                <a:lnTo>
                  <a:pt x="145186" y="350138"/>
                </a:lnTo>
                <a:lnTo>
                  <a:pt x="138671" y="355219"/>
                </a:lnTo>
                <a:lnTo>
                  <a:pt x="168645" y="355219"/>
                </a:lnTo>
                <a:lnTo>
                  <a:pt x="169405" y="350393"/>
                </a:lnTo>
                <a:lnTo>
                  <a:pt x="169456" y="340868"/>
                </a:lnTo>
                <a:lnTo>
                  <a:pt x="168160" y="333501"/>
                </a:lnTo>
                <a:lnTo>
                  <a:pt x="165506" y="328295"/>
                </a:lnTo>
                <a:lnTo>
                  <a:pt x="141731" y="328041"/>
                </a:lnTo>
                <a:close/>
              </a:path>
              <a:path w="171450" h="746125">
                <a:moveTo>
                  <a:pt x="49428" y="327533"/>
                </a:moveTo>
                <a:lnTo>
                  <a:pt x="49276" y="354711"/>
                </a:lnTo>
                <a:lnTo>
                  <a:pt x="72936" y="354711"/>
                </a:lnTo>
                <a:lnTo>
                  <a:pt x="73088" y="327660"/>
                </a:lnTo>
                <a:lnTo>
                  <a:pt x="49428" y="327533"/>
                </a:lnTo>
                <a:close/>
              </a:path>
              <a:path w="171450" h="746125">
                <a:moveTo>
                  <a:pt x="167249" y="241426"/>
                </a:moveTo>
                <a:lnTo>
                  <a:pt x="91567" y="241426"/>
                </a:lnTo>
                <a:lnTo>
                  <a:pt x="95834" y="274193"/>
                </a:lnTo>
                <a:lnTo>
                  <a:pt x="100177" y="291697"/>
                </a:lnTo>
                <a:lnTo>
                  <a:pt x="108080" y="304212"/>
                </a:lnTo>
                <a:lnTo>
                  <a:pt x="119540" y="311751"/>
                </a:lnTo>
                <a:lnTo>
                  <a:pt x="134556" y="314325"/>
                </a:lnTo>
                <a:lnTo>
                  <a:pt x="142190" y="313779"/>
                </a:lnTo>
                <a:lnTo>
                  <a:pt x="169295" y="285775"/>
                </a:lnTo>
                <a:lnTo>
                  <a:pt x="169348" y="285114"/>
                </a:lnTo>
                <a:lnTo>
                  <a:pt x="131381" y="285114"/>
                </a:lnTo>
                <a:lnTo>
                  <a:pt x="124492" y="283781"/>
                </a:lnTo>
                <a:lnTo>
                  <a:pt x="119219" y="279971"/>
                </a:lnTo>
                <a:lnTo>
                  <a:pt x="115563" y="273685"/>
                </a:lnTo>
                <a:lnTo>
                  <a:pt x="113525" y="264922"/>
                </a:lnTo>
                <a:lnTo>
                  <a:pt x="110655" y="241554"/>
                </a:lnTo>
                <a:lnTo>
                  <a:pt x="167248" y="241554"/>
                </a:lnTo>
                <a:lnTo>
                  <a:pt x="167249" y="241426"/>
                </a:lnTo>
                <a:close/>
              </a:path>
              <a:path w="171450" h="746125">
                <a:moveTo>
                  <a:pt x="95529" y="211836"/>
                </a:moveTo>
                <a:lnTo>
                  <a:pt x="74417" y="214717"/>
                </a:lnTo>
                <a:lnTo>
                  <a:pt x="59297" y="223551"/>
                </a:lnTo>
                <a:lnTo>
                  <a:pt x="50171" y="238339"/>
                </a:lnTo>
                <a:lnTo>
                  <a:pt x="47040" y="259080"/>
                </a:lnTo>
                <a:lnTo>
                  <a:pt x="47115" y="266767"/>
                </a:lnTo>
                <a:lnTo>
                  <a:pt x="81838" y="302513"/>
                </a:lnTo>
                <a:lnTo>
                  <a:pt x="76178" y="293129"/>
                </a:lnTo>
                <a:lnTo>
                  <a:pt x="72151" y="283448"/>
                </a:lnTo>
                <a:lnTo>
                  <a:pt x="69813" y="273685"/>
                </a:lnTo>
                <a:lnTo>
                  <a:pt x="69710" y="272796"/>
                </a:lnTo>
                <a:lnTo>
                  <a:pt x="68999" y="263144"/>
                </a:lnTo>
                <a:lnTo>
                  <a:pt x="70459" y="253571"/>
                </a:lnTo>
                <a:lnTo>
                  <a:pt x="74706" y="246761"/>
                </a:lnTo>
                <a:lnTo>
                  <a:pt x="81741" y="242712"/>
                </a:lnTo>
                <a:lnTo>
                  <a:pt x="91567" y="241426"/>
                </a:lnTo>
                <a:lnTo>
                  <a:pt x="167249" y="241426"/>
                </a:lnTo>
                <a:lnTo>
                  <a:pt x="167411" y="212344"/>
                </a:lnTo>
                <a:lnTo>
                  <a:pt x="95529" y="211836"/>
                </a:lnTo>
                <a:close/>
              </a:path>
              <a:path w="171450" h="746125">
                <a:moveTo>
                  <a:pt x="167248" y="241554"/>
                </a:moveTo>
                <a:lnTo>
                  <a:pt x="119583" y="241554"/>
                </a:lnTo>
                <a:lnTo>
                  <a:pt x="127546" y="241681"/>
                </a:lnTo>
                <a:lnTo>
                  <a:pt x="134137" y="244094"/>
                </a:lnTo>
                <a:lnTo>
                  <a:pt x="139357" y="248920"/>
                </a:lnTo>
                <a:lnTo>
                  <a:pt x="144564" y="253873"/>
                </a:lnTo>
                <a:lnTo>
                  <a:pt x="147154" y="259969"/>
                </a:lnTo>
                <a:lnTo>
                  <a:pt x="147078" y="272796"/>
                </a:lnTo>
                <a:lnTo>
                  <a:pt x="145605" y="277113"/>
                </a:lnTo>
                <a:lnTo>
                  <a:pt x="142684" y="280288"/>
                </a:lnTo>
                <a:lnTo>
                  <a:pt x="139763" y="283591"/>
                </a:lnTo>
                <a:lnTo>
                  <a:pt x="135991" y="285114"/>
                </a:lnTo>
                <a:lnTo>
                  <a:pt x="169348" y="285114"/>
                </a:lnTo>
                <a:lnTo>
                  <a:pt x="169760" y="279971"/>
                </a:lnTo>
                <a:lnTo>
                  <a:pt x="169869" y="277113"/>
                </a:lnTo>
                <a:lnTo>
                  <a:pt x="168738" y="266767"/>
                </a:lnTo>
                <a:lnTo>
                  <a:pt x="165004" y="257238"/>
                </a:lnTo>
                <a:lnTo>
                  <a:pt x="158737" y="249138"/>
                </a:lnTo>
                <a:lnTo>
                  <a:pt x="149936" y="242443"/>
                </a:lnTo>
                <a:lnTo>
                  <a:pt x="149936" y="241935"/>
                </a:lnTo>
                <a:lnTo>
                  <a:pt x="167246" y="241935"/>
                </a:lnTo>
                <a:lnTo>
                  <a:pt x="167248" y="241554"/>
                </a:lnTo>
                <a:close/>
              </a:path>
              <a:path w="171450" h="746125">
                <a:moveTo>
                  <a:pt x="15227" y="142621"/>
                </a:moveTo>
                <a:lnTo>
                  <a:pt x="24091" y="173736"/>
                </a:lnTo>
                <a:lnTo>
                  <a:pt x="50317" y="173862"/>
                </a:lnTo>
                <a:lnTo>
                  <a:pt x="50203" y="193294"/>
                </a:lnTo>
                <a:lnTo>
                  <a:pt x="73875" y="193421"/>
                </a:lnTo>
                <a:lnTo>
                  <a:pt x="73990" y="173989"/>
                </a:lnTo>
                <a:lnTo>
                  <a:pt x="135184" y="173989"/>
                </a:lnTo>
                <a:lnTo>
                  <a:pt x="148961" y="172204"/>
                </a:lnTo>
                <a:lnTo>
                  <a:pt x="160932" y="165512"/>
                </a:lnTo>
                <a:lnTo>
                  <a:pt x="168158" y="154297"/>
                </a:lnTo>
                <a:lnTo>
                  <a:pt x="169877" y="143383"/>
                </a:lnTo>
                <a:lnTo>
                  <a:pt x="139915" y="143383"/>
                </a:lnTo>
                <a:lnTo>
                  <a:pt x="74168" y="143001"/>
                </a:lnTo>
                <a:lnTo>
                  <a:pt x="50507" y="142875"/>
                </a:lnTo>
                <a:lnTo>
                  <a:pt x="15227" y="142621"/>
                </a:lnTo>
                <a:close/>
              </a:path>
              <a:path w="171450" h="746125">
                <a:moveTo>
                  <a:pt x="135184" y="173989"/>
                </a:moveTo>
                <a:lnTo>
                  <a:pt x="73990" y="173989"/>
                </a:lnTo>
                <a:lnTo>
                  <a:pt x="132245" y="174371"/>
                </a:lnTo>
                <a:lnTo>
                  <a:pt x="135184" y="173989"/>
                </a:lnTo>
                <a:close/>
              </a:path>
              <a:path w="171450" h="746125">
                <a:moveTo>
                  <a:pt x="142963" y="116332"/>
                </a:moveTo>
                <a:lnTo>
                  <a:pt x="145326" y="119887"/>
                </a:lnTo>
                <a:lnTo>
                  <a:pt x="146494" y="123825"/>
                </a:lnTo>
                <a:lnTo>
                  <a:pt x="146418" y="138303"/>
                </a:lnTo>
                <a:lnTo>
                  <a:pt x="139915" y="143383"/>
                </a:lnTo>
                <a:lnTo>
                  <a:pt x="169877" y="143383"/>
                </a:lnTo>
                <a:lnTo>
                  <a:pt x="170637" y="138557"/>
                </a:lnTo>
                <a:lnTo>
                  <a:pt x="170687" y="129032"/>
                </a:lnTo>
                <a:lnTo>
                  <a:pt x="169392" y="121666"/>
                </a:lnTo>
                <a:lnTo>
                  <a:pt x="166751" y="116459"/>
                </a:lnTo>
                <a:lnTo>
                  <a:pt x="142963" y="116332"/>
                </a:lnTo>
                <a:close/>
              </a:path>
              <a:path w="171450" h="746125">
                <a:moveTo>
                  <a:pt x="50660" y="115697"/>
                </a:moveTo>
                <a:lnTo>
                  <a:pt x="50507" y="142875"/>
                </a:lnTo>
                <a:lnTo>
                  <a:pt x="74168" y="142875"/>
                </a:lnTo>
                <a:lnTo>
                  <a:pt x="74320" y="115824"/>
                </a:lnTo>
                <a:lnTo>
                  <a:pt x="50660" y="115697"/>
                </a:lnTo>
                <a:close/>
              </a:path>
              <a:path w="171450" h="746125">
                <a:moveTo>
                  <a:pt x="168481" y="29591"/>
                </a:moveTo>
                <a:lnTo>
                  <a:pt x="92798" y="29591"/>
                </a:lnTo>
                <a:lnTo>
                  <a:pt x="97066" y="62357"/>
                </a:lnTo>
                <a:lnTo>
                  <a:pt x="101409" y="79861"/>
                </a:lnTo>
                <a:lnTo>
                  <a:pt x="109312" y="92376"/>
                </a:lnTo>
                <a:lnTo>
                  <a:pt x="120772" y="99915"/>
                </a:lnTo>
                <a:lnTo>
                  <a:pt x="135788" y="102488"/>
                </a:lnTo>
                <a:lnTo>
                  <a:pt x="143422" y="101943"/>
                </a:lnTo>
                <a:lnTo>
                  <a:pt x="170527" y="73939"/>
                </a:lnTo>
                <a:lnTo>
                  <a:pt x="170580" y="73279"/>
                </a:lnTo>
                <a:lnTo>
                  <a:pt x="132613" y="73279"/>
                </a:lnTo>
                <a:lnTo>
                  <a:pt x="125724" y="71945"/>
                </a:lnTo>
                <a:lnTo>
                  <a:pt x="120451" y="68135"/>
                </a:lnTo>
                <a:lnTo>
                  <a:pt x="116795" y="61849"/>
                </a:lnTo>
                <a:lnTo>
                  <a:pt x="114757" y="53086"/>
                </a:lnTo>
                <a:lnTo>
                  <a:pt x="111887" y="29718"/>
                </a:lnTo>
                <a:lnTo>
                  <a:pt x="168480" y="29718"/>
                </a:lnTo>
                <a:close/>
              </a:path>
              <a:path w="171450" h="746125">
                <a:moveTo>
                  <a:pt x="96761" y="0"/>
                </a:moveTo>
                <a:lnTo>
                  <a:pt x="75649" y="2881"/>
                </a:lnTo>
                <a:lnTo>
                  <a:pt x="60529" y="11715"/>
                </a:lnTo>
                <a:lnTo>
                  <a:pt x="51403" y="26503"/>
                </a:lnTo>
                <a:lnTo>
                  <a:pt x="48272" y="47244"/>
                </a:lnTo>
                <a:lnTo>
                  <a:pt x="48347" y="54931"/>
                </a:lnTo>
                <a:lnTo>
                  <a:pt x="83070" y="90678"/>
                </a:lnTo>
                <a:lnTo>
                  <a:pt x="77410" y="81293"/>
                </a:lnTo>
                <a:lnTo>
                  <a:pt x="73383" y="71612"/>
                </a:lnTo>
                <a:lnTo>
                  <a:pt x="71045" y="61849"/>
                </a:lnTo>
                <a:lnTo>
                  <a:pt x="70941" y="60960"/>
                </a:lnTo>
                <a:lnTo>
                  <a:pt x="70231" y="51308"/>
                </a:lnTo>
                <a:lnTo>
                  <a:pt x="71690" y="41735"/>
                </a:lnTo>
                <a:lnTo>
                  <a:pt x="75938" y="34925"/>
                </a:lnTo>
                <a:lnTo>
                  <a:pt x="82973" y="30876"/>
                </a:lnTo>
                <a:lnTo>
                  <a:pt x="92798" y="29591"/>
                </a:lnTo>
                <a:lnTo>
                  <a:pt x="168481" y="29591"/>
                </a:lnTo>
                <a:lnTo>
                  <a:pt x="168643" y="508"/>
                </a:lnTo>
                <a:lnTo>
                  <a:pt x="96761" y="0"/>
                </a:lnTo>
                <a:close/>
              </a:path>
              <a:path w="171450" h="746125">
                <a:moveTo>
                  <a:pt x="168480" y="29718"/>
                </a:moveTo>
                <a:lnTo>
                  <a:pt x="120815" y="29718"/>
                </a:lnTo>
                <a:lnTo>
                  <a:pt x="128778" y="29845"/>
                </a:lnTo>
                <a:lnTo>
                  <a:pt x="135369" y="32258"/>
                </a:lnTo>
                <a:lnTo>
                  <a:pt x="140589" y="37084"/>
                </a:lnTo>
                <a:lnTo>
                  <a:pt x="145796" y="42037"/>
                </a:lnTo>
                <a:lnTo>
                  <a:pt x="148386" y="48133"/>
                </a:lnTo>
                <a:lnTo>
                  <a:pt x="148310" y="60960"/>
                </a:lnTo>
                <a:lnTo>
                  <a:pt x="146837" y="65278"/>
                </a:lnTo>
                <a:lnTo>
                  <a:pt x="143916" y="68453"/>
                </a:lnTo>
                <a:lnTo>
                  <a:pt x="140995" y="71755"/>
                </a:lnTo>
                <a:lnTo>
                  <a:pt x="137223" y="73279"/>
                </a:lnTo>
                <a:lnTo>
                  <a:pt x="170580" y="73279"/>
                </a:lnTo>
                <a:lnTo>
                  <a:pt x="170992" y="68135"/>
                </a:lnTo>
                <a:lnTo>
                  <a:pt x="171101" y="65278"/>
                </a:lnTo>
                <a:lnTo>
                  <a:pt x="169970" y="54931"/>
                </a:lnTo>
                <a:lnTo>
                  <a:pt x="166236" y="45402"/>
                </a:lnTo>
                <a:lnTo>
                  <a:pt x="159969" y="37302"/>
                </a:lnTo>
                <a:lnTo>
                  <a:pt x="151168" y="30607"/>
                </a:lnTo>
                <a:lnTo>
                  <a:pt x="151168" y="30099"/>
                </a:lnTo>
                <a:lnTo>
                  <a:pt x="168478" y="30099"/>
                </a:lnTo>
                <a:lnTo>
                  <a:pt x="168480" y="29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04900" y="3408298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30162" y="685800"/>
                </a:moveTo>
                <a:lnTo>
                  <a:pt x="0" y="685800"/>
                </a:lnTo>
                <a:lnTo>
                  <a:pt x="38100" y="762000"/>
                </a:lnTo>
                <a:lnTo>
                  <a:pt x="69850" y="698500"/>
                </a:lnTo>
                <a:lnTo>
                  <a:pt x="30162" y="698500"/>
                </a:lnTo>
                <a:lnTo>
                  <a:pt x="30162" y="685800"/>
                </a:lnTo>
                <a:close/>
              </a:path>
              <a:path w="76200" h="762000">
                <a:moveTo>
                  <a:pt x="46037" y="0"/>
                </a:moveTo>
                <a:lnTo>
                  <a:pt x="30162" y="0"/>
                </a:lnTo>
                <a:lnTo>
                  <a:pt x="30162" y="698500"/>
                </a:lnTo>
                <a:lnTo>
                  <a:pt x="46037" y="698500"/>
                </a:lnTo>
                <a:lnTo>
                  <a:pt x="46037" y="0"/>
                </a:lnTo>
                <a:close/>
              </a:path>
              <a:path w="76200" h="762000">
                <a:moveTo>
                  <a:pt x="76200" y="685800"/>
                </a:moveTo>
                <a:lnTo>
                  <a:pt x="46037" y="685800"/>
                </a:lnTo>
                <a:lnTo>
                  <a:pt x="46037" y="698500"/>
                </a:lnTo>
                <a:lnTo>
                  <a:pt x="69850" y="698500"/>
                </a:lnTo>
                <a:lnTo>
                  <a:pt x="76200" y="6858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04900" y="206375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46037" y="63500"/>
                </a:moveTo>
                <a:lnTo>
                  <a:pt x="30162" y="63500"/>
                </a:lnTo>
                <a:lnTo>
                  <a:pt x="30162" y="762000"/>
                </a:lnTo>
                <a:lnTo>
                  <a:pt x="46037" y="762000"/>
                </a:lnTo>
                <a:lnTo>
                  <a:pt x="46037" y="63500"/>
                </a:lnTo>
                <a:close/>
              </a:path>
              <a:path w="76200" h="762000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762000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38200" y="2074926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533400" y="0"/>
                </a:moveTo>
                <a:lnTo>
                  <a:pt x="0" y="0"/>
                </a:lnTo>
              </a:path>
            </a:pathLst>
          </a:custGeom>
          <a:ln w="158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I </a:t>
            </a:r>
            <a:r>
              <a:rPr spc="-5" dirty="0"/>
              <a:t>File</a:t>
            </a:r>
            <a:r>
              <a:rPr spc="-15" dirty="0"/>
              <a:t> </a:t>
            </a:r>
            <a:r>
              <a:rPr dirty="0"/>
              <a:t>(formati)…</a:t>
            </a:r>
          </a:p>
        </p:txBody>
      </p:sp>
      <p:sp>
        <p:nvSpPr>
          <p:cNvPr id="78" name="object 78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5227701" y="5405120"/>
            <a:ext cx="28517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algun Gothic"/>
                <a:cs typeface="Malgun Gothic"/>
              </a:rPr>
              <a:t>archivio contenente</a:t>
            </a:r>
            <a:r>
              <a:rPr sz="1600" spc="60" dirty="0">
                <a:latin typeface="Malgun Gothic"/>
                <a:cs typeface="Malgun Gothic"/>
              </a:rPr>
              <a:t> </a:t>
            </a:r>
            <a:r>
              <a:rPr sz="1600" spc="-10" dirty="0">
                <a:latin typeface="Malgun Gothic"/>
                <a:cs typeface="Malgun Gothic"/>
              </a:rPr>
              <a:t>procedure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039" y="1661032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9239" y="2209673"/>
            <a:ext cx="140208" cy="141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2039" y="3185032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1617" y="1586229"/>
            <a:ext cx="7268209" cy="17932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95"/>
              </a:spcBef>
            </a:pPr>
            <a:r>
              <a:rPr sz="1600" b="1" i="1" spc="-10" dirty="0">
                <a:latin typeface="Arial"/>
                <a:cs typeface="Arial"/>
              </a:rPr>
              <a:t>Accesso</a:t>
            </a:r>
            <a:r>
              <a:rPr sz="1600" b="1" i="1" spc="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Sequenziale: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77495" marR="5080" indent="19812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i byte o i record che costituiscono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file sono letti uno dopo l’altro, </a:t>
            </a:r>
            <a:r>
              <a:rPr sz="1600" spc="-10" dirty="0">
                <a:latin typeface="Arial"/>
                <a:cs typeface="Arial"/>
              </a:rPr>
              <a:t>dall’inizio  </a:t>
            </a:r>
            <a:r>
              <a:rPr sz="1600" spc="-5" dirty="0">
                <a:latin typeface="Arial"/>
                <a:cs typeface="Arial"/>
              </a:rPr>
              <a:t>alla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fine;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i="1" spc="-10" dirty="0">
                <a:latin typeface="Arial"/>
                <a:cs typeface="Arial"/>
              </a:rPr>
              <a:t>Accesso </a:t>
            </a:r>
            <a:r>
              <a:rPr sz="1600" b="1" i="1" spc="-5" dirty="0">
                <a:latin typeface="Arial"/>
                <a:cs typeface="Arial"/>
              </a:rPr>
              <a:t>Casuale</a:t>
            </a:r>
            <a:r>
              <a:rPr sz="1600" b="1" i="1" spc="1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(diretto).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9239" y="3733546"/>
            <a:ext cx="140208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9239" y="4099305"/>
            <a:ext cx="140208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30845" y="4025265"/>
            <a:ext cx="9988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7405" algn="l"/>
              </a:tabLst>
            </a:pPr>
            <a:r>
              <a:rPr sz="1600" spc="-5" dirty="0">
                <a:latin typeface="Arial"/>
                <a:cs typeface="Arial"/>
              </a:rPr>
              <a:t>metodo	di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39239" y="4708905"/>
            <a:ext cx="140208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26794" y="3536975"/>
            <a:ext cx="589089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 marR="5080">
              <a:lnSpc>
                <a:spcPct val="150000"/>
              </a:lnSpc>
              <a:spcBef>
                <a:spcPts val="100"/>
              </a:spcBef>
              <a:tabLst>
                <a:tab pos="1149350" algn="l"/>
                <a:tab pos="1558290" algn="l"/>
                <a:tab pos="2214880" algn="l"/>
                <a:tab pos="2577465" algn="l"/>
                <a:tab pos="3639820" algn="l"/>
                <a:tab pos="4972050" algn="l"/>
                <a:tab pos="5267960" algn="l"/>
              </a:tabLst>
            </a:pPr>
            <a:r>
              <a:rPr sz="1600" spc="-5" dirty="0">
                <a:latin typeface="Arial"/>
                <a:cs typeface="Arial"/>
              </a:rPr>
              <a:t>l’accesso al blocco di informazioni avviene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maniera diretta;  l’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vv</a:t>
            </a:r>
            <a:r>
              <a:rPr sz="1600" spc="-10" dirty="0">
                <a:latin typeface="Arial"/>
                <a:cs typeface="Arial"/>
              </a:rPr>
              <a:t>ent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dei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spc="-1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chi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ha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con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ntito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’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ntrodu</a:t>
            </a:r>
            <a:r>
              <a:rPr sz="1600" spc="-5" dirty="0">
                <a:latin typeface="Arial"/>
                <a:cs typeface="Arial"/>
              </a:rPr>
              <a:t>zi</a:t>
            </a:r>
            <a:r>
              <a:rPr sz="1600" spc="-2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que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to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accesso;</a:t>
            </a:r>
            <a:endParaRPr sz="16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Meccanismo utilizzato dalle basi di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39239" y="5074665"/>
            <a:ext cx="140208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26794" y="5001005"/>
            <a:ext cx="70046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160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generalmente l’accesso è diretto al blocco e sequenziale </a:t>
            </a:r>
            <a:r>
              <a:rPr sz="1600" spc="-10" dirty="0">
                <a:latin typeface="Arial"/>
                <a:cs typeface="Arial"/>
              </a:rPr>
              <a:t>all’interno </a:t>
            </a:r>
            <a:r>
              <a:rPr sz="1600" spc="-5" dirty="0">
                <a:latin typeface="Arial"/>
                <a:cs typeface="Arial"/>
              </a:rPr>
              <a:t>del  blocco.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I </a:t>
            </a:r>
            <a:r>
              <a:rPr spc="-5" dirty="0"/>
              <a:t>File</a:t>
            </a:r>
            <a:r>
              <a:rPr spc="-15" dirty="0"/>
              <a:t> </a:t>
            </a:r>
            <a:r>
              <a:rPr dirty="0"/>
              <a:t>(accesso)…</a:t>
            </a:r>
          </a:p>
        </p:txBody>
      </p:sp>
      <p:sp>
        <p:nvSpPr>
          <p:cNvPr id="15" name="object 1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9752" y="1897379"/>
            <a:ext cx="102107" cy="10667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9752" y="2171700"/>
            <a:ext cx="102107" cy="10667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9752" y="2445892"/>
            <a:ext cx="102107" cy="10667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7217" y="1385576"/>
            <a:ext cx="5310505" cy="121856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600" spc="-5" dirty="0">
                <a:latin typeface="Arial"/>
                <a:cs typeface="Arial"/>
              </a:rPr>
              <a:t>I sistemi operativi associano ai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-5" dirty="0">
                <a:latin typeface="Arial"/>
                <a:cs typeface="Arial"/>
              </a:rPr>
              <a:t>altre informazioni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come:</a:t>
            </a:r>
            <a:endParaRPr sz="1600">
              <a:latin typeface="Arial"/>
              <a:cs typeface="Arial"/>
            </a:endParaRPr>
          </a:p>
          <a:p>
            <a:pPr marL="161925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latin typeface="Arial"/>
                <a:cs typeface="Arial"/>
              </a:rPr>
              <a:t>data e ora </a:t>
            </a:r>
            <a:r>
              <a:rPr sz="1200" spc="-5" dirty="0">
                <a:latin typeface="Arial"/>
                <a:cs typeface="Arial"/>
              </a:rPr>
              <a:t>della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creazione;</a:t>
            </a:r>
            <a:endParaRPr sz="1200">
              <a:latin typeface="Arial"/>
              <a:cs typeface="Arial"/>
            </a:endParaRPr>
          </a:p>
          <a:p>
            <a:pPr marL="161925">
              <a:lnSpc>
                <a:spcPct val="100000"/>
              </a:lnSpc>
              <a:spcBef>
                <a:spcPts val="725"/>
              </a:spcBef>
            </a:pPr>
            <a:r>
              <a:rPr sz="1200" spc="-5" dirty="0">
                <a:latin typeface="Arial"/>
                <a:cs typeface="Arial"/>
              </a:rPr>
              <a:t>proprietario;</a:t>
            </a:r>
            <a:endParaRPr sz="1200">
              <a:latin typeface="Arial"/>
              <a:cs typeface="Arial"/>
            </a:endParaRPr>
          </a:p>
          <a:p>
            <a:pPr marL="161925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Arial"/>
                <a:cs typeface="Arial"/>
              </a:rPr>
              <a:t>dimensione,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ecc.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I </a:t>
            </a:r>
            <a:r>
              <a:rPr spc="-5" dirty="0"/>
              <a:t>File</a:t>
            </a:r>
            <a:r>
              <a:rPr spc="-15" dirty="0"/>
              <a:t> </a:t>
            </a:r>
            <a:r>
              <a:rPr dirty="0"/>
              <a:t>(attributi)…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2787650"/>
            <a:ext cx="2209800" cy="3810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2787650"/>
            <a:ext cx="2209800" cy="381000"/>
          </a:xfrm>
          <a:custGeom>
            <a:avLst/>
            <a:gdLst/>
            <a:ahLst/>
            <a:cxnLst/>
            <a:rect l="l" t="t" r="r" b="b"/>
            <a:pathLst>
              <a:path w="2209800" h="381000">
                <a:moveTo>
                  <a:pt x="0" y="381000"/>
                </a:moveTo>
                <a:lnTo>
                  <a:pt x="2209800" y="381000"/>
                </a:lnTo>
                <a:lnTo>
                  <a:pt x="2209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0524" y="2830155"/>
            <a:ext cx="70548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i="1" spc="-40" dirty="0">
                <a:solidFill>
                  <a:srgbClr val="FFFFFF"/>
                </a:solidFill>
                <a:latin typeface="Malgun Gothic"/>
                <a:cs typeface="Malgun Gothic"/>
              </a:rPr>
              <a:t>Campo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3237" y="3081020"/>
            <a:ext cx="678180" cy="0"/>
          </a:xfrm>
          <a:custGeom>
            <a:avLst/>
            <a:gdLst/>
            <a:ahLst/>
            <a:cxnLst/>
            <a:rect l="l" t="t" r="r" b="b"/>
            <a:pathLst>
              <a:path w="678180">
                <a:moveTo>
                  <a:pt x="0" y="0"/>
                </a:moveTo>
                <a:lnTo>
                  <a:pt x="678180" y="0"/>
                </a:lnTo>
              </a:path>
            </a:pathLst>
          </a:custGeom>
          <a:ln w="10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67000" y="2787650"/>
            <a:ext cx="5867400" cy="3810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67000" y="2787650"/>
            <a:ext cx="5867400" cy="381000"/>
          </a:xfrm>
          <a:custGeom>
            <a:avLst/>
            <a:gdLst/>
            <a:ahLst/>
            <a:cxnLst/>
            <a:rect l="l" t="t" r="r" b="b"/>
            <a:pathLst>
              <a:path w="5867400" h="381000">
                <a:moveTo>
                  <a:pt x="0" y="381000"/>
                </a:moveTo>
                <a:lnTo>
                  <a:pt x="5867400" y="381000"/>
                </a:lnTo>
                <a:lnTo>
                  <a:pt x="5867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00908" y="2830155"/>
            <a:ext cx="1042669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i="1" spc="-30" dirty="0">
                <a:solidFill>
                  <a:srgbClr val="FFFFFF"/>
                </a:solidFill>
                <a:latin typeface="Malgun Gothic"/>
                <a:cs typeface="Malgun Gothic"/>
              </a:rPr>
              <a:t>Significato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13101" y="3081020"/>
            <a:ext cx="1015365" cy="0"/>
          </a:xfrm>
          <a:custGeom>
            <a:avLst/>
            <a:gdLst/>
            <a:ahLst/>
            <a:cxnLst/>
            <a:rect l="l" t="t" r="r" b="b"/>
            <a:pathLst>
              <a:path w="1015364">
                <a:moveTo>
                  <a:pt x="0" y="0"/>
                </a:moveTo>
                <a:lnTo>
                  <a:pt x="1014984" y="0"/>
                </a:lnTo>
              </a:path>
            </a:pathLst>
          </a:custGeom>
          <a:ln w="10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168650"/>
            <a:ext cx="2209800" cy="3810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3168650"/>
            <a:ext cx="2209800" cy="381000"/>
          </a:xfrm>
          <a:custGeom>
            <a:avLst/>
            <a:gdLst/>
            <a:ahLst/>
            <a:cxnLst/>
            <a:rect l="l" t="t" r="r" b="b"/>
            <a:pathLst>
              <a:path w="2209800" h="381000">
                <a:moveTo>
                  <a:pt x="0" y="381000"/>
                </a:moveTo>
                <a:lnTo>
                  <a:pt x="2209800" y="381000"/>
                </a:lnTo>
                <a:lnTo>
                  <a:pt x="2209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0524" y="3205429"/>
            <a:ext cx="11245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Malgun Gothic"/>
                <a:cs typeface="Malgun Gothic"/>
              </a:rPr>
              <a:t>Protezione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67000" y="3168650"/>
            <a:ext cx="5867400" cy="3810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67000" y="3168650"/>
            <a:ext cx="5867400" cy="381000"/>
          </a:xfrm>
          <a:custGeom>
            <a:avLst/>
            <a:gdLst/>
            <a:ahLst/>
            <a:cxnLst/>
            <a:rect l="l" t="t" r="r" b="b"/>
            <a:pathLst>
              <a:path w="5867400" h="381000">
                <a:moveTo>
                  <a:pt x="0" y="381000"/>
                </a:moveTo>
                <a:lnTo>
                  <a:pt x="5867400" y="381000"/>
                </a:lnTo>
                <a:lnTo>
                  <a:pt x="5867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700908" y="3205429"/>
            <a:ext cx="40938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Chi può </a:t>
            </a: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accedere al file </a:t>
            </a: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e </a:t>
            </a: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in </a:t>
            </a: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che</a:t>
            </a:r>
            <a:r>
              <a:rPr sz="1800" spc="-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modo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7200" y="3549650"/>
            <a:ext cx="2209800" cy="3810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200" y="3549650"/>
            <a:ext cx="2209800" cy="381000"/>
          </a:xfrm>
          <a:custGeom>
            <a:avLst/>
            <a:gdLst/>
            <a:ahLst/>
            <a:cxnLst/>
            <a:rect l="l" t="t" r="r" b="b"/>
            <a:pathLst>
              <a:path w="2209800" h="381000">
                <a:moveTo>
                  <a:pt x="0" y="381000"/>
                </a:moveTo>
                <a:lnTo>
                  <a:pt x="2209800" y="381000"/>
                </a:lnTo>
                <a:lnTo>
                  <a:pt x="2209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90524" y="3586733"/>
            <a:ext cx="986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Malgun Gothic"/>
                <a:cs typeface="Malgun Gothic"/>
              </a:rPr>
              <a:t>Password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67000" y="3549650"/>
            <a:ext cx="5867400" cy="3810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67000" y="3549650"/>
            <a:ext cx="5867400" cy="381000"/>
          </a:xfrm>
          <a:custGeom>
            <a:avLst/>
            <a:gdLst/>
            <a:ahLst/>
            <a:cxnLst/>
            <a:rect l="l" t="t" r="r" b="b"/>
            <a:pathLst>
              <a:path w="5867400" h="381000">
                <a:moveTo>
                  <a:pt x="0" y="381000"/>
                </a:moveTo>
                <a:lnTo>
                  <a:pt x="5867400" y="381000"/>
                </a:lnTo>
                <a:lnTo>
                  <a:pt x="5867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700908" y="3586733"/>
            <a:ext cx="4767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Malgun Gothic"/>
                <a:cs typeface="Malgun Gothic"/>
              </a:rPr>
              <a:t>Parola </a:t>
            </a:r>
            <a:r>
              <a:rPr sz="1800" spc="-30" dirty="0">
                <a:solidFill>
                  <a:srgbClr val="FFFFFF"/>
                </a:solidFill>
                <a:latin typeface="Malgun Gothic"/>
                <a:cs typeface="Malgun Gothic"/>
              </a:rPr>
              <a:t>d’ordine </a:t>
            </a: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necessaria </a:t>
            </a: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per </a:t>
            </a: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accedere al</a:t>
            </a: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file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7200" y="3930650"/>
            <a:ext cx="2209800" cy="3810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200" y="3930650"/>
            <a:ext cx="2209800" cy="381000"/>
          </a:xfrm>
          <a:custGeom>
            <a:avLst/>
            <a:gdLst/>
            <a:ahLst/>
            <a:cxnLst/>
            <a:rect l="l" t="t" r="r" b="b"/>
            <a:pathLst>
              <a:path w="2209800" h="381000">
                <a:moveTo>
                  <a:pt x="0" y="381000"/>
                </a:moveTo>
                <a:lnTo>
                  <a:pt x="2209800" y="381000"/>
                </a:lnTo>
                <a:lnTo>
                  <a:pt x="2209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90524" y="3967733"/>
            <a:ext cx="19678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Flag </a:t>
            </a: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di sola</a:t>
            </a:r>
            <a:r>
              <a:rPr sz="1800" spc="-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lettura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667000" y="3930650"/>
            <a:ext cx="5867400" cy="3810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67000" y="3930650"/>
            <a:ext cx="5867400" cy="381000"/>
          </a:xfrm>
          <a:custGeom>
            <a:avLst/>
            <a:gdLst/>
            <a:ahLst/>
            <a:cxnLst/>
            <a:rect l="l" t="t" r="r" b="b"/>
            <a:pathLst>
              <a:path w="5867400" h="381000">
                <a:moveTo>
                  <a:pt x="0" y="381000"/>
                </a:moveTo>
                <a:lnTo>
                  <a:pt x="5867400" y="381000"/>
                </a:lnTo>
                <a:lnTo>
                  <a:pt x="5867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700908" y="3967733"/>
            <a:ext cx="4162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0 per </a:t>
            </a: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lettura/scrittura, </a:t>
            </a: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1 per </a:t>
            </a: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sola</a:t>
            </a:r>
            <a:r>
              <a:rPr sz="1800" spc="-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lettura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57200" y="4311650"/>
            <a:ext cx="2209800" cy="3810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7200" y="4311650"/>
            <a:ext cx="2209800" cy="381000"/>
          </a:xfrm>
          <a:custGeom>
            <a:avLst/>
            <a:gdLst/>
            <a:ahLst/>
            <a:cxnLst/>
            <a:rect l="l" t="t" r="r" b="b"/>
            <a:pathLst>
              <a:path w="2209800" h="381000">
                <a:moveTo>
                  <a:pt x="0" y="381000"/>
                </a:moveTo>
                <a:lnTo>
                  <a:pt x="2209800" y="381000"/>
                </a:lnTo>
                <a:lnTo>
                  <a:pt x="2209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90524" y="4348683"/>
            <a:ext cx="15836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Flag </a:t>
            </a: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di</a:t>
            </a:r>
            <a:r>
              <a:rPr sz="1800" spc="-4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algun Gothic"/>
                <a:cs typeface="Malgun Gothic"/>
              </a:rPr>
              <a:t>sistema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667000" y="4311650"/>
            <a:ext cx="5867400" cy="3810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67000" y="4311650"/>
            <a:ext cx="5867400" cy="381000"/>
          </a:xfrm>
          <a:custGeom>
            <a:avLst/>
            <a:gdLst/>
            <a:ahLst/>
            <a:cxnLst/>
            <a:rect l="l" t="t" r="r" b="b"/>
            <a:pathLst>
              <a:path w="5867400" h="381000">
                <a:moveTo>
                  <a:pt x="0" y="381000"/>
                </a:moveTo>
                <a:lnTo>
                  <a:pt x="5867400" y="381000"/>
                </a:lnTo>
                <a:lnTo>
                  <a:pt x="5867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700908" y="4348683"/>
            <a:ext cx="408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0 </a:t>
            </a: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per file normale, </a:t>
            </a: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1 </a:t>
            </a: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per file di</a:t>
            </a:r>
            <a:r>
              <a:rPr sz="1800" spc="-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sistema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57200" y="4692650"/>
            <a:ext cx="2209800" cy="3810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7200" y="4692650"/>
            <a:ext cx="2209800" cy="381000"/>
          </a:xfrm>
          <a:custGeom>
            <a:avLst/>
            <a:gdLst/>
            <a:ahLst/>
            <a:cxnLst/>
            <a:rect l="l" t="t" r="r" b="b"/>
            <a:pathLst>
              <a:path w="2209800" h="381000">
                <a:moveTo>
                  <a:pt x="0" y="381000"/>
                </a:moveTo>
                <a:lnTo>
                  <a:pt x="2209800" y="381000"/>
                </a:lnTo>
                <a:lnTo>
                  <a:pt x="2209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90524" y="4729988"/>
            <a:ext cx="18853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Flag</a:t>
            </a:r>
            <a:r>
              <a:rPr sz="1800" spc="-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ASCII/binario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667000" y="4692650"/>
            <a:ext cx="5867400" cy="3810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67000" y="4692650"/>
            <a:ext cx="5867400" cy="381000"/>
          </a:xfrm>
          <a:custGeom>
            <a:avLst/>
            <a:gdLst/>
            <a:ahLst/>
            <a:cxnLst/>
            <a:rect l="l" t="t" r="r" b="b"/>
            <a:pathLst>
              <a:path w="5867400" h="381000">
                <a:moveTo>
                  <a:pt x="0" y="381000"/>
                </a:moveTo>
                <a:lnTo>
                  <a:pt x="5867400" y="381000"/>
                </a:lnTo>
                <a:lnTo>
                  <a:pt x="5867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700908" y="4729988"/>
            <a:ext cx="3447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0 per </a:t>
            </a: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file ASCII, </a:t>
            </a: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1 per </a:t>
            </a: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file</a:t>
            </a:r>
            <a:r>
              <a:rPr sz="1800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binario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57200" y="5073650"/>
            <a:ext cx="2209800" cy="3810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7200" y="5073650"/>
            <a:ext cx="2209800" cy="381000"/>
          </a:xfrm>
          <a:custGeom>
            <a:avLst/>
            <a:gdLst/>
            <a:ahLst/>
            <a:cxnLst/>
            <a:rect l="l" t="t" r="r" b="b"/>
            <a:pathLst>
              <a:path w="2209800" h="381000">
                <a:moveTo>
                  <a:pt x="0" y="381000"/>
                </a:moveTo>
                <a:lnTo>
                  <a:pt x="2209800" y="381000"/>
                </a:lnTo>
                <a:lnTo>
                  <a:pt x="2209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90524" y="5110988"/>
            <a:ext cx="1863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Lunghezza</a:t>
            </a:r>
            <a:r>
              <a:rPr sz="1800" spc="-4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Malgun Gothic"/>
                <a:cs typeface="Malgun Gothic"/>
              </a:rPr>
              <a:t>record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667000" y="5073650"/>
            <a:ext cx="5867400" cy="3810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67000" y="5073650"/>
            <a:ext cx="5867400" cy="381000"/>
          </a:xfrm>
          <a:custGeom>
            <a:avLst/>
            <a:gdLst/>
            <a:ahLst/>
            <a:cxnLst/>
            <a:rect l="l" t="t" r="r" b="b"/>
            <a:pathLst>
              <a:path w="5867400" h="381000">
                <a:moveTo>
                  <a:pt x="0" y="381000"/>
                </a:moveTo>
                <a:lnTo>
                  <a:pt x="5867400" y="381000"/>
                </a:lnTo>
                <a:lnTo>
                  <a:pt x="5867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700908" y="5110988"/>
            <a:ext cx="302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Numero di byte in un</a:t>
            </a:r>
            <a:r>
              <a:rPr sz="1800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Malgun Gothic"/>
                <a:cs typeface="Malgun Gothic"/>
              </a:rPr>
              <a:t>record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57200" y="5454650"/>
            <a:ext cx="2209800" cy="3810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7200" y="5454650"/>
            <a:ext cx="2209800" cy="381000"/>
          </a:xfrm>
          <a:custGeom>
            <a:avLst/>
            <a:gdLst/>
            <a:ahLst/>
            <a:cxnLst/>
            <a:rect l="l" t="t" r="r" b="b"/>
            <a:pathLst>
              <a:path w="2209800" h="381000">
                <a:moveTo>
                  <a:pt x="0" y="381000"/>
                </a:moveTo>
                <a:lnTo>
                  <a:pt x="2209800" y="381000"/>
                </a:lnTo>
                <a:lnTo>
                  <a:pt x="2209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90524" y="5491988"/>
            <a:ext cx="20535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Malgun Gothic"/>
                <a:cs typeface="Malgun Gothic"/>
              </a:rPr>
              <a:t>Tempo </a:t>
            </a: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di</a:t>
            </a: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algun Gothic"/>
                <a:cs typeface="Malgun Gothic"/>
              </a:rPr>
              <a:t>creazione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667000" y="5454650"/>
            <a:ext cx="5867400" cy="3810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67000" y="5454650"/>
            <a:ext cx="5867400" cy="381000"/>
          </a:xfrm>
          <a:custGeom>
            <a:avLst/>
            <a:gdLst/>
            <a:ahLst/>
            <a:cxnLst/>
            <a:rect l="l" t="t" r="r" b="b"/>
            <a:pathLst>
              <a:path w="5867400" h="381000">
                <a:moveTo>
                  <a:pt x="0" y="381000"/>
                </a:moveTo>
                <a:lnTo>
                  <a:pt x="5867400" y="381000"/>
                </a:lnTo>
                <a:lnTo>
                  <a:pt x="5867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700908" y="5491988"/>
            <a:ext cx="5353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Data </a:t>
            </a: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e ora </a:t>
            </a: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del momento </a:t>
            </a: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in cui è </a:t>
            </a: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stato </a:t>
            </a:r>
            <a:r>
              <a:rPr sz="1800" spc="-10" dirty="0">
                <a:solidFill>
                  <a:srgbClr val="FFFFFF"/>
                </a:solidFill>
                <a:latin typeface="Malgun Gothic"/>
                <a:cs typeface="Malgun Gothic"/>
              </a:rPr>
              <a:t>creato </a:t>
            </a: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il</a:t>
            </a:r>
            <a:r>
              <a:rPr sz="1800" spc="-4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file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57200" y="5835650"/>
            <a:ext cx="2209800" cy="3810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7200" y="5835650"/>
            <a:ext cx="2209800" cy="381000"/>
          </a:xfrm>
          <a:custGeom>
            <a:avLst/>
            <a:gdLst/>
            <a:ahLst/>
            <a:cxnLst/>
            <a:rect l="l" t="t" r="r" b="b"/>
            <a:pathLst>
              <a:path w="2209800" h="381000">
                <a:moveTo>
                  <a:pt x="0" y="381000"/>
                </a:moveTo>
                <a:lnTo>
                  <a:pt x="2209800" y="381000"/>
                </a:lnTo>
                <a:lnTo>
                  <a:pt x="2209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67000" y="5835650"/>
            <a:ext cx="5867400" cy="3810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67000" y="5835650"/>
            <a:ext cx="5867400" cy="381000"/>
          </a:xfrm>
          <a:custGeom>
            <a:avLst/>
            <a:gdLst/>
            <a:ahLst/>
            <a:cxnLst/>
            <a:rect l="l" t="t" r="r" b="b"/>
            <a:pathLst>
              <a:path w="5867400" h="381000">
                <a:moveTo>
                  <a:pt x="0" y="381000"/>
                </a:moveTo>
                <a:lnTo>
                  <a:pt x="5867400" y="381000"/>
                </a:lnTo>
                <a:lnTo>
                  <a:pt x="5867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7200" y="6216650"/>
            <a:ext cx="2209800" cy="3810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7200" y="6216650"/>
            <a:ext cx="2209800" cy="381000"/>
          </a:xfrm>
          <a:custGeom>
            <a:avLst/>
            <a:gdLst/>
            <a:ahLst/>
            <a:cxnLst/>
            <a:rect l="l" t="t" r="r" b="b"/>
            <a:pathLst>
              <a:path w="2209800" h="381000">
                <a:moveTo>
                  <a:pt x="0" y="381000"/>
                </a:moveTo>
                <a:lnTo>
                  <a:pt x="2209800" y="381000"/>
                </a:lnTo>
                <a:lnTo>
                  <a:pt x="2209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67000" y="6216650"/>
            <a:ext cx="5867400" cy="3810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67000" y="6216650"/>
            <a:ext cx="5867400" cy="381000"/>
          </a:xfrm>
          <a:custGeom>
            <a:avLst/>
            <a:gdLst/>
            <a:ahLst/>
            <a:cxnLst/>
            <a:rect l="l" t="t" r="r" b="b"/>
            <a:pathLst>
              <a:path w="5867400" h="381000">
                <a:moveTo>
                  <a:pt x="0" y="381000"/>
                </a:moveTo>
                <a:lnTo>
                  <a:pt x="5867400" y="381000"/>
                </a:lnTo>
                <a:lnTo>
                  <a:pt x="5867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90524" y="5766612"/>
            <a:ext cx="7273290" cy="7874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2222500" algn="l"/>
              </a:tabLst>
            </a:pP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Dimensione</a:t>
            </a:r>
            <a:r>
              <a:rPr sz="1800" spc="-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attuale	Numero di byte nel</a:t>
            </a:r>
            <a:r>
              <a:rPr sz="1800" spc="-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file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Dimensione </a:t>
            </a:r>
            <a:r>
              <a:rPr sz="1800" spc="5" dirty="0">
                <a:solidFill>
                  <a:srgbClr val="FFFFFF"/>
                </a:solidFill>
                <a:latin typeface="Malgun Gothic"/>
                <a:cs typeface="Malgun Gothic"/>
              </a:rPr>
              <a:t>massimaDimensione </a:t>
            </a: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massima che </a:t>
            </a: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il file </a:t>
            </a: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può</a:t>
            </a:r>
            <a:r>
              <a:rPr sz="1800" spc="-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raggiungere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9752" y="2465832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9752" y="2831592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9752" y="3197351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9752" y="3563111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9752" y="3928871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752" y="4294632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9752" y="4660391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9752" y="5026152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7217" y="1781378"/>
            <a:ext cx="798195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Il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sistema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operativo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pone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disposizione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dell’utente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comandi</a:t>
            </a:r>
            <a:r>
              <a:rPr sz="1600" b="1" i="1" spc="60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di</a:t>
            </a:r>
            <a:r>
              <a:rPr sz="1600" b="1" i="1" spc="60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alto</a:t>
            </a:r>
            <a:r>
              <a:rPr sz="1600" b="1" i="1" spc="60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livello</a:t>
            </a:r>
            <a:r>
              <a:rPr sz="1600" b="1" i="1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chiamate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i="1" spc="-5" dirty="0">
                <a:latin typeface="Arial"/>
                <a:cs typeface="Arial"/>
              </a:rPr>
              <a:t>di sistema </a:t>
            </a:r>
            <a:r>
              <a:rPr sz="1600" spc="-5" dirty="0">
                <a:latin typeface="Arial"/>
                <a:cs typeface="Arial"/>
              </a:rPr>
              <a:t>per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gestione dei file. Alcune chiamate di sistema più comuni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sono:</a:t>
            </a:r>
            <a:endParaRPr sz="16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960"/>
              </a:spcBef>
            </a:pPr>
            <a:r>
              <a:rPr sz="1600" b="1" i="1" spc="-5" dirty="0">
                <a:latin typeface="Arial"/>
                <a:cs typeface="Arial"/>
              </a:rPr>
              <a:t>create: </a:t>
            </a:r>
            <a:r>
              <a:rPr sz="1600" spc="-5" dirty="0">
                <a:latin typeface="Arial"/>
                <a:cs typeface="Arial"/>
              </a:rPr>
              <a:t>creazione del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file;</a:t>
            </a:r>
            <a:endParaRPr sz="16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960"/>
              </a:spcBef>
            </a:pPr>
            <a:r>
              <a:rPr sz="1600" b="1" i="1" spc="-5" dirty="0">
                <a:latin typeface="Arial"/>
                <a:cs typeface="Arial"/>
              </a:rPr>
              <a:t>delete: </a:t>
            </a:r>
            <a:r>
              <a:rPr sz="1600" spc="-5" dirty="0">
                <a:latin typeface="Arial"/>
                <a:cs typeface="Arial"/>
              </a:rPr>
              <a:t>cancellazione del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file;</a:t>
            </a:r>
            <a:endParaRPr sz="16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965"/>
              </a:spcBef>
            </a:pPr>
            <a:r>
              <a:rPr sz="1600" b="1" i="1" spc="-5" dirty="0">
                <a:latin typeface="Arial"/>
                <a:cs typeface="Arial"/>
              </a:rPr>
              <a:t>open: </a:t>
            </a:r>
            <a:r>
              <a:rPr sz="1600" spc="-5" dirty="0">
                <a:latin typeface="Arial"/>
                <a:cs typeface="Arial"/>
              </a:rPr>
              <a:t>apertura del file con varie modalità </a:t>
            </a:r>
            <a:r>
              <a:rPr sz="1600" spc="-20" dirty="0">
                <a:latin typeface="Arial"/>
                <a:cs typeface="Arial"/>
              </a:rPr>
              <a:t>(read-only, </a:t>
            </a:r>
            <a:r>
              <a:rPr sz="1600" spc="-10" dirty="0">
                <a:latin typeface="Arial"/>
                <a:cs typeface="Arial"/>
              </a:rPr>
              <a:t>append,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ecc.);</a:t>
            </a:r>
            <a:endParaRPr sz="16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960"/>
              </a:spcBef>
            </a:pPr>
            <a:r>
              <a:rPr sz="1600" b="1" i="1" spc="-5" dirty="0">
                <a:latin typeface="Arial"/>
                <a:cs typeface="Arial"/>
              </a:rPr>
              <a:t>close: </a:t>
            </a:r>
            <a:r>
              <a:rPr sz="1600" spc="-5" dirty="0">
                <a:latin typeface="Arial"/>
                <a:cs typeface="Arial"/>
              </a:rPr>
              <a:t>chiusura del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file;</a:t>
            </a:r>
            <a:endParaRPr sz="16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960"/>
              </a:spcBef>
            </a:pPr>
            <a:r>
              <a:rPr sz="1600" b="1" i="1" spc="-5" dirty="0">
                <a:latin typeface="Arial"/>
                <a:cs typeface="Arial"/>
              </a:rPr>
              <a:t>read: </a:t>
            </a:r>
            <a:r>
              <a:rPr sz="1600" spc="-5" dirty="0">
                <a:latin typeface="Arial"/>
                <a:cs typeface="Arial"/>
              </a:rPr>
              <a:t>lettura di blocchi di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dati;</a:t>
            </a:r>
            <a:endParaRPr sz="16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960"/>
              </a:spcBef>
            </a:pPr>
            <a:r>
              <a:rPr sz="1600" b="1" i="1" spc="-5" dirty="0">
                <a:latin typeface="Arial"/>
                <a:cs typeface="Arial"/>
              </a:rPr>
              <a:t>write: </a:t>
            </a:r>
            <a:r>
              <a:rPr sz="1600" spc="-5" dirty="0">
                <a:latin typeface="Arial"/>
                <a:cs typeface="Arial"/>
              </a:rPr>
              <a:t>scrittura di blocchi di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dati;</a:t>
            </a:r>
            <a:endParaRPr sz="16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960"/>
              </a:spcBef>
            </a:pPr>
            <a:r>
              <a:rPr sz="1600" b="1" i="1" spc="-5" dirty="0">
                <a:latin typeface="Arial"/>
                <a:cs typeface="Arial"/>
              </a:rPr>
              <a:t>append: </a:t>
            </a:r>
            <a:r>
              <a:rPr sz="1600" spc="-5" dirty="0">
                <a:latin typeface="Arial"/>
                <a:cs typeface="Arial"/>
              </a:rPr>
              <a:t>aggiunta,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coda al file, di nuovi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dati;</a:t>
            </a:r>
            <a:endParaRPr sz="16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960"/>
              </a:spcBef>
            </a:pPr>
            <a:r>
              <a:rPr sz="1600" b="1" i="1" spc="-5" dirty="0">
                <a:latin typeface="Arial"/>
                <a:cs typeface="Arial"/>
              </a:rPr>
              <a:t>seek: </a:t>
            </a:r>
            <a:r>
              <a:rPr sz="1600" spc="-5" dirty="0">
                <a:latin typeface="Arial"/>
                <a:cs typeface="Arial"/>
              </a:rPr>
              <a:t>posizionamento del puntatore all’interno del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I </a:t>
            </a:r>
            <a:r>
              <a:rPr spc="-5" dirty="0"/>
              <a:t>File</a:t>
            </a:r>
            <a:r>
              <a:rPr spc="-15" dirty="0"/>
              <a:t> </a:t>
            </a:r>
            <a:r>
              <a:rPr dirty="0"/>
              <a:t>(operazioni)…</a:t>
            </a:r>
          </a:p>
        </p:txBody>
      </p:sp>
      <p:sp>
        <p:nvSpPr>
          <p:cNvPr id="13" name="object 13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089" y="4221226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7089" y="4830826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7089" y="5440426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4644" y="1586229"/>
            <a:ext cx="7774305" cy="4049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Un </a:t>
            </a:r>
            <a:r>
              <a:rPr sz="1600" spc="-5" dirty="0">
                <a:latin typeface="Arial"/>
                <a:cs typeface="Arial"/>
              </a:rPr>
              <a:t>file viene caricarlo tutto 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parte </a:t>
            </a:r>
            <a:r>
              <a:rPr sz="1600" dirty="0">
                <a:latin typeface="Arial"/>
                <a:cs typeface="Arial"/>
              </a:rPr>
              <a:t>in memoria </a:t>
            </a:r>
            <a:r>
              <a:rPr sz="1600" spc="-5" dirty="0">
                <a:latin typeface="Arial"/>
                <a:cs typeface="Arial"/>
              </a:rPr>
              <a:t>e gli vengono assegnati </a:t>
            </a:r>
            <a:r>
              <a:rPr sz="1600" spc="-10" dirty="0">
                <a:latin typeface="Arial"/>
                <a:cs typeface="Arial"/>
              </a:rPr>
              <a:t>indirizzi  </a:t>
            </a:r>
            <a:r>
              <a:rPr sz="1600" spc="-5" dirty="0">
                <a:latin typeface="Arial"/>
                <a:cs typeface="Arial"/>
              </a:rPr>
              <a:t>virtuali.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processi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possono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accedere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maniera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trasparente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ai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(possono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essere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quindi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contenuti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memoria centrale per interi o per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blocchi)</a:t>
            </a:r>
            <a:endParaRPr sz="1600">
              <a:latin typeface="Arial"/>
              <a:cs typeface="Arial"/>
            </a:endParaRPr>
          </a:p>
          <a:p>
            <a:pPr marL="12700" marR="6985">
              <a:lnSpc>
                <a:spcPct val="100000"/>
              </a:lnSpc>
              <a:spcBef>
                <a:spcPts val="960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Si velocizzano </a:t>
            </a:r>
            <a:r>
              <a:rPr sz="1600" spc="-10" dirty="0">
                <a:latin typeface="Arial"/>
                <a:cs typeface="Arial"/>
              </a:rPr>
              <a:t>le </a:t>
            </a:r>
            <a:r>
              <a:rPr sz="1600" spc="-5" dirty="0">
                <a:latin typeface="Arial"/>
                <a:cs typeface="Arial"/>
              </a:rPr>
              <a:t>operazioni compiute sul file, soprattutto quando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riferiscono a  parti limitate e non all’intero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La virtualizzazione dell’accesso comporta alcuni problemi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90500" marR="5080">
              <a:lnSpc>
                <a:spcPct val="100000"/>
              </a:lnSpc>
              <a:spcBef>
                <a:spcPts val="960"/>
              </a:spcBef>
              <a:tabLst>
                <a:tab pos="497205" algn="l"/>
                <a:tab pos="1063625" algn="l"/>
                <a:tab pos="1359535" algn="l"/>
                <a:tab pos="2251075" algn="l"/>
                <a:tab pos="3801745" algn="l"/>
                <a:tab pos="4210050" algn="l"/>
                <a:tab pos="4606290" algn="l"/>
                <a:tab pos="4967605" algn="l"/>
                <a:tab pos="5566410" algn="l"/>
                <a:tab pos="5862320" algn="l"/>
                <a:tab pos="6270625" algn="l"/>
                <a:tab pos="7165340" algn="l"/>
              </a:tabLst>
            </a:pPr>
            <a:r>
              <a:rPr sz="1600" spc="-5" dirty="0">
                <a:latin typeface="Arial"/>
                <a:cs typeface="Arial"/>
              </a:rPr>
              <a:t>In	caso	di	ap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rt</a:t>
            </a:r>
            <a:r>
              <a:rPr sz="160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ra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cont</a:t>
            </a:r>
            <a:r>
              <a:rPr sz="1600" spc="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mpo</a:t>
            </a:r>
            <a:r>
              <a:rPr sz="1600" spc="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anea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del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le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parte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più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proce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si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lcu</a:t>
            </a:r>
            <a:r>
              <a:rPr sz="1600" spc="-2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e  informazioni possono risultare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inconsistenti;</a:t>
            </a:r>
            <a:endParaRPr sz="16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Quando</a:t>
            </a:r>
            <a:r>
              <a:rPr sz="1600" spc="2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2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</a:t>
            </a:r>
            <a:r>
              <a:rPr sz="1600" spc="2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che</a:t>
            </a:r>
            <a:r>
              <a:rPr sz="1600" spc="2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</a:t>
            </a:r>
            <a:r>
              <a:rPr sz="1600" spc="2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usando</a:t>
            </a:r>
            <a:r>
              <a:rPr sz="1600" spc="2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2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</a:t>
            </a:r>
            <a:r>
              <a:rPr sz="1600" spc="2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termina,</a:t>
            </a:r>
            <a:r>
              <a:rPr sz="1600" spc="2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quest’ultimo</a:t>
            </a:r>
            <a:r>
              <a:rPr sz="1600" spc="2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viene</a:t>
            </a:r>
            <a:r>
              <a:rPr sz="1600" spc="2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riscritto</a:t>
            </a:r>
            <a:r>
              <a:rPr sz="1600" spc="2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sul</a:t>
            </a:r>
            <a:endParaRPr sz="16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"/>
                <a:cs typeface="Arial"/>
              </a:rPr>
              <a:t>disco.</a:t>
            </a:r>
            <a:endParaRPr sz="16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In caso di caduta del sistema alcune informazioni possono essere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perse;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File </a:t>
            </a:r>
            <a:r>
              <a:rPr dirty="0"/>
              <a:t>mappati in</a:t>
            </a:r>
            <a:r>
              <a:rPr spc="-15" dirty="0"/>
              <a:t> </a:t>
            </a:r>
            <a:r>
              <a:rPr dirty="0"/>
              <a:t>memoria…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3110</Words>
  <Application>Microsoft Office PowerPoint</Application>
  <PresentationFormat>Presentazione su schermo (4:3)</PresentationFormat>
  <Paragraphs>485</Paragraphs>
  <Slides>38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4" baseType="lpstr">
      <vt:lpstr>Malgun Gothic</vt:lpstr>
      <vt:lpstr>Arial</vt:lpstr>
      <vt:lpstr>Calibri</vt:lpstr>
      <vt:lpstr>Georgia</vt:lpstr>
      <vt:lpstr>Times New Roman</vt:lpstr>
      <vt:lpstr>Office Theme</vt:lpstr>
      <vt:lpstr>Il File System</vt:lpstr>
      <vt:lpstr>I File…</vt:lpstr>
      <vt:lpstr>I File (struttura)…</vt:lpstr>
      <vt:lpstr>I File (tipi e formati)…</vt:lpstr>
      <vt:lpstr>I File (formati)…</vt:lpstr>
      <vt:lpstr>I File (accesso)…</vt:lpstr>
      <vt:lpstr>I File (attributi)…</vt:lpstr>
      <vt:lpstr>I File (operazioni)…</vt:lpstr>
      <vt:lpstr>File mappati in memoria…</vt:lpstr>
      <vt:lpstr>Le directory</vt:lpstr>
      <vt:lpstr>Le directory</vt:lpstr>
      <vt:lpstr>Le directory (operazioni)</vt:lpstr>
      <vt:lpstr>Implementazione del file system</vt:lpstr>
      <vt:lpstr>Allocazione contigua</vt:lpstr>
      <vt:lpstr>Allocazione a lista concatenata</vt:lpstr>
      <vt:lpstr>Allocazione a lista concatenata  con indice</vt:lpstr>
      <vt:lpstr>Allocazione mediante uso di  tabelle i-node</vt:lpstr>
      <vt:lpstr>Allocazione mediante uso di  tabelle i-node</vt:lpstr>
      <vt:lpstr>Gestione dello spazio su disco:  Dimensione dei blocchi</vt:lpstr>
      <vt:lpstr>Gestione dello spazio libero  su disco</vt:lpstr>
      <vt:lpstr>Affidabilità del Fyle System</vt:lpstr>
      <vt:lpstr>Affidabilità del Fyle System</vt:lpstr>
      <vt:lpstr>Affidabilità del Fyle System  BackUp</vt:lpstr>
      <vt:lpstr>Affidabilità del Fyle System  BackUp</vt:lpstr>
      <vt:lpstr>Affidabilità del Fyle System  BackUp</vt:lpstr>
      <vt:lpstr>Affidabilità del Fyle System  BackUp</vt:lpstr>
      <vt:lpstr>Affidabilità del Fyle System  Prestazioni</vt:lpstr>
      <vt:lpstr>Affidabilità del Fyle System  Prestazioni</vt:lpstr>
      <vt:lpstr>Affidabilità del Fyle System  Prestazioni</vt:lpstr>
      <vt:lpstr>Affidabilità del Fyle System  Prestazioni</vt:lpstr>
      <vt:lpstr>Affidabilità del Fyle System  Prestazioni</vt:lpstr>
      <vt:lpstr>Affidabilità del Fyle System  Prestazioni</vt:lpstr>
      <vt:lpstr>Affidabilità del Fyle System  Prestazioni</vt:lpstr>
      <vt:lpstr>Affidabilità del Fyle System  Prestazioni</vt:lpstr>
      <vt:lpstr>Affidabilità del Fyle System  Prestazioni</vt:lpstr>
      <vt:lpstr>Affidabilità del Fyle System  Prestazioni</vt:lpstr>
      <vt:lpstr>Affidabilità del Fyle System  Prestazioni</vt:lpstr>
      <vt:lpstr>Identificazione degli utenti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2018-11-08T17:38:35Z</dcterms:created>
  <dcterms:modified xsi:type="dcterms:W3CDTF">2018-11-08T17:39:29Z</dcterms:modified>
</cp:coreProperties>
</file>