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3262" y="1845425"/>
            <a:ext cx="5457475" cy="2399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195" y="171456"/>
            <a:ext cx="844760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246" y="1568250"/>
            <a:ext cx="8347506" cy="151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3262" y="1845425"/>
            <a:ext cx="5438775" cy="23990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064260">
              <a:lnSpc>
                <a:spcPts val="6230"/>
              </a:lnSpc>
              <a:spcBef>
                <a:spcPts val="315"/>
              </a:spcBef>
            </a:pPr>
            <a:r>
              <a:rPr sz="5200" spc="-5" dirty="0">
                <a:solidFill>
                  <a:srgbClr val="0B5394"/>
                </a:solidFill>
                <a:latin typeface="Arial"/>
                <a:cs typeface="Arial"/>
              </a:rPr>
              <a:t>Ricorsione,  </a:t>
            </a:r>
            <a:r>
              <a:rPr sz="5200" spc="-15" dirty="0">
                <a:solidFill>
                  <a:srgbClr val="0B5394"/>
                </a:solidFill>
                <a:latin typeface="Arial"/>
                <a:cs typeface="Arial"/>
              </a:rPr>
              <a:t>Serie </a:t>
            </a:r>
            <a:r>
              <a:rPr sz="5200" spc="-5" dirty="0">
                <a:solidFill>
                  <a:srgbClr val="0B5394"/>
                </a:solidFill>
                <a:latin typeface="Arial"/>
                <a:cs typeface="Arial"/>
              </a:rPr>
              <a:t>di</a:t>
            </a:r>
            <a:r>
              <a:rPr sz="52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5200" spc="-10" dirty="0">
                <a:solidFill>
                  <a:srgbClr val="0B5394"/>
                </a:solidFill>
                <a:latin typeface="Arial"/>
                <a:cs typeface="Arial"/>
              </a:rPr>
              <a:t>Fibonacci,</a:t>
            </a:r>
            <a:endParaRPr sz="5200">
              <a:latin typeface="Arial"/>
              <a:cs typeface="Arial"/>
            </a:endParaRPr>
          </a:p>
          <a:p>
            <a:pPr marL="1057910">
              <a:lnSpc>
                <a:spcPts val="6015"/>
              </a:lnSpc>
            </a:pPr>
            <a:r>
              <a:rPr sz="5200" spc="-15" dirty="0">
                <a:solidFill>
                  <a:srgbClr val="0B5394"/>
                </a:solidFill>
                <a:latin typeface="Arial"/>
                <a:cs typeface="Arial"/>
              </a:rPr>
              <a:t>Bubble</a:t>
            </a:r>
            <a:r>
              <a:rPr sz="5200" spc="-3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5200" dirty="0">
                <a:solidFill>
                  <a:srgbClr val="0B5394"/>
                </a:solidFill>
                <a:latin typeface="Arial"/>
                <a:cs typeface="Arial"/>
              </a:rPr>
              <a:t>sort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437" y="4596335"/>
            <a:ext cx="314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Dott. Emanuele Pio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Barracchia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6525" y="152400"/>
            <a:ext cx="835774" cy="10588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2167"/>
            <a:ext cx="1819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Bubble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sort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560500"/>
            <a:ext cx="485013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informatica il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Bubble sor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ordinamento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bolle,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algoritmo di ordinamento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che  confronta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ogni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coppia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elementi adiacenti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 inverte nel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cui siano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nell’ordine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sbagliato.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846500"/>
            <a:ext cx="483552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Il nome dell’algoritmo deriva dal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cui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gli elementi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vengono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ordinati in questa lista:  quelli più 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“leggeri” “risalgono”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verso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un’estremità,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mentre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quelli più 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“pesanti”  “affondano”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verso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l’estremità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opposta.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6187" y="2305050"/>
            <a:ext cx="3305174" cy="224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0250" y="1711599"/>
            <a:ext cx="5143499" cy="447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2167"/>
            <a:ext cx="1704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Ricorsione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247650" indent="-335915">
              <a:lnSpc>
                <a:spcPct val="116100"/>
              </a:lnSpc>
              <a:spcBef>
                <a:spcPts val="100"/>
              </a:spcBef>
              <a:buChar char="●"/>
              <a:tabLst>
                <a:tab pos="455930" algn="l"/>
                <a:tab pos="457200" algn="l"/>
              </a:tabLst>
            </a:pPr>
            <a:r>
              <a:rPr spc="-5" dirty="0"/>
              <a:t>La </a:t>
            </a:r>
            <a:r>
              <a:rPr b="1" spc="-5" dirty="0">
                <a:solidFill>
                  <a:srgbClr val="0B5394"/>
                </a:solidFill>
                <a:latin typeface="Arial"/>
                <a:cs typeface="Arial"/>
              </a:rPr>
              <a:t>ricorsione </a:t>
            </a:r>
            <a:r>
              <a:rPr spc="-5" dirty="0"/>
              <a:t>in informatica </a:t>
            </a:r>
            <a:r>
              <a:rPr dirty="0"/>
              <a:t>è </a:t>
            </a:r>
            <a:r>
              <a:rPr spc="-5" dirty="0"/>
              <a:t>un </a:t>
            </a:r>
            <a:r>
              <a:rPr dirty="0"/>
              <a:t>metodo che si </a:t>
            </a:r>
            <a:r>
              <a:rPr spc="-5" dirty="0"/>
              <a:t>usa quando la </a:t>
            </a:r>
            <a:r>
              <a:rPr dirty="0"/>
              <a:t>soluzione </a:t>
            </a:r>
            <a:r>
              <a:rPr spc="-5" dirty="0"/>
              <a:t>di un problema dipende  dalle </a:t>
            </a:r>
            <a:r>
              <a:rPr dirty="0"/>
              <a:t>soluzioni </a:t>
            </a:r>
            <a:r>
              <a:rPr spc="-5" dirty="0"/>
              <a:t>di piccole istanze dello </a:t>
            </a:r>
            <a:r>
              <a:rPr dirty="0"/>
              <a:t>stesso</a:t>
            </a:r>
            <a:r>
              <a:rPr spc="-20" dirty="0"/>
              <a:t> </a:t>
            </a:r>
            <a:r>
              <a:rPr spc="-5" dirty="0"/>
              <a:t>problema</a:t>
            </a:r>
          </a:p>
          <a:p>
            <a:pPr marL="455930" marR="358140" indent="-335915">
              <a:lnSpc>
                <a:spcPct val="116100"/>
              </a:lnSpc>
              <a:buChar char="●"/>
              <a:tabLst>
                <a:tab pos="455930" algn="l"/>
                <a:tab pos="457200" algn="l"/>
              </a:tabLst>
            </a:pPr>
            <a:r>
              <a:rPr spc="-5" dirty="0"/>
              <a:t>La definizione di una funzione </a:t>
            </a:r>
            <a:r>
              <a:rPr dirty="0"/>
              <a:t>ricorsiva </a:t>
            </a:r>
            <a:r>
              <a:rPr spc="-5" dirty="0"/>
              <a:t>ha uno </a:t>
            </a:r>
            <a:r>
              <a:rPr dirty="0"/>
              <a:t>o </a:t>
            </a:r>
            <a:r>
              <a:rPr spc="-5" dirty="0"/>
              <a:t>più </a:t>
            </a:r>
            <a:r>
              <a:rPr b="1" i="1" spc="-5" dirty="0">
                <a:solidFill>
                  <a:srgbClr val="0B5394"/>
                </a:solidFill>
                <a:latin typeface="Arial"/>
                <a:cs typeface="Arial"/>
              </a:rPr>
              <a:t>casi base</a:t>
            </a:r>
            <a:r>
              <a:rPr spc="-5" dirty="0"/>
              <a:t>, </a:t>
            </a:r>
            <a:r>
              <a:rPr dirty="0"/>
              <a:t>cioè </a:t>
            </a:r>
            <a:r>
              <a:rPr spc="-5" dirty="0"/>
              <a:t>input per </a:t>
            </a:r>
            <a:r>
              <a:rPr dirty="0"/>
              <a:t>i </a:t>
            </a:r>
            <a:r>
              <a:rPr spc="-5" dirty="0"/>
              <a:t>quali la funzione  produce un </a:t>
            </a:r>
            <a:r>
              <a:rPr dirty="0"/>
              <a:t>risultato senza richiamare se</a:t>
            </a:r>
            <a:r>
              <a:rPr spc="-30" dirty="0"/>
              <a:t> </a:t>
            </a:r>
            <a:r>
              <a:rPr dirty="0"/>
              <a:t>stessa</a:t>
            </a:r>
          </a:p>
          <a:p>
            <a:pPr marL="455930" marR="5080" indent="-335915">
              <a:lnSpc>
                <a:spcPct val="116100"/>
              </a:lnSpc>
              <a:buChar char="●"/>
              <a:tabLst>
                <a:tab pos="455930" algn="l"/>
                <a:tab pos="457200" algn="l"/>
              </a:tabLst>
            </a:pPr>
            <a:r>
              <a:rPr spc="-5" dirty="0"/>
              <a:t>Ad ogni esecuzione della funzione </a:t>
            </a:r>
            <a:r>
              <a:rPr dirty="0"/>
              <a:t>ricorsiva </a:t>
            </a:r>
            <a:r>
              <a:rPr spc="-5" dirty="0"/>
              <a:t>il problema in input </a:t>
            </a:r>
            <a:r>
              <a:rPr dirty="0"/>
              <a:t>è semplificato </a:t>
            </a:r>
            <a:r>
              <a:rPr spc="-5" dirty="0"/>
              <a:t>in </a:t>
            </a:r>
            <a:r>
              <a:rPr dirty="0"/>
              <a:t>modo </a:t>
            </a:r>
            <a:r>
              <a:rPr spc="-5" dirty="0"/>
              <a:t>tale </a:t>
            </a:r>
            <a:r>
              <a:rPr dirty="0"/>
              <a:t>che </a:t>
            </a:r>
            <a:r>
              <a:rPr spc="-5" dirty="0"/>
              <a:t>dopo  un numero di passi </a:t>
            </a:r>
            <a:r>
              <a:rPr dirty="0"/>
              <a:t>riuscirà </a:t>
            </a:r>
            <a:r>
              <a:rPr spc="-5" dirty="0"/>
              <a:t>ad arrivare ad un </a:t>
            </a:r>
            <a:r>
              <a:rPr b="1" i="1" spc="-5" dirty="0">
                <a:solidFill>
                  <a:srgbClr val="0B5394"/>
                </a:solidFill>
                <a:latin typeface="Arial"/>
                <a:cs typeface="Arial"/>
              </a:rPr>
              <a:t>caso</a:t>
            </a:r>
            <a:r>
              <a:rPr b="1" i="1" spc="-1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0B5394"/>
                </a:solidFill>
                <a:latin typeface="Arial"/>
                <a:cs typeface="Arial"/>
              </a:rPr>
              <a:t>base</a:t>
            </a:r>
          </a:p>
        </p:txBody>
      </p:sp>
      <p:sp>
        <p:nvSpPr>
          <p:cNvPr id="4" name="object 4"/>
          <p:cNvSpPr/>
          <p:nvPr/>
        </p:nvSpPr>
        <p:spPr>
          <a:xfrm>
            <a:off x="1605659" y="3225795"/>
            <a:ext cx="6427401" cy="34917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0599" y="3259700"/>
            <a:ext cx="6313100" cy="337749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600514"/>
            <a:ext cx="139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iniziale: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3143564"/>
            <a:ext cx="527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 dopo l’esecuzione dell’algoritmo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Bubble</a:t>
            </a:r>
            <a:r>
              <a:rPr sz="1800" b="1" spc="-2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sort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7425" y="23034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7425" y="4038437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899" y="1905087"/>
            <a:ext cx="140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Senza</a:t>
            </a:r>
            <a:r>
              <a:rPr sz="1400" b="1" i="1" spc="-7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puntatore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3115" y="1905087"/>
            <a:ext cx="1238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Con</a:t>
            </a:r>
            <a:r>
              <a:rPr sz="1400" b="1" i="1" spc="-7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puntatore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575" y="2375425"/>
            <a:ext cx="3843925" cy="33324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2220" y="2375425"/>
            <a:ext cx="4573443" cy="333247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636" y="2645874"/>
            <a:ext cx="44977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i="0" spc="-5" dirty="0">
                <a:solidFill>
                  <a:srgbClr val="0B5394"/>
                </a:solidFill>
                <a:latin typeface="Arial"/>
                <a:cs typeface="Arial"/>
              </a:rPr>
              <a:t>Domande?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1704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Ricorsione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9463" y="2040575"/>
            <a:ext cx="5285075" cy="3278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2167"/>
            <a:ext cx="6551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Approccio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ricorsivo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Vs </a:t>
            </a: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Approccio</a:t>
            </a:r>
            <a:r>
              <a:rPr sz="280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iterativo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600514"/>
            <a:ext cx="755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 ogni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soluzione ricorsiva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esiste 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corrispondente soluzione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iterativa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589209"/>
            <a:ext cx="703453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ricorsione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occupa più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spazio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memoria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più lenta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rispetto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all’approccio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iterativo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3932234"/>
            <a:ext cx="748982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 alcuni problemi 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soluzioni ricorsive sono spesso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più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semplici,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più  leggibili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più eleganti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rispetto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soluzioni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iterative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2167"/>
            <a:ext cx="5906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Un esempio: il fattoriale di un</a:t>
            </a:r>
            <a:r>
              <a:rPr sz="2800" spc="-8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numero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560509"/>
            <a:ext cx="77400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matematica, si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definisce fattoriale di un numero naturale il prodotto dei  numeri interi positivi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minori 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uguali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tale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numero.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Inoltre il fattoriale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 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pari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532184"/>
            <a:ext cx="817435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Esercizio: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scrivere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una funzione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ricorsiva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 che,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dato un numero,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calcoli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il  fattoriale.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Tip: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prima di tutto pensate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quale possa essere il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caso</a:t>
            </a:r>
            <a:r>
              <a:rPr sz="1400" i="1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78981" y="646030"/>
            <a:ext cx="473896" cy="47389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5906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Un esempio: il fattoriale di un</a:t>
            </a:r>
            <a:r>
              <a:rPr sz="2800" i="0" spc="-8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numero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0800" y="2596904"/>
            <a:ext cx="3513946" cy="24346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600" y="2548198"/>
            <a:ext cx="2635460" cy="117122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3899" y="1905087"/>
            <a:ext cx="140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Senza</a:t>
            </a:r>
            <a:r>
              <a:rPr sz="1400" b="1" i="1" spc="-7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puntatore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3153" y="1905087"/>
            <a:ext cx="1238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Con</a:t>
            </a:r>
            <a:r>
              <a:rPr sz="1400" b="1" i="1" spc="-7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puntatore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2167"/>
            <a:ext cx="5365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Successione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di Fibonacci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-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Origini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0509"/>
            <a:ext cx="8175625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Fibonacci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cercò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 descrivere 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crescita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una popolazione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conigli.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particolare assunse per ipotesi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Si dispone di 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coppia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conigli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appena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nati</a:t>
            </a:r>
            <a:endParaRPr sz="1800">
              <a:latin typeface="Arial"/>
              <a:cs typeface="Arial"/>
            </a:endParaRPr>
          </a:p>
          <a:p>
            <a:pPr marL="469900" marR="30480" indent="-36703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Ogni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coppia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diventa fertile dopo un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mese 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dà alla luce una nuova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coppia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conigli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dopo un ulteriore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mese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coppie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fertili danno alla luce 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coppia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figli al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5046" y="3946400"/>
            <a:ext cx="5018718" cy="262584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2167"/>
            <a:ext cx="4027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Successione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di</a:t>
            </a:r>
            <a:r>
              <a:rPr sz="280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Fibonacci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93" y="1568256"/>
            <a:ext cx="818134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5915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matematica,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successione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 Fibonacci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una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successione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 numeri interi positivi in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cui ciascun 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numero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somma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dei due numeri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precedenti.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993" y="2745546"/>
            <a:ext cx="6162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primi due termini della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successione sono,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per definizione, </a:t>
            </a:r>
            <a:r>
              <a:rPr sz="1400" spc="15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1350" spc="22" baseline="-33950" dirty="0">
                <a:solidFill>
                  <a:srgbClr val="595959"/>
                </a:solidFill>
                <a:latin typeface="Arial"/>
                <a:cs typeface="Arial"/>
              </a:rPr>
              <a:t>1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 1 e </a:t>
            </a:r>
            <a:r>
              <a:rPr sz="1400" spc="10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1350" spc="15" baseline="-33950" dirty="0">
                <a:solidFill>
                  <a:srgbClr val="595959"/>
                </a:solidFill>
                <a:latin typeface="Arial"/>
                <a:cs typeface="Arial"/>
              </a:rPr>
              <a:t>2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993" y="3640896"/>
            <a:ext cx="2268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regola è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seguente: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193" y="3854256"/>
            <a:ext cx="1467485" cy="8350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3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1350" spc="7" baseline="-33950" dirty="0">
                <a:solidFill>
                  <a:srgbClr val="595959"/>
                </a:solidFill>
                <a:latin typeface="Arial"/>
                <a:cs typeface="Arial"/>
              </a:rPr>
              <a:t>1 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229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1350" spc="7" baseline="-33950" dirty="0">
                <a:solidFill>
                  <a:srgbClr val="595959"/>
                </a:solidFill>
                <a:latin typeface="Arial"/>
                <a:cs typeface="Arial"/>
              </a:rPr>
              <a:t>2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795"/>
              </a:spcBef>
              <a:buChar char="○"/>
              <a:tabLst>
                <a:tab pos="347980" algn="l"/>
                <a:tab pos="349250" algn="l"/>
              </a:tabLst>
            </a:pPr>
            <a:r>
              <a:rPr sz="2100" spc="7" baseline="19841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n </a:t>
            </a:r>
            <a:r>
              <a:rPr sz="2100" baseline="19841" dirty="0">
                <a:solidFill>
                  <a:srgbClr val="595959"/>
                </a:solidFill>
                <a:latin typeface="Arial"/>
                <a:cs typeface="Arial"/>
              </a:rPr>
              <a:t>= </a:t>
            </a:r>
            <a:r>
              <a:rPr sz="2100" spc="7" baseline="19841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n-1 </a:t>
            </a:r>
            <a:r>
              <a:rPr sz="2100" baseline="19841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100" spc="-104" baseline="1984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100" spc="7" baseline="19841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n-2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2958" y="4383846"/>
            <a:ext cx="1235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(per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ogni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 &gt;</a:t>
            </a:r>
            <a:r>
              <a:rPr sz="1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993" y="5140131"/>
            <a:ext cx="8154034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5915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Esercizio: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scrivere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una funzione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ricorsiva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 che,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dato un numero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calcoli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l’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-esimo numero della 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successione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Fibonacci.</a:t>
            </a:r>
            <a:endParaRPr sz="1400">
              <a:latin typeface="Arial"/>
              <a:cs typeface="Arial"/>
            </a:endParaRPr>
          </a:p>
          <a:p>
            <a:pPr marL="80581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05180" algn="l"/>
                <a:tab pos="806450" algn="l"/>
              </a:tabLst>
            </a:pPr>
            <a:r>
              <a:rPr sz="14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Tip: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prima di tutto pensate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quale possa essere il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caso</a:t>
            </a:r>
            <a:r>
              <a:rPr sz="1400" i="1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4027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Successione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Fibonacci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3050" y="2099725"/>
            <a:ext cx="5943599" cy="350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861</Words>
  <Application>Microsoft Office PowerPoint</Application>
  <PresentationFormat>Presentazione su schermo (4:3)</PresentationFormat>
  <Paragraphs>178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Garamond</vt:lpstr>
      <vt:lpstr>Times New Roman</vt:lpstr>
      <vt:lpstr>Office Theme</vt:lpstr>
      <vt:lpstr>Presentazione standard di PowerPoint</vt:lpstr>
      <vt:lpstr>Dott. E. P. Barracchia</vt:lpstr>
      <vt:lpstr>Ricorsione</vt:lpstr>
      <vt:lpstr>Dott. E. P. Barracchia</vt:lpstr>
      <vt:lpstr>Dott. E. P. Barracchia</vt:lpstr>
      <vt:lpstr>Un esempio: il fattoriale di un numero</vt:lpstr>
      <vt:lpstr>Dott. E. P. Barracchia</vt:lpstr>
      <vt:lpstr>Dott. E. P. Barracchia</vt:lpstr>
      <vt:lpstr>Successione di Fibonacci</vt:lpstr>
      <vt:lpstr>Dott. E. P. Barracchia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Presentazione standard di PowerPoint</vt:lpstr>
      <vt:lpstr>Dott. E. P. Barracchia</vt:lpstr>
      <vt:lpstr>Bubble sort - Algoritmo</vt:lpstr>
      <vt:lpstr>Domande?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2018-12-19T15:25:36Z</dcterms:created>
  <dcterms:modified xsi:type="dcterms:W3CDTF">2018-12-19T15:25:45Z</dcterms:modified>
</cp:coreProperties>
</file>