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8195" y="171456"/>
            <a:ext cx="844760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89137" y="6271575"/>
            <a:ext cx="515312" cy="470749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8195" y="171456"/>
            <a:ext cx="844760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600514"/>
            <a:ext cx="8374549" cy="2071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405" y="1915282"/>
            <a:ext cx="8082280" cy="22237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575435">
              <a:lnSpc>
                <a:spcPct val="100299"/>
              </a:lnSpc>
              <a:spcBef>
                <a:spcPts val="80"/>
              </a:spcBef>
            </a:pPr>
            <a:r>
              <a:rPr sz="4800" spc="-5" dirty="0">
                <a:solidFill>
                  <a:srgbClr val="0B5394"/>
                </a:solidFill>
                <a:latin typeface="Arial"/>
                <a:cs typeface="Arial"/>
              </a:rPr>
              <a:t>Cifrario di Cesare,  Ricerca all’interno di un</a:t>
            </a:r>
            <a:r>
              <a:rPr sz="4800" spc="-10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4800" spc="-5" dirty="0">
                <a:solidFill>
                  <a:srgbClr val="0B5394"/>
                </a:solidFill>
                <a:latin typeface="Arial"/>
                <a:cs typeface="Arial"/>
              </a:rPr>
              <a:t>array,</a:t>
            </a:r>
            <a:endParaRPr sz="4800">
              <a:latin typeface="Arial"/>
              <a:cs typeface="Arial"/>
            </a:endParaRPr>
          </a:p>
          <a:p>
            <a:pPr marL="248920">
              <a:lnSpc>
                <a:spcPct val="100000"/>
              </a:lnSpc>
              <a:spcBef>
                <a:spcPts val="15"/>
              </a:spcBef>
            </a:pPr>
            <a:r>
              <a:rPr sz="4800" spc="-10" dirty="0">
                <a:solidFill>
                  <a:srgbClr val="0B5394"/>
                </a:solidFill>
                <a:latin typeface="Arial"/>
                <a:cs typeface="Arial"/>
              </a:rPr>
              <a:t>Generazione </a:t>
            </a:r>
            <a:r>
              <a:rPr sz="4800" spc="-5" dirty="0">
                <a:solidFill>
                  <a:srgbClr val="0B5394"/>
                </a:solidFill>
                <a:latin typeface="Arial"/>
                <a:cs typeface="Arial"/>
              </a:rPr>
              <a:t>numeri</a:t>
            </a:r>
            <a:r>
              <a:rPr sz="4800" spc="-6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0B5394"/>
                </a:solidFill>
                <a:latin typeface="Arial"/>
                <a:cs typeface="Arial"/>
              </a:rPr>
              <a:t>casuali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6437" y="4445614"/>
            <a:ext cx="3143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Dott. Emanuele Pio</a:t>
            </a:r>
            <a:r>
              <a:rPr sz="18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Barracchia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96525" y="152400"/>
            <a:ext cx="835774" cy="105887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560509"/>
            <a:ext cx="8162925" cy="3605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29845" indent="-366395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L’algoritmo di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ricerca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dicotomica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(o ricerca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binaria)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 algoritmo di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ricerca  che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individua l’indice di un determinato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valore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presente all’interno di un array  ordinato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95959"/>
              </a:buClr>
              <a:buFont typeface="Arial"/>
              <a:buChar char="●"/>
            </a:pPr>
            <a:endParaRPr sz="24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Effettua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mediamente meno confronti rispetto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ad una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ricerca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sequenziale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endParaRPr sz="2150">
              <a:latin typeface="Times New Roman"/>
              <a:cs typeface="Times New Roman"/>
            </a:endParaRPr>
          </a:p>
          <a:p>
            <a:pPr marL="379095" marR="5080" indent="-366395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metodo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alla base della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ricerca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binaria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stesso che si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utilizza quando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  cerca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una parola all’interno del dizionario. L’idea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quella di iniziare la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ricerca 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dal primo elemento,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da quello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centrale: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 l’elemento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corrisponde a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quello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cercato,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ricerca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termina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è superiore,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ricerca viene ripetuta sugli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elementi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precedenti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inferiore, la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ricerca viene ripetuta su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quelli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successivi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80408" y="5304538"/>
            <a:ext cx="3197478" cy="1474636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5011" y="1552874"/>
            <a:ext cx="7545192" cy="465067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568256"/>
            <a:ext cx="85026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2127388"/>
            <a:ext cx="63690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399" y="2031250"/>
            <a:ext cx="4736024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568256"/>
            <a:ext cx="85026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2127388"/>
            <a:ext cx="63690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399" y="2031250"/>
            <a:ext cx="4736024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61100" y="2940699"/>
            <a:ext cx="1548765" cy="20955"/>
          </a:xfrm>
          <a:custGeom>
            <a:avLst/>
            <a:gdLst/>
            <a:ahLst/>
            <a:cxnLst/>
            <a:rect l="l" t="t" r="r" b="b"/>
            <a:pathLst>
              <a:path w="1548764" h="20955">
                <a:moveTo>
                  <a:pt x="0" y="20699"/>
                </a:moveTo>
                <a:lnTo>
                  <a:pt x="15482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568256"/>
            <a:ext cx="85026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2127388"/>
            <a:ext cx="63690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399" y="2031250"/>
            <a:ext cx="4736024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72825" y="3096499"/>
            <a:ext cx="1777364" cy="0"/>
          </a:xfrm>
          <a:custGeom>
            <a:avLst/>
            <a:gdLst/>
            <a:ahLst/>
            <a:cxnLst/>
            <a:rect l="l" t="t" r="r" b="b"/>
            <a:pathLst>
              <a:path w="1777364">
                <a:moveTo>
                  <a:pt x="0" y="0"/>
                </a:moveTo>
                <a:lnTo>
                  <a:pt x="17768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568256"/>
            <a:ext cx="85026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2127388"/>
            <a:ext cx="63690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399" y="2031250"/>
            <a:ext cx="4736024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52050" y="3356149"/>
            <a:ext cx="2306955" cy="10795"/>
          </a:xfrm>
          <a:custGeom>
            <a:avLst/>
            <a:gdLst/>
            <a:ahLst/>
            <a:cxnLst/>
            <a:rect l="l" t="t" r="r" b="b"/>
            <a:pathLst>
              <a:path w="2306955" h="10795">
                <a:moveTo>
                  <a:pt x="0" y="10499"/>
                </a:moveTo>
                <a:lnTo>
                  <a:pt x="23066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568256"/>
            <a:ext cx="85026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2127388"/>
            <a:ext cx="63690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399" y="2031250"/>
            <a:ext cx="4736024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122225" y="4042074"/>
            <a:ext cx="1205865" cy="0"/>
          </a:xfrm>
          <a:custGeom>
            <a:avLst/>
            <a:gdLst/>
            <a:ahLst/>
            <a:cxnLst/>
            <a:rect l="l" t="t" r="r" b="b"/>
            <a:pathLst>
              <a:path w="1205864">
                <a:moveTo>
                  <a:pt x="0" y="0"/>
                </a:moveTo>
                <a:lnTo>
                  <a:pt x="12053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568256"/>
            <a:ext cx="85026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2127388"/>
            <a:ext cx="63690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399" y="2031250"/>
            <a:ext cx="4736024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10499" y="4270674"/>
            <a:ext cx="1766570" cy="0"/>
          </a:xfrm>
          <a:custGeom>
            <a:avLst/>
            <a:gdLst/>
            <a:ahLst/>
            <a:cxnLst/>
            <a:rect l="l" t="t" r="r" b="b"/>
            <a:pathLst>
              <a:path w="1766570">
                <a:moveTo>
                  <a:pt x="0" y="0"/>
                </a:moveTo>
                <a:lnTo>
                  <a:pt x="17663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568256"/>
            <a:ext cx="85026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2127388"/>
            <a:ext cx="63690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399" y="2031250"/>
            <a:ext cx="4736024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71500" y="2961425"/>
            <a:ext cx="1527810" cy="0"/>
          </a:xfrm>
          <a:custGeom>
            <a:avLst/>
            <a:gdLst/>
            <a:ahLst/>
            <a:cxnLst/>
            <a:rect l="l" t="t" r="r" b="b"/>
            <a:pathLst>
              <a:path w="1527810">
                <a:moveTo>
                  <a:pt x="0" y="0"/>
                </a:moveTo>
                <a:lnTo>
                  <a:pt x="15275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568256"/>
            <a:ext cx="85026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2127388"/>
            <a:ext cx="63690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399" y="2031250"/>
            <a:ext cx="4736024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10499" y="3096499"/>
            <a:ext cx="1797685" cy="0"/>
          </a:xfrm>
          <a:custGeom>
            <a:avLst/>
            <a:gdLst/>
            <a:ahLst/>
            <a:cxnLst/>
            <a:rect l="l" t="t" r="r" b="b"/>
            <a:pathLst>
              <a:path w="1797685">
                <a:moveTo>
                  <a:pt x="0" y="0"/>
                </a:moveTo>
                <a:lnTo>
                  <a:pt x="17975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652167"/>
            <a:ext cx="2790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Cifrario di</a:t>
            </a:r>
            <a:r>
              <a:rPr sz="2800" spc="-9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Cesare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621" y="1601530"/>
            <a:ext cx="8071484" cy="220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Il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cifrario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di Cesare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uno dei più antichi algoritmi</a:t>
            </a:r>
            <a:r>
              <a:rPr sz="16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crittografici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95959"/>
              </a:buClr>
              <a:buFont typeface="Arial"/>
              <a:buChar char="●"/>
            </a:pPr>
            <a:endParaRPr sz="1850">
              <a:latin typeface="Times New Roman"/>
              <a:cs typeface="Times New Roman"/>
            </a:endParaRPr>
          </a:p>
          <a:p>
            <a:pPr marL="363855" marR="5080" indent="-351155">
              <a:lnSpc>
                <a:spcPct val="1133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Il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cifrario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di Cesare prende il nome da Giulio Cesare,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che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lo utilizzava per proteggere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i  suoi messaggi</a:t>
            </a:r>
            <a:r>
              <a:rPr sz="16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segreti.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95959"/>
              </a:buClr>
              <a:buFont typeface="Arial"/>
              <a:buChar char="●"/>
            </a:pPr>
            <a:endParaRPr sz="1850">
              <a:latin typeface="Times New Roman"/>
              <a:cs typeface="Times New Roman"/>
            </a:endParaRPr>
          </a:p>
          <a:p>
            <a:pPr marL="363855" marR="381635" indent="-351155">
              <a:lnSpc>
                <a:spcPct val="113300"/>
              </a:lnSpc>
              <a:spcBef>
                <a:spcPts val="5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un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cifrario a sostituzione monoalfabetica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cui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ogni lettera del testo in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chiaro è  sostituita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nel testo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cifrato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dalla lettera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che si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trova un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certo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numero di posizioni </a:t>
            </a:r>
            <a:r>
              <a:rPr sz="1600" i="1" dirty="0">
                <a:solidFill>
                  <a:srgbClr val="595959"/>
                </a:solidFill>
                <a:latin typeface="Arial"/>
                <a:cs typeface="Arial"/>
              </a:rPr>
              <a:t>(la  chiave)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dopo nell'alfabeto. In particolare, Cesare utilizzava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3 come</a:t>
            </a:r>
            <a:r>
              <a:rPr sz="16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chiave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0299" y="4301601"/>
            <a:ext cx="4972873" cy="208858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04374" y="593374"/>
            <a:ext cx="1427924" cy="141679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568256"/>
            <a:ext cx="85026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2127388"/>
            <a:ext cx="63690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399" y="2031250"/>
            <a:ext cx="4736024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080625" y="3236024"/>
            <a:ext cx="1351280" cy="0"/>
          </a:xfrm>
          <a:custGeom>
            <a:avLst/>
            <a:gdLst/>
            <a:ahLst/>
            <a:cxnLst/>
            <a:rect l="l" t="t" r="r" b="b"/>
            <a:pathLst>
              <a:path w="1351280">
                <a:moveTo>
                  <a:pt x="0" y="0"/>
                </a:moveTo>
                <a:lnTo>
                  <a:pt x="13508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568256"/>
            <a:ext cx="85026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2127388"/>
            <a:ext cx="63690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399" y="2031250"/>
            <a:ext cx="4736024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31225" y="4285500"/>
            <a:ext cx="1725295" cy="0"/>
          </a:xfrm>
          <a:custGeom>
            <a:avLst/>
            <a:gdLst/>
            <a:ahLst/>
            <a:cxnLst/>
            <a:rect l="l" t="t" r="r" b="b"/>
            <a:pathLst>
              <a:path w="1725295">
                <a:moveTo>
                  <a:pt x="0" y="0"/>
                </a:moveTo>
                <a:lnTo>
                  <a:pt x="17249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568256"/>
            <a:ext cx="85026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2127388"/>
            <a:ext cx="63690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399" y="2031250"/>
            <a:ext cx="4736024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71475" y="2976249"/>
            <a:ext cx="1558925" cy="0"/>
          </a:xfrm>
          <a:custGeom>
            <a:avLst/>
            <a:gdLst/>
            <a:ahLst/>
            <a:cxnLst/>
            <a:rect l="l" t="t" r="r" b="b"/>
            <a:pathLst>
              <a:path w="1558925">
                <a:moveTo>
                  <a:pt x="0" y="0"/>
                </a:moveTo>
                <a:lnTo>
                  <a:pt x="15587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568256"/>
            <a:ext cx="85026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2127388"/>
            <a:ext cx="63690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399" y="2031250"/>
            <a:ext cx="4736024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31250" y="3086224"/>
            <a:ext cx="1787525" cy="15240"/>
          </a:xfrm>
          <a:custGeom>
            <a:avLst/>
            <a:gdLst/>
            <a:ahLst/>
            <a:cxnLst/>
            <a:rect l="l" t="t" r="r" b="b"/>
            <a:pathLst>
              <a:path w="1787525" h="15239">
                <a:moveTo>
                  <a:pt x="0" y="14699"/>
                </a:moveTo>
                <a:lnTo>
                  <a:pt x="17873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568256"/>
            <a:ext cx="85026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2127388"/>
            <a:ext cx="63690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399" y="2031250"/>
            <a:ext cx="4736024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31250" y="3350300"/>
            <a:ext cx="2379980" cy="0"/>
          </a:xfrm>
          <a:custGeom>
            <a:avLst/>
            <a:gdLst/>
            <a:ahLst/>
            <a:cxnLst/>
            <a:rect l="l" t="t" r="r" b="b"/>
            <a:pathLst>
              <a:path w="2379980">
                <a:moveTo>
                  <a:pt x="0" y="0"/>
                </a:moveTo>
                <a:lnTo>
                  <a:pt x="23795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568256"/>
            <a:ext cx="85026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2127388"/>
            <a:ext cx="63690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399" y="2031250"/>
            <a:ext cx="4736024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101524" y="3481461"/>
            <a:ext cx="3907154" cy="0"/>
          </a:xfrm>
          <a:custGeom>
            <a:avLst/>
            <a:gdLst/>
            <a:ahLst/>
            <a:cxnLst/>
            <a:rect l="l" t="t" r="r" b="b"/>
            <a:pathLst>
              <a:path w="3907154">
                <a:moveTo>
                  <a:pt x="0" y="0"/>
                </a:moveTo>
                <a:lnTo>
                  <a:pt x="3906900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60600" y="4260274"/>
            <a:ext cx="2161540" cy="394970"/>
          </a:xfrm>
          <a:prstGeom prst="rect">
            <a:avLst/>
          </a:prstGeom>
          <a:ln w="19049">
            <a:solidFill>
              <a:srgbClr val="FF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latin typeface="Arial"/>
                <a:cs typeface="Arial"/>
              </a:rPr>
              <a:t>5 </a:t>
            </a:r>
            <a:r>
              <a:rPr sz="1400" spc="-5" dirty="0">
                <a:latin typeface="Arial"/>
                <a:cs typeface="Arial"/>
              </a:rPr>
              <a:t>trovato in posizione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6162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 dicotomica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- </a:t>
            </a: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Versione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ricorsiva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9087" y="1497584"/>
            <a:ext cx="7245834" cy="500621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652167"/>
            <a:ext cx="3908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B5394"/>
                </a:solidFill>
                <a:latin typeface="Arial"/>
                <a:cs typeface="Arial"/>
              </a:rPr>
              <a:t>Esercizio </a:t>
            </a:r>
            <a:r>
              <a:rPr sz="2800" dirty="0">
                <a:solidFill>
                  <a:srgbClr val="0B5394"/>
                </a:solidFill>
                <a:latin typeface="Arial"/>
                <a:cs typeface="Arial"/>
              </a:rPr>
              <a:t>-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Test</a:t>
            </a:r>
            <a:r>
              <a:rPr sz="280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primalità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560509"/>
            <a:ext cx="8363584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Scrivere un programma in linguaggio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 che,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dato in input un numero naturale  positivo,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controlli se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il numero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 numero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primo.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i="1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NB.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 numero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dice primo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 è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divisibile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solo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per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 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per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sé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stesso.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908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Esercizio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-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Test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primalità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5762" y="1356866"/>
            <a:ext cx="5164056" cy="503495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44456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Generazione numeri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casuali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14525" y="2013018"/>
            <a:ext cx="5333999" cy="2432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2790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Cifrario di</a:t>
            </a:r>
            <a:r>
              <a:rPr sz="2800" i="0" spc="-9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Cesare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33650" y="1448166"/>
            <a:ext cx="4660953" cy="516484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44456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Generazione numeri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casuali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0150" y="1711041"/>
            <a:ext cx="6705599" cy="3552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652167"/>
            <a:ext cx="175831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B5394"/>
                </a:solidFill>
                <a:latin typeface="Arial"/>
                <a:cs typeface="Arial"/>
              </a:rPr>
              <a:t>Esercizio</a:t>
            </a:r>
            <a:r>
              <a:rPr sz="2800" spc="-9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B5394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1600514"/>
            <a:ext cx="8272145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6395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Scrivere un programma in linguaggio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 che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legga da tastiera una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sequenza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  numeri positivi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ad ogni numero letto ne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stampi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somma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progressiva.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95959"/>
              </a:buClr>
              <a:buFont typeface="Arial"/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Il programma termina quando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introduce un numero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minore 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uguale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zero.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632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Esercizio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1 -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Soluzione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1862" y="1631375"/>
            <a:ext cx="7480274" cy="451395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652167"/>
            <a:ext cx="175831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B5394"/>
                </a:solidFill>
                <a:latin typeface="Arial"/>
                <a:cs typeface="Arial"/>
              </a:rPr>
              <a:t>Esercizio</a:t>
            </a:r>
            <a:r>
              <a:rPr sz="2800" spc="-9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B5394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602546"/>
            <a:ext cx="6292215" cy="68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Si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chiedano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10 numeri in input. Verificare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 i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numeri inseriti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sono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pari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sz="1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dispari.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Stampare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 video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prima tutti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numeri dispari, poi tutti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pari.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632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Esercizio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2 -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Soluzione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1975" y="1476322"/>
            <a:ext cx="5375516" cy="5076876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175831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Esercizio</a:t>
            </a:r>
            <a:r>
              <a:rPr sz="2800" i="0" spc="-9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224" y="1544126"/>
            <a:ext cx="8274684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115">
              <a:lnSpc>
                <a:spcPct val="114599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Generare un numero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 caso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nell’intervallo [1,100]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e  chiedere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all'utente un numero fino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quando non e' uguale 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quello generato</a:t>
            </a:r>
            <a:r>
              <a:rPr sz="2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casualmente.</a:t>
            </a:r>
            <a:endParaRPr sz="2400">
              <a:latin typeface="Arial"/>
              <a:cs typeface="Arial"/>
            </a:endParaRPr>
          </a:p>
          <a:p>
            <a:pPr marL="424815" marR="597535" indent="-412115">
              <a:lnSpc>
                <a:spcPct val="114599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Dire ogni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volta se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il numero immesso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è &gt; o &lt;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di quello  iniziale.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632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Esercizio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3 -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Soluzione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4487" y="1356866"/>
            <a:ext cx="6195027" cy="511831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652167"/>
            <a:ext cx="175831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B5394"/>
                </a:solidFill>
                <a:latin typeface="Arial"/>
                <a:cs typeface="Arial"/>
              </a:rPr>
              <a:t>Esercizio</a:t>
            </a:r>
            <a:r>
              <a:rPr sz="2800" spc="-9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B5394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600514"/>
            <a:ext cx="7954009" cy="2071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Scrivere un programma in linguaggio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che: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Riceve in input un numero </a:t>
            </a:r>
            <a:r>
              <a:rPr sz="1800" b="1" i="1" dirty="0">
                <a:solidFill>
                  <a:srgbClr val="0B5394"/>
                </a:solidFill>
                <a:latin typeface="Arial"/>
                <a:cs typeface="Arial"/>
              </a:rPr>
              <a:t>n</a:t>
            </a:r>
            <a:r>
              <a:rPr sz="1800" b="1" i="1" spc="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dall’utente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Costruisce un array di numeri interi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vuoto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 dimensione</a:t>
            </a:r>
            <a:r>
              <a:rPr sz="1800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B5394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Popola l’array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numeri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casuali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nell’intervallo </a:t>
            </a:r>
            <a:r>
              <a:rPr sz="1800" b="1" dirty="0">
                <a:solidFill>
                  <a:srgbClr val="0B5394"/>
                </a:solidFill>
                <a:latin typeface="Arial"/>
                <a:cs typeface="Arial"/>
              </a:rPr>
              <a:t>[-200,</a:t>
            </a:r>
            <a:r>
              <a:rPr sz="1800" b="1" spc="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B5394"/>
                </a:solidFill>
                <a:latin typeface="Arial"/>
                <a:cs typeface="Arial"/>
              </a:rPr>
              <a:t>99]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lr>
                <a:srgbClr val="0B5394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Stampa l’array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popolato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Cerca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 è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presente il numero </a:t>
            </a:r>
            <a:r>
              <a:rPr sz="1800" b="1" spc="-5" dirty="0">
                <a:solidFill>
                  <a:srgbClr val="0B5394"/>
                </a:solidFill>
                <a:latin typeface="Arial"/>
                <a:cs typeface="Arial"/>
              </a:rPr>
              <a:t>42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(utilizzare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l’algoritmo di </a:t>
            </a:r>
            <a:r>
              <a:rPr sz="1800" b="1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1800" b="1" spc="-2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B5394"/>
                </a:solidFill>
                <a:latin typeface="Arial"/>
                <a:cs typeface="Arial"/>
              </a:rPr>
              <a:t>binaria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86151" y="3907100"/>
            <a:ext cx="3971969" cy="270815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6290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Esercizio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4 -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Soluzione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1509273"/>
            <a:ext cx="3653517" cy="423037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6149" y="1356873"/>
            <a:ext cx="3123714" cy="2295872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2636" y="2769248"/>
            <a:ext cx="44977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i="0" spc="-5" dirty="0">
                <a:solidFill>
                  <a:srgbClr val="0B5394"/>
                </a:solidFill>
                <a:latin typeface="Arial"/>
                <a:cs typeface="Arial"/>
              </a:rPr>
              <a:t>Domande?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652167"/>
            <a:ext cx="4544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Cifrario di Cesare </a:t>
            </a:r>
            <a:r>
              <a:rPr sz="2800" dirty="0">
                <a:solidFill>
                  <a:srgbClr val="0B5394"/>
                </a:solidFill>
                <a:latin typeface="Arial"/>
                <a:cs typeface="Arial"/>
              </a:rPr>
              <a:t>-</a:t>
            </a:r>
            <a:r>
              <a:rPr sz="2800" spc="-9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Esercizio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1560509"/>
            <a:ext cx="8077834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37795" indent="-366395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Scrivere un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metodo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 linguaggio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 che, ricevendo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 input il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messaggio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da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codificare 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chiave, restituisca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messaggio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cifrato.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95959"/>
              </a:buClr>
              <a:buFont typeface="Arial"/>
              <a:buChar char="●"/>
            </a:pPr>
            <a:endParaRPr sz="24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Cercare di decifrare il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seguente messaggio: </a:t>
            </a:r>
            <a:r>
              <a:rPr sz="1800" b="1" dirty="0">
                <a:solidFill>
                  <a:srgbClr val="0B5394"/>
                </a:solidFill>
                <a:latin typeface="Arial"/>
                <a:cs typeface="Arial"/>
              </a:rPr>
              <a:t>fliudulr </a:t>
            </a:r>
            <a:r>
              <a:rPr sz="1800" b="1" spc="-5" dirty="0">
                <a:solidFill>
                  <a:srgbClr val="0B5394"/>
                </a:solidFill>
                <a:latin typeface="Arial"/>
                <a:cs typeface="Arial"/>
              </a:rPr>
              <a:t>gl </a:t>
            </a:r>
            <a:r>
              <a:rPr sz="1800" b="1" dirty="0">
                <a:solidFill>
                  <a:srgbClr val="0B5394"/>
                </a:solidFill>
                <a:latin typeface="Arial"/>
                <a:cs typeface="Arial"/>
              </a:rPr>
              <a:t>fhvduh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 chiave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652167"/>
            <a:ext cx="4544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Cifrario di Cesare </a:t>
            </a:r>
            <a:r>
              <a:rPr sz="2800" dirty="0">
                <a:solidFill>
                  <a:srgbClr val="0B5394"/>
                </a:solidFill>
                <a:latin typeface="Arial"/>
                <a:cs typeface="Arial"/>
              </a:rPr>
              <a:t>-</a:t>
            </a:r>
            <a:r>
              <a:rPr sz="2800" spc="-9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Esercizio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274" y="1576892"/>
            <a:ext cx="772668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>
              <a:lnSpc>
                <a:spcPct val="114599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Scrivere un </a:t>
            </a:r>
            <a:r>
              <a:rPr sz="1200" dirty="0">
                <a:solidFill>
                  <a:srgbClr val="595959"/>
                </a:solidFill>
                <a:latin typeface="Arial"/>
                <a:cs typeface="Arial"/>
              </a:rPr>
              <a:t>metodo </a:t>
            </a: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in linguaggio </a:t>
            </a:r>
            <a:r>
              <a:rPr sz="1200" dirty="0">
                <a:solidFill>
                  <a:srgbClr val="595959"/>
                </a:solidFill>
                <a:latin typeface="Arial"/>
                <a:cs typeface="Arial"/>
              </a:rPr>
              <a:t>C che, ricevendo </a:t>
            </a: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in input il </a:t>
            </a:r>
            <a:r>
              <a:rPr sz="1200" dirty="0">
                <a:solidFill>
                  <a:srgbClr val="595959"/>
                </a:solidFill>
                <a:latin typeface="Arial"/>
                <a:cs typeface="Arial"/>
              </a:rPr>
              <a:t>messaggio </a:t>
            </a: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da </a:t>
            </a:r>
            <a:r>
              <a:rPr sz="1200" dirty="0">
                <a:solidFill>
                  <a:srgbClr val="595959"/>
                </a:solidFill>
                <a:latin typeface="Arial"/>
                <a:cs typeface="Arial"/>
              </a:rPr>
              <a:t>codificare e </a:t>
            </a: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la </a:t>
            </a:r>
            <a:r>
              <a:rPr sz="1200" dirty="0">
                <a:solidFill>
                  <a:srgbClr val="595959"/>
                </a:solidFill>
                <a:latin typeface="Arial"/>
                <a:cs typeface="Arial"/>
              </a:rPr>
              <a:t>chiave, restituisca </a:t>
            </a: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il  </a:t>
            </a:r>
            <a:r>
              <a:rPr sz="1200" dirty="0">
                <a:solidFill>
                  <a:srgbClr val="595959"/>
                </a:solidFill>
                <a:latin typeface="Arial"/>
                <a:cs typeface="Arial"/>
              </a:rPr>
              <a:t>messaggio</a:t>
            </a:r>
            <a:r>
              <a:rPr sz="12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95959"/>
                </a:solidFill>
                <a:latin typeface="Arial"/>
                <a:cs typeface="Arial"/>
              </a:rPr>
              <a:t>cifrato.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24687" y="2192475"/>
            <a:ext cx="4026607" cy="443469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652167"/>
            <a:ext cx="4626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Ricerca all’interno di un</a:t>
            </a:r>
            <a:r>
              <a:rPr sz="2800" spc="-8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array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600514"/>
            <a:ext cx="8034020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Esistono due algoritmi principali di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ricerca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 un elemento all’interno di un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Algoritmo di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ricerca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sequenziale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Algoritmo di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ricerca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dicotomica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3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652167"/>
            <a:ext cx="3226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spc="-9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B5394"/>
                </a:solidFill>
                <a:latin typeface="Arial"/>
                <a:cs typeface="Arial"/>
              </a:rPr>
              <a:t>sequenziale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1560509"/>
            <a:ext cx="8074025" cy="3357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82245" indent="-366395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L’algoritmo di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ricerca sequenziale (o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lineare)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 algoritmo utilizzabile per  trovare un elemento in un insieme non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ordinato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95959"/>
              </a:buClr>
              <a:buFont typeface="Arial"/>
              <a:buChar char="●"/>
            </a:pPr>
            <a:endParaRPr sz="24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Effettua una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ricerca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all’interno dell’array in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modo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sequenziale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endParaRPr sz="2150">
              <a:latin typeface="Times New Roman"/>
              <a:cs typeface="Times New Roman"/>
            </a:endParaRPr>
          </a:p>
          <a:p>
            <a:pPr marL="379095" marR="5080" indent="-366395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 particolare,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controlla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sequenza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gli elementi dell’array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 verifica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per ogni  elemento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controllato se è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uguale all’elemento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cercato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"/>
              <a:buChar char="●"/>
            </a:pPr>
            <a:endParaRPr sz="24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L’algoritmo termina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se: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L’elemento analizzato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l’elemento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cercato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Ha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controllato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tutto l’array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senza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trovare l’elemento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cercato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12875" y="5218200"/>
            <a:ext cx="3141624" cy="156097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226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9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sequenziale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7687" y="1893699"/>
            <a:ext cx="7956534" cy="3683581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6362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sequenziale - </a:t>
            </a: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Versione</a:t>
            </a:r>
            <a:r>
              <a:rPr sz="2800" i="0" spc="-10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ricorsiva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8488" y="1207950"/>
            <a:ext cx="5876616" cy="551497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1174</Words>
  <Application>Microsoft Office PowerPoint</Application>
  <PresentationFormat>Presentazione su schermo (4:3)</PresentationFormat>
  <Paragraphs>254</Paragraphs>
  <Slides>39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4" baseType="lpstr">
      <vt:lpstr>Arial</vt:lpstr>
      <vt:lpstr>Calibri</vt:lpstr>
      <vt:lpstr>Garamond</vt:lpstr>
      <vt:lpstr>Times New Roman</vt:lpstr>
      <vt:lpstr>Office Theme</vt:lpstr>
      <vt:lpstr>Presentazione standard di PowerPoint</vt:lpstr>
      <vt:lpstr>Dott. E. P. Barracchia</vt:lpstr>
      <vt:lpstr>Cifrario di Cesare</vt:lpstr>
      <vt:lpstr>Dott. E. P. Barracchia</vt:lpstr>
      <vt:lpstr>Dott. E. P. Barracchia</vt:lpstr>
      <vt:lpstr>Dott. E. P. Barracchia</vt:lpstr>
      <vt:lpstr>Dott. E. P. Barracchia</vt:lpstr>
      <vt:lpstr>Ricerca sequenziale</vt:lpstr>
      <vt:lpstr>Ricerca sequenziale - Versione ricorsiva</vt:lpstr>
      <vt:lpstr>Dott. E. P. Barracchia</vt:lpstr>
      <vt:lpstr>Ricerca dicotomica</vt:lpstr>
      <vt:lpstr>Ricerca dicotomica</vt:lpstr>
      <vt:lpstr>Ricerca dicotomica</vt:lpstr>
      <vt:lpstr>Ricerca dicotomica</vt:lpstr>
      <vt:lpstr>Ricerca dicotomica</vt:lpstr>
      <vt:lpstr>Ricerca dicotomica</vt:lpstr>
      <vt:lpstr>Ricerca dicotomica</vt:lpstr>
      <vt:lpstr>Ricerca dicotomica</vt:lpstr>
      <vt:lpstr>Ricerca dicotomica</vt:lpstr>
      <vt:lpstr>Ricerca dicotomica</vt:lpstr>
      <vt:lpstr>Ricerca dicotomica</vt:lpstr>
      <vt:lpstr>Ricerca dicotomica</vt:lpstr>
      <vt:lpstr>Ricerca dicotomica</vt:lpstr>
      <vt:lpstr>Ricerca dicotomica</vt:lpstr>
      <vt:lpstr>Ricerca dicotomica</vt:lpstr>
      <vt:lpstr>Ricerca dicotomica - Versione ricorsiva</vt:lpstr>
      <vt:lpstr>Dott. E. P. Barracchia</vt:lpstr>
      <vt:lpstr>Esercizio - Test primalità</vt:lpstr>
      <vt:lpstr>Generazione numeri casuali</vt:lpstr>
      <vt:lpstr>Generazione numeri casuali</vt:lpstr>
      <vt:lpstr>Dott. E. P. Barracchia</vt:lpstr>
      <vt:lpstr>Esercizio 1 - Soluzione</vt:lpstr>
      <vt:lpstr>Dott. E. P. Barracchia</vt:lpstr>
      <vt:lpstr>Esercizio 2 - Soluzione</vt:lpstr>
      <vt:lpstr>Esercizio 3</vt:lpstr>
      <vt:lpstr>Esercizio 3 - Soluzione</vt:lpstr>
      <vt:lpstr>Dott. E. P. Barracchia</vt:lpstr>
      <vt:lpstr>Esercizio 4 - Soluzione</vt:lpstr>
      <vt:lpstr>Domande?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2018-12-19T15:29:39Z</dcterms:created>
  <dcterms:modified xsi:type="dcterms:W3CDTF">2018-12-19T15:29:50Z</dcterms:modified>
</cp:coreProperties>
</file>