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337" y="1915282"/>
            <a:ext cx="6903325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B539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9137" y="6271575"/>
            <a:ext cx="515312" cy="470749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195" y="171456"/>
            <a:ext cx="844760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795" y="1600514"/>
            <a:ext cx="8358409" cy="205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1905" algn="ctr">
              <a:lnSpc>
                <a:spcPct val="100299"/>
              </a:lnSpc>
              <a:spcBef>
                <a:spcPts val="80"/>
              </a:spcBef>
            </a:pPr>
            <a:r>
              <a:rPr spc="-10" dirty="0"/>
              <a:t>Somma </a:t>
            </a:r>
            <a:r>
              <a:rPr spc="-5" dirty="0"/>
              <a:t>di numeri binari,  </a:t>
            </a:r>
            <a:r>
              <a:rPr spc="-10" dirty="0"/>
              <a:t>Trasposta </a:t>
            </a:r>
            <a:r>
              <a:rPr spc="-5" dirty="0"/>
              <a:t>di una</a:t>
            </a:r>
            <a:r>
              <a:rPr spc="-100" dirty="0"/>
              <a:t> </a:t>
            </a:r>
            <a:r>
              <a:rPr dirty="0"/>
              <a:t>matrice, 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6437" y="4445614"/>
            <a:ext cx="314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Dott. Emanuele Pio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Barracchia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6525" y="152400"/>
            <a:ext cx="835774" cy="10588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1169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Stream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7299959" cy="245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Gli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stream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predefiniti nel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sono: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stdin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 per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flussi in input. Il dispositivo di default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tastiera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stdout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 per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flussi in output. Il dispositivo di default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lr>
                <a:srgbClr val="595959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stderr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 per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 messaggi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errore. Il dispositivo di default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804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Apertura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 un</a:t>
            </a:r>
            <a:r>
              <a:rPr sz="280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729932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 funzione utilizzata per aprire un file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seguente: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FILE </a:t>
            </a:r>
            <a:r>
              <a:rPr sz="1800" b="1" spc="-5" dirty="0">
                <a:latin typeface="Arial"/>
                <a:cs typeface="Arial"/>
              </a:rPr>
              <a:t>*fopen(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char </a:t>
            </a:r>
            <a:r>
              <a:rPr sz="1800" b="1" spc="-5" dirty="0">
                <a:latin typeface="Arial"/>
                <a:cs typeface="Arial"/>
              </a:rPr>
              <a:t>*nome_file,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char</a:t>
            </a:r>
            <a:r>
              <a:rPr sz="1800" b="1" spc="-4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*modalità_di_apertura)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 funzione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fopen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accetti 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seguenti modalità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apertura di un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737" y="3311662"/>
          <a:ext cx="7253605" cy="199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Parametro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Azione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Descrizione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(read)</a:t>
                      </a:r>
                      <a:r>
                        <a:rPr sz="1400" spc="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lettura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Lettura da un file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esistente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(write)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scrittura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20979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Scrive un nuovo file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 sovrascrive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  file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esistente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(append)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aggiungere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3114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Aggiunge dati partendo dalla fine del  file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291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Accesso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al</a:t>
            </a:r>
            <a:r>
              <a:rPr sz="28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698182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volta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aperto un file,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possibile accedervi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mediante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due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funzioni: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fprintf(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FILE </a:t>
            </a:r>
            <a:r>
              <a:rPr sz="1800" b="1" spc="-5" dirty="0">
                <a:latin typeface="Arial"/>
                <a:cs typeface="Arial"/>
              </a:rPr>
              <a:t>*stream,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char </a:t>
            </a:r>
            <a:r>
              <a:rPr sz="1800" b="1" spc="-5" dirty="0">
                <a:latin typeface="Arial"/>
                <a:cs typeface="Arial"/>
              </a:rPr>
              <a:t>*formato, argomenti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fscanf(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FILE </a:t>
            </a:r>
            <a:r>
              <a:rPr sz="1800" b="1" spc="-5" dirty="0">
                <a:latin typeface="Arial"/>
                <a:cs typeface="Arial"/>
              </a:rPr>
              <a:t>*stream,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char </a:t>
            </a:r>
            <a:r>
              <a:rPr sz="1800" b="1" spc="-5" dirty="0">
                <a:latin typeface="Arial"/>
                <a:cs typeface="Arial"/>
              </a:rPr>
              <a:t>*formato, argomenti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868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Chiusura di un</a:t>
            </a:r>
            <a:r>
              <a:rPr sz="28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8363584" cy="227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Infine, gli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stream,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volta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utilizzati, devono essere prima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“puliti” 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poi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chiusi.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possibili eseguire queste due operazioni,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rispettivamente, con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 funzioni fflush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fclose.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fflush(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FILE</a:t>
            </a:r>
            <a:r>
              <a:rPr sz="1800" b="1" spc="-6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*stream)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fclose(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FILE</a:t>
            </a:r>
            <a:r>
              <a:rPr sz="1800" b="1" spc="-6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*stream)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15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File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spc="-10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75234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 crea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nuovo file di nome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“provaFile.txt” e scrive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 in input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dall’utente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15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File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i="0" spc="-10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9075" y="1356866"/>
            <a:ext cx="6745841" cy="513372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15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File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spc="-10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774001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legge il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contenuto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un file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 conta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numero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righe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presenti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NB. EOF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carattere speciale che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indica la fine del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3376" y="2896184"/>
            <a:ext cx="3307800" cy="191065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5250" y="2916050"/>
            <a:ext cx="3193499" cy="17963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15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File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i="0" spc="-10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500" y="1356866"/>
            <a:ext cx="6354751" cy="519633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153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File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i="0" spc="-10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4451" y="1356875"/>
            <a:ext cx="6571958" cy="52992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2636" y="2711826"/>
            <a:ext cx="4497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0" spc="-5" dirty="0">
                <a:solidFill>
                  <a:srgbClr val="0B5394"/>
                </a:solidFill>
                <a:latin typeface="Arial"/>
                <a:cs typeface="Arial"/>
              </a:rPr>
              <a:t>Domande?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3775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Somma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 numeri</a:t>
            </a:r>
            <a:r>
              <a:rPr sz="280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binari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82727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C,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dati due numeri binari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sotto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forma di array, ne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calcola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somma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5987" y="2838087"/>
          <a:ext cx="4871085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96037" y="3781787"/>
          <a:ext cx="4871085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1862" y="4929387"/>
          <a:ext cx="6085205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41090" y="3452271"/>
            <a:ext cx="203317" cy="21720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5853" y="4607682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92" y="0"/>
                </a:lnTo>
              </a:path>
            </a:pathLst>
          </a:custGeom>
          <a:ln w="48756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5853" y="4680817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92" y="0"/>
                </a:lnTo>
              </a:path>
            </a:pathLst>
          </a:custGeom>
          <a:ln w="48756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5853" y="4583303"/>
            <a:ext cx="194310" cy="48895"/>
          </a:xfrm>
          <a:custGeom>
            <a:avLst/>
            <a:gdLst/>
            <a:ahLst/>
            <a:cxnLst/>
            <a:rect l="l" t="t" r="r" b="b"/>
            <a:pathLst>
              <a:path w="194310" h="48895">
                <a:moveTo>
                  <a:pt x="0" y="0"/>
                </a:moveTo>
                <a:lnTo>
                  <a:pt x="193792" y="0"/>
                </a:lnTo>
                <a:lnTo>
                  <a:pt x="193792" y="48756"/>
                </a:lnTo>
                <a:lnTo>
                  <a:pt x="0" y="487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5853" y="4656439"/>
            <a:ext cx="194310" cy="48895"/>
          </a:xfrm>
          <a:custGeom>
            <a:avLst/>
            <a:gdLst/>
            <a:ahLst/>
            <a:cxnLst/>
            <a:rect l="l" t="t" r="r" b="b"/>
            <a:pathLst>
              <a:path w="194310" h="48895">
                <a:moveTo>
                  <a:pt x="0" y="0"/>
                </a:moveTo>
                <a:lnTo>
                  <a:pt x="193792" y="0"/>
                </a:lnTo>
                <a:lnTo>
                  <a:pt x="193792" y="48756"/>
                </a:lnTo>
                <a:lnTo>
                  <a:pt x="0" y="487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775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Somma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 numeri</a:t>
            </a:r>
            <a:r>
              <a:rPr sz="2800" i="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binari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9850" y="1356875"/>
            <a:ext cx="3840514" cy="511235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329" y="1356875"/>
            <a:ext cx="3572931" cy="310818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599" y="4696700"/>
            <a:ext cx="1028700" cy="1080770"/>
          </a:xfrm>
          <a:custGeom>
            <a:avLst/>
            <a:gdLst/>
            <a:ahLst/>
            <a:cxnLst/>
            <a:rect l="l" t="t" r="r" b="b"/>
            <a:pathLst>
              <a:path w="1028700" h="1080770">
                <a:moveTo>
                  <a:pt x="771524" y="1080599"/>
                </a:moveTo>
                <a:lnTo>
                  <a:pt x="771524" y="952012"/>
                </a:lnTo>
                <a:lnTo>
                  <a:pt x="0" y="952012"/>
                </a:lnTo>
                <a:lnTo>
                  <a:pt x="0" y="0"/>
                </a:lnTo>
                <a:lnTo>
                  <a:pt x="257174" y="0"/>
                </a:lnTo>
                <a:lnTo>
                  <a:pt x="257174" y="694837"/>
                </a:lnTo>
                <a:lnTo>
                  <a:pt x="900112" y="694837"/>
                </a:lnTo>
                <a:lnTo>
                  <a:pt x="1028699" y="823424"/>
                </a:lnTo>
                <a:lnTo>
                  <a:pt x="771524" y="1080599"/>
                </a:lnTo>
                <a:close/>
              </a:path>
              <a:path w="1028700" h="1080770">
                <a:moveTo>
                  <a:pt x="900112" y="694837"/>
                </a:moveTo>
                <a:lnTo>
                  <a:pt x="771524" y="694837"/>
                </a:lnTo>
                <a:lnTo>
                  <a:pt x="771524" y="566249"/>
                </a:lnTo>
                <a:lnTo>
                  <a:pt x="900112" y="694837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6599" y="4696700"/>
            <a:ext cx="1028700" cy="1080770"/>
          </a:xfrm>
          <a:custGeom>
            <a:avLst/>
            <a:gdLst/>
            <a:ahLst/>
            <a:cxnLst/>
            <a:rect l="l" t="t" r="r" b="b"/>
            <a:pathLst>
              <a:path w="1028700" h="1080770">
                <a:moveTo>
                  <a:pt x="257174" y="0"/>
                </a:moveTo>
                <a:lnTo>
                  <a:pt x="257174" y="694837"/>
                </a:lnTo>
                <a:lnTo>
                  <a:pt x="771524" y="694837"/>
                </a:lnTo>
                <a:lnTo>
                  <a:pt x="771524" y="566249"/>
                </a:lnTo>
                <a:lnTo>
                  <a:pt x="1028699" y="823424"/>
                </a:lnTo>
                <a:lnTo>
                  <a:pt x="771524" y="1080599"/>
                </a:lnTo>
                <a:lnTo>
                  <a:pt x="771524" y="952012"/>
                </a:lnTo>
                <a:lnTo>
                  <a:pt x="0" y="952012"/>
                </a:lnTo>
                <a:lnTo>
                  <a:pt x="0" y="0"/>
                </a:lnTo>
                <a:lnTo>
                  <a:pt x="257174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1072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Matrici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461645" algn="l"/>
                <a:tab pos="462280" algn="l"/>
              </a:tabLst>
            </a:pPr>
            <a:r>
              <a:rPr spc="-5" dirty="0"/>
              <a:t>Una </a:t>
            </a:r>
            <a:r>
              <a:rPr dirty="0"/>
              <a:t>matrice è </a:t>
            </a:r>
            <a:r>
              <a:rPr spc="-5" dirty="0"/>
              <a:t>un array</a:t>
            </a:r>
            <a:r>
              <a:rPr spc="-25" dirty="0"/>
              <a:t> </a:t>
            </a:r>
            <a:r>
              <a:rPr spc="-5" dirty="0"/>
              <a:t>bidimensionale</a:t>
            </a:r>
          </a:p>
          <a:p>
            <a:pPr marL="81915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461009" marR="5080" indent="-366395">
              <a:lnSpc>
                <a:spcPct val="114599"/>
              </a:lnSpc>
              <a:buChar char="●"/>
              <a:tabLst>
                <a:tab pos="461645" algn="l"/>
                <a:tab pos="462280" algn="l"/>
              </a:tabLst>
            </a:pPr>
            <a:r>
              <a:rPr spc="-5" dirty="0"/>
              <a:t>Es. Definire una </a:t>
            </a:r>
            <a:r>
              <a:rPr dirty="0"/>
              <a:t>matrice </a:t>
            </a:r>
            <a:r>
              <a:rPr spc="-5" dirty="0"/>
              <a:t>di numeri interi in linguaggio </a:t>
            </a:r>
            <a:r>
              <a:rPr dirty="0"/>
              <a:t>C composta </a:t>
            </a:r>
            <a:r>
              <a:rPr spc="-5" dirty="0"/>
              <a:t>di </a:t>
            </a:r>
            <a:r>
              <a:rPr dirty="0"/>
              <a:t>N righe e  M</a:t>
            </a:r>
            <a:r>
              <a:rPr spc="-10" dirty="0"/>
              <a:t> </a:t>
            </a:r>
            <a:r>
              <a:rPr dirty="0"/>
              <a:t>colonne</a:t>
            </a:r>
          </a:p>
          <a:p>
            <a:pPr marL="81915"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81280" marR="74930" algn="ctr">
              <a:lnSpc>
                <a:spcPct val="100000"/>
              </a:lnSpc>
            </a:pPr>
            <a:r>
              <a:rPr b="1" spc="-5" dirty="0">
                <a:solidFill>
                  <a:srgbClr val="9900FF"/>
                </a:solidFill>
                <a:latin typeface="Arial"/>
                <a:cs typeface="Arial"/>
              </a:rPr>
              <a:t>int</a:t>
            </a:r>
            <a:r>
              <a:rPr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matrix[n][m];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63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Matrici -</a:t>
            </a:r>
            <a:r>
              <a:rPr sz="280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827278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matrice,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genera 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sua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trasposta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NB. 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matrice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trasposta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matrice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ottenuta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scambiando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righe con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colonne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7900" y="2995075"/>
            <a:ext cx="4343399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63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Matrici -</a:t>
            </a:r>
            <a:r>
              <a:rPr sz="2800" i="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700" y="1879150"/>
            <a:ext cx="4051199" cy="278549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25" y="1933722"/>
            <a:ext cx="3323429" cy="301238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63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Matrici -</a:t>
            </a:r>
            <a:r>
              <a:rPr sz="280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82753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matrice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quadrata,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somma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gli elementi presenti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sulla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diagonale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4835" y="2686050"/>
            <a:ext cx="1440841" cy="156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6856" y="2718733"/>
            <a:ext cx="1458595" cy="1458595"/>
          </a:xfrm>
          <a:custGeom>
            <a:avLst/>
            <a:gdLst/>
            <a:ahLst/>
            <a:cxnLst/>
            <a:rect l="l" t="t" r="r" b="b"/>
            <a:pathLst>
              <a:path w="1458595" h="1458595">
                <a:moveTo>
                  <a:pt x="344452" y="151364"/>
                </a:moveTo>
                <a:lnTo>
                  <a:pt x="1306737" y="1113722"/>
                </a:lnTo>
                <a:lnTo>
                  <a:pt x="1350777" y="1161689"/>
                </a:lnTo>
                <a:lnTo>
                  <a:pt x="1387997" y="1210164"/>
                </a:lnTo>
                <a:lnTo>
                  <a:pt x="1417867" y="1257841"/>
                </a:lnTo>
                <a:lnTo>
                  <a:pt x="1439858" y="1303415"/>
                </a:lnTo>
                <a:lnTo>
                  <a:pt x="1453441" y="1345579"/>
                </a:lnTo>
                <a:lnTo>
                  <a:pt x="1458085" y="1383026"/>
                </a:lnTo>
                <a:lnTo>
                  <a:pt x="1453261" y="1414451"/>
                </a:lnTo>
                <a:lnTo>
                  <a:pt x="1438440" y="1438547"/>
                </a:lnTo>
                <a:lnTo>
                  <a:pt x="1414344" y="1453368"/>
                </a:lnTo>
                <a:lnTo>
                  <a:pt x="1382920" y="1458191"/>
                </a:lnTo>
                <a:lnTo>
                  <a:pt x="1345475" y="1453545"/>
                </a:lnTo>
                <a:lnTo>
                  <a:pt x="1303313" y="1439960"/>
                </a:lnTo>
                <a:lnTo>
                  <a:pt x="1257742" y="1417966"/>
                </a:lnTo>
                <a:lnTo>
                  <a:pt x="1210068" y="1388093"/>
                </a:lnTo>
                <a:lnTo>
                  <a:pt x="1161596" y="1350870"/>
                </a:lnTo>
                <a:lnTo>
                  <a:pt x="1113633" y="1306826"/>
                </a:lnTo>
                <a:lnTo>
                  <a:pt x="151348" y="344468"/>
                </a:lnTo>
                <a:lnTo>
                  <a:pt x="107308" y="296501"/>
                </a:lnTo>
                <a:lnTo>
                  <a:pt x="70088" y="248026"/>
                </a:lnTo>
                <a:lnTo>
                  <a:pt x="40218" y="200349"/>
                </a:lnTo>
                <a:lnTo>
                  <a:pt x="18226" y="154775"/>
                </a:lnTo>
                <a:lnTo>
                  <a:pt x="4644" y="112612"/>
                </a:lnTo>
                <a:lnTo>
                  <a:pt x="0" y="75164"/>
                </a:lnTo>
                <a:lnTo>
                  <a:pt x="4823" y="43739"/>
                </a:lnTo>
                <a:lnTo>
                  <a:pt x="19644" y="19643"/>
                </a:lnTo>
                <a:lnTo>
                  <a:pt x="43740" y="4822"/>
                </a:lnTo>
                <a:lnTo>
                  <a:pt x="75164" y="0"/>
                </a:lnTo>
                <a:lnTo>
                  <a:pt x="112610" y="4645"/>
                </a:lnTo>
                <a:lnTo>
                  <a:pt x="154771" y="18230"/>
                </a:lnTo>
                <a:lnTo>
                  <a:pt x="200343" y="40224"/>
                </a:lnTo>
                <a:lnTo>
                  <a:pt x="248017" y="70097"/>
                </a:lnTo>
                <a:lnTo>
                  <a:pt x="296489" y="107321"/>
                </a:lnTo>
                <a:lnTo>
                  <a:pt x="344452" y="15136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63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Matrici -</a:t>
            </a:r>
            <a:r>
              <a:rPr sz="2800" i="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Esercizi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1600" y="1356867"/>
            <a:ext cx="6220788" cy="513461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597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0"/>
            <a:ext cx="59086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 algn="just">
              <a:lnSpc>
                <a:spcPct val="1145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 operazioni di input/output avvengono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mediante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l’uso di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stream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 ovvero astrazioni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rappresentative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 un file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un dispositivo fisico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 sono manipolabili  mediante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l’uso di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puntatori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2090" y="3572180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	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4440" y="3572180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sono: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9107" y="3572180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apertura,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49" y="3532175"/>
            <a:ext cx="2576195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  <a:tab pos="1677035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Operazion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	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frequenti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accesso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e</a:t>
            </a:r>
            <a:r>
              <a:rPr sz="1800" b="1" spc="-6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chiusura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249" y="4875201"/>
            <a:ext cx="5911850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2065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Esistono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buffer per gli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stream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tale da evitare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ritardi 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interruzioni nella fase di lettura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scrittura.</a:t>
            </a:r>
            <a:endParaRPr sz="1800">
              <a:latin typeface="Arial"/>
              <a:cs typeface="Arial"/>
            </a:endParaRPr>
          </a:p>
          <a:p>
            <a:pPr marL="836294" marR="5080" lvl="1" indent="-335915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NB: il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contenuto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 un buffer non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viene mandato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al file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al  dispositivo finchè il buffer non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svuotato o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chiuso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5800" y="1767504"/>
            <a:ext cx="2056499" cy="34017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Presentazione su schermo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Office Theme</vt:lpstr>
      <vt:lpstr>Somma di numeri binari,  Trasposta di una matrice,  File</vt:lpstr>
      <vt:lpstr>Dott. E. P. Barracchia</vt:lpstr>
      <vt:lpstr>Somma di numeri binari</vt:lpstr>
      <vt:lpstr>Dott. E. P. Barracchia</vt:lpstr>
      <vt:lpstr>Dott. E. P. Barracchia</vt:lpstr>
      <vt:lpstr>Matrici - Esercizi</vt:lpstr>
      <vt:lpstr>Dott. E. P. Barracchia</vt:lpstr>
      <vt:lpstr>Matrici - Esercizi</vt:lpstr>
      <vt:lpstr>Dott. E. P. Barracchia</vt:lpstr>
      <vt:lpstr>Dott. E. P. Barracchia</vt:lpstr>
      <vt:lpstr>Dott. E. P. Barracchia</vt:lpstr>
      <vt:lpstr>Dott. E. P. Barracchia</vt:lpstr>
      <vt:lpstr>Dott. E. P. Barracchia</vt:lpstr>
      <vt:lpstr>Dott. E. P. Barracchia</vt:lpstr>
      <vt:lpstr>File - Esercizi</vt:lpstr>
      <vt:lpstr>Dott. E. P. Barracchia</vt:lpstr>
      <vt:lpstr>File - Esercizi</vt:lpstr>
      <vt:lpstr>File - Esercizi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2018-12-19T15:35:29Z</dcterms:created>
  <dcterms:modified xsi:type="dcterms:W3CDTF">2018-12-19T15:35:58Z</dcterms:modified>
</cp:coreProperties>
</file>