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9144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071448" y="200273"/>
            <a:ext cx="760850" cy="9643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42675" y="268687"/>
            <a:ext cx="2532017" cy="763274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276575" y="342124"/>
            <a:ext cx="1344199" cy="616399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737349" y="267101"/>
            <a:ext cx="2532024" cy="766456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967037" y="4537257"/>
            <a:ext cx="3209924" cy="21431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43893" y="2362311"/>
            <a:ext cx="6056212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chemeClr val="tx1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chemeClr val="tx1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chemeClr val="tx1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071448" y="200273"/>
            <a:ext cx="760850" cy="964300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99995" y="171456"/>
            <a:ext cx="6344008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1">
                <a:solidFill>
                  <a:schemeClr val="tx1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9620" y="1560509"/>
            <a:ext cx="8364759" cy="3605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3893" y="2362311"/>
            <a:ext cx="60439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>
                <a:solidFill>
                  <a:srgbClr val="0B5394"/>
                </a:solidFill>
                <a:latin typeface="Arial"/>
                <a:cs typeface="Arial"/>
              </a:rPr>
              <a:t>Ordinamento </a:t>
            </a:r>
            <a:r>
              <a:rPr sz="4800" dirty="0">
                <a:solidFill>
                  <a:srgbClr val="0B5394"/>
                </a:solidFill>
                <a:latin typeface="Arial"/>
                <a:cs typeface="Arial"/>
              </a:rPr>
              <a:t>e</a:t>
            </a:r>
            <a:r>
              <a:rPr sz="4800" spc="-10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0B5394"/>
                </a:solidFill>
                <a:latin typeface="Arial"/>
                <a:cs typeface="Arial"/>
              </a:rPr>
              <a:t>ricerca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65040" y="3342583"/>
            <a:ext cx="34118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434343"/>
                </a:solidFill>
                <a:latin typeface="Monotype Corsiva"/>
                <a:cs typeface="Monotype Corsiva"/>
              </a:rPr>
              <a:t>Dott. Emanuele Pio</a:t>
            </a:r>
            <a:r>
              <a:rPr sz="2400" i="1" spc="-80" dirty="0">
                <a:solidFill>
                  <a:srgbClr val="434343"/>
                </a:solidFill>
                <a:latin typeface="Monotype Corsiva"/>
                <a:cs typeface="Monotype Corsiva"/>
              </a:rPr>
              <a:t> </a:t>
            </a:r>
            <a:r>
              <a:rPr sz="2400" i="1" spc="-5" dirty="0">
                <a:solidFill>
                  <a:srgbClr val="434343"/>
                </a:solidFill>
                <a:latin typeface="Monotype Corsiva"/>
                <a:cs typeface="Monotype Corsiva"/>
              </a:rPr>
              <a:t>Barracchia</a:t>
            </a:r>
            <a:endParaRPr sz="2400">
              <a:latin typeface="Monotype Corsiva"/>
              <a:cs typeface="Monotype Corsi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71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7412" y="1557580"/>
            <a:ext cx="46355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 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"/>
                <a:cs typeface="Arial"/>
              </a:rPr>
              <a:t>j 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372412" y="2350512"/>
          <a:ext cx="4634230" cy="401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25" y="652176"/>
            <a:ext cx="36341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10" dirty="0">
                <a:solidFill>
                  <a:srgbClr val="0B5394"/>
                </a:solidFill>
                <a:latin typeface="Arial"/>
                <a:cs typeface="Arial"/>
              </a:rPr>
              <a:t>Bubble </a:t>
            </a:r>
            <a:r>
              <a:rPr sz="2800" i="0" dirty="0">
                <a:solidFill>
                  <a:srgbClr val="0B5394"/>
                </a:solidFill>
                <a:latin typeface="Arial"/>
                <a:cs typeface="Arial"/>
              </a:rPr>
              <a:t>sort -</a:t>
            </a:r>
            <a:r>
              <a:rPr sz="2800" i="0" spc="-9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Algoritmo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400" y="1850025"/>
            <a:ext cx="4176650" cy="3634225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20475" y="3869475"/>
            <a:ext cx="2577465" cy="0"/>
          </a:xfrm>
          <a:custGeom>
            <a:avLst/>
            <a:gdLst/>
            <a:ahLst/>
            <a:cxnLst/>
            <a:rect l="l" t="t" r="r" b="b"/>
            <a:pathLst>
              <a:path w="2577465">
                <a:moveTo>
                  <a:pt x="0" y="0"/>
                </a:moveTo>
                <a:lnTo>
                  <a:pt x="2577299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71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7412" y="1557580"/>
            <a:ext cx="46355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 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j =</a:t>
            </a:r>
            <a:r>
              <a:rPr sz="1800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372412" y="2350512"/>
          <a:ext cx="4634230" cy="401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25" y="652176"/>
            <a:ext cx="36341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10" dirty="0">
                <a:solidFill>
                  <a:srgbClr val="0B5394"/>
                </a:solidFill>
                <a:latin typeface="Arial"/>
                <a:cs typeface="Arial"/>
              </a:rPr>
              <a:t>Bubble </a:t>
            </a:r>
            <a:r>
              <a:rPr sz="2800" i="0" dirty="0">
                <a:solidFill>
                  <a:srgbClr val="0B5394"/>
                </a:solidFill>
                <a:latin typeface="Arial"/>
                <a:cs typeface="Arial"/>
              </a:rPr>
              <a:t>sort -</a:t>
            </a:r>
            <a:r>
              <a:rPr sz="2800" i="0" spc="-9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Algoritmo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400" y="1850025"/>
            <a:ext cx="4176650" cy="3634225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9074" y="3667137"/>
            <a:ext cx="2907665" cy="0"/>
          </a:xfrm>
          <a:custGeom>
            <a:avLst/>
            <a:gdLst/>
            <a:ahLst/>
            <a:cxnLst/>
            <a:rect l="l" t="t" r="r" b="b"/>
            <a:pathLst>
              <a:path w="2907665">
                <a:moveTo>
                  <a:pt x="0" y="0"/>
                </a:moveTo>
                <a:lnTo>
                  <a:pt x="2907299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71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7412" y="1557580"/>
            <a:ext cx="46355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 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"/>
                <a:cs typeface="Arial"/>
              </a:rPr>
              <a:t>j 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372412" y="2350512"/>
          <a:ext cx="4634230" cy="401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25" y="652176"/>
            <a:ext cx="36341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10" dirty="0">
                <a:solidFill>
                  <a:srgbClr val="0B5394"/>
                </a:solidFill>
                <a:latin typeface="Arial"/>
                <a:cs typeface="Arial"/>
              </a:rPr>
              <a:t>Bubble </a:t>
            </a:r>
            <a:r>
              <a:rPr sz="2800" i="0" dirty="0">
                <a:solidFill>
                  <a:srgbClr val="0B5394"/>
                </a:solidFill>
                <a:latin typeface="Arial"/>
                <a:cs typeface="Arial"/>
              </a:rPr>
              <a:t>sort -</a:t>
            </a:r>
            <a:r>
              <a:rPr sz="2800" i="0" spc="-9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Algoritmo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400" y="1850025"/>
            <a:ext cx="4176650" cy="3634225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20475" y="3869475"/>
            <a:ext cx="2577465" cy="0"/>
          </a:xfrm>
          <a:custGeom>
            <a:avLst/>
            <a:gdLst/>
            <a:ahLst/>
            <a:cxnLst/>
            <a:rect l="l" t="t" r="r" b="b"/>
            <a:pathLst>
              <a:path w="2577465">
                <a:moveTo>
                  <a:pt x="0" y="0"/>
                </a:moveTo>
                <a:lnTo>
                  <a:pt x="2577299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71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7412" y="1557580"/>
            <a:ext cx="46355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 =</a:t>
            </a:r>
            <a:r>
              <a:rPr sz="1800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j =</a:t>
            </a:r>
            <a:r>
              <a:rPr sz="1800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372412" y="2350512"/>
          <a:ext cx="4634230" cy="401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25" y="652176"/>
            <a:ext cx="36341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10" dirty="0">
                <a:solidFill>
                  <a:srgbClr val="0B5394"/>
                </a:solidFill>
                <a:latin typeface="Arial"/>
                <a:cs typeface="Arial"/>
              </a:rPr>
              <a:t>Bubble </a:t>
            </a:r>
            <a:r>
              <a:rPr sz="2800" i="0" dirty="0">
                <a:solidFill>
                  <a:srgbClr val="0B5394"/>
                </a:solidFill>
                <a:latin typeface="Arial"/>
                <a:cs typeface="Arial"/>
              </a:rPr>
              <a:t>sort -</a:t>
            </a:r>
            <a:r>
              <a:rPr sz="2800" i="0" spc="-9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Algoritmo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400" y="1850025"/>
            <a:ext cx="4176650" cy="3634225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9074" y="3667137"/>
            <a:ext cx="2907665" cy="0"/>
          </a:xfrm>
          <a:custGeom>
            <a:avLst/>
            <a:gdLst/>
            <a:ahLst/>
            <a:cxnLst/>
            <a:rect l="l" t="t" r="r" b="b"/>
            <a:pathLst>
              <a:path w="2907665">
                <a:moveTo>
                  <a:pt x="0" y="0"/>
                </a:moveTo>
                <a:lnTo>
                  <a:pt x="2907299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71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7412" y="1557580"/>
            <a:ext cx="46355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 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"/>
                <a:cs typeface="Arial"/>
              </a:rPr>
              <a:t>j 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372412" y="2350512"/>
          <a:ext cx="4634230" cy="401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25" y="652176"/>
            <a:ext cx="36341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10" dirty="0">
                <a:solidFill>
                  <a:srgbClr val="0B5394"/>
                </a:solidFill>
                <a:latin typeface="Arial"/>
                <a:cs typeface="Arial"/>
              </a:rPr>
              <a:t>Bubble </a:t>
            </a:r>
            <a:r>
              <a:rPr sz="2800" i="0" dirty="0">
                <a:solidFill>
                  <a:srgbClr val="0B5394"/>
                </a:solidFill>
                <a:latin typeface="Arial"/>
                <a:cs typeface="Arial"/>
              </a:rPr>
              <a:t>sort -</a:t>
            </a:r>
            <a:r>
              <a:rPr sz="2800" i="0" spc="-9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Algoritmo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400" y="1850025"/>
            <a:ext cx="4176650" cy="3634225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20475" y="3869475"/>
            <a:ext cx="2577465" cy="0"/>
          </a:xfrm>
          <a:custGeom>
            <a:avLst/>
            <a:gdLst/>
            <a:ahLst/>
            <a:cxnLst/>
            <a:rect l="l" t="t" r="r" b="b"/>
            <a:pathLst>
              <a:path w="2577465">
                <a:moveTo>
                  <a:pt x="0" y="0"/>
                </a:moveTo>
                <a:lnTo>
                  <a:pt x="2577299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71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7412" y="1557580"/>
            <a:ext cx="46355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 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j =</a:t>
            </a:r>
            <a:r>
              <a:rPr sz="1800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372412" y="2350512"/>
          <a:ext cx="4634230" cy="401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25" y="652176"/>
            <a:ext cx="36341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10" dirty="0">
                <a:solidFill>
                  <a:srgbClr val="0B5394"/>
                </a:solidFill>
                <a:latin typeface="Arial"/>
                <a:cs typeface="Arial"/>
              </a:rPr>
              <a:t>Bubble </a:t>
            </a:r>
            <a:r>
              <a:rPr sz="2800" i="0" dirty="0">
                <a:solidFill>
                  <a:srgbClr val="0B5394"/>
                </a:solidFill>
                <a:latin typeface="Arial"/>
                <a:cs typeface="Arial"/>
              </a:rPr>
              <a:t>sort -</a:t>
            </a:r>
            <a:r>
              <a:rPr sz="2800" i="0" spc="-9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Algoritmo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400" y="1850025"/>
            <a:ext cx="4176650" cy="3634225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9074" y="3667137"/>
            <a:ext cx="2907665" cy="0"/>
          </a:xfrm>
          <a:custGeom>
            <a:avLst/>
            <a:gdLst/>
            <a:ahLst/>
            <a:cxnLst/>
            <a:rect l="l" t="t" r="r" b="b"/>
            <a:pathLst>
              <a:path w="2907665">
                <a:moveTo>
                  <a:pt x="0" y="0"/>
                </a:moveTo>
                <a:lnTo>
                  <a:pt x="2907299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4947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Dott. </a:t>
            </a:r>
            <a:r>
              <a:rPr spc="-135" dirty="0"/>
              <a:t>E. </a:t>
            </a:r>
            <a:r>
              <a:rPr spc="-35" dirty="0"/>
              <a:t>P.</a:t>
            </a:r>
            <a:r>
              <a:rPr spc="-190" dirty="0"/>
              <a:t> </a:t>
            </a:r>
            <a:r>
              <a:rPr spc="-20" dirty="0"/>
              <a:t>Barracchia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600514"/>
            <a:ext cx="1395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Array</a:t>
            </a:r>
            <a:r>
              <a:rPr sz="1800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iniziale: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3143564"/>
            <a:ext cx="5273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Array dopo l’esecuzione dell’algoritmo </a:t>
            </a:r>
            <a:r>
              <a:rPr sz="1800" b="1" spc="-5" dirty="0">
                <a:solidFill>
                  <a:srgbClr val="0B5394"/>
                </a:solidFill>
                <a:latin typeface="Arial"/>
                <a:cs typeface="Arial"/>
              </a:rPr>
              <a:t>Bubble</a:t>
            </a:r>
            <a:r>
              <a:rPr sz="1800" b="1" spc="-2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B5394"/>
                </a:solidFill>
                <a:latin typeface="Arial"/>
                <a:cs typeface="Arial"/>
              </a:rPr>
              <a:t>sort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257425" y="2303412"/>
          <a:ext cx="4634230" cy="401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257425" y="4038437"/>
          <a:ext cx="4634230" cy="401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84725" y="652176"/>
            <a:ext cx="36341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B5394"/>
                </a:solidFill>
                <a:latin typeface="Arial"/>
                <a:cs typeface="Arial"/>
              </a:rPr>
              <a:t>Bubble </a:t>
            </a:r>
            <a:r>
              <a:rPr sz="2800" dirty="0">
                <a:solidFill>
                  <a:srgbClr val="0B5394"/>
                </a:solidFill>
                <a:latin typeface="Arial"/>
                <a:cs typeface="Arial"/>
              </a:rPr>
              <a:t>sort -</a:t>
            </a:r>
            <a:r>
              <a:rPr sz="2800" spc="-9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B5394"/>
                </a:solidFill>
                <a:latin typeface="Arial"/>
                <a:cs typeface="Arial"/>
              </a:rPr>
              <a:t>Algoritmo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71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652176"/>
            <a:ext cx="36341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10" dirty="0">
                <a:solidFill>
                  <a:srgbClr val="0B5394"/>
                </a:solidFill>
                <a:latin typeface="Arial"/>
                <a:cs typeface="Arial"/>
              </a:rPr>
              <a:t>Bubble </a:t>
            </a:r>
            <a:r>
              <a:rPr sz="2800" i="0" dirty="0">
                <a:solidFill>
                  <a:srgbClr val="0B5394"/>
                </a:solidFill>
                <a:latin typeface="Arial"/>
                <a:cs typeface="Arial"/>
              </a:rPr>
              <a:t>sort -</a:t>
            </a:r>
            <a:r>
              <a:rPr sz="2800" i="0" spc="-9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Algoritmo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3899" y="1905087"/>
            <a:ext cx="14052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5" dirty="0">
                <a:solidFill>
                  <a:srgbClr val="0B5394"/>
                </a:solidFill>
                <a:latin typeface="Arial"/>
                <a:cs typeface="Arial"/>
              </a:rPr>
              <a:t>Senza</a:t>
            </a:r>
            <a:r>
              <a:rPr sz="1400" b="1" i="1" spc="-7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0B5394"/>
                </a:solidFill>
                <a:latin typeface="Arial"/>
                <a:cs typeface="Arial"/>
              </a:rPr>
              <a:t>puntatore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03115" y="1905087"/>
            <a:ext cx="12388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5" dirty="0">
                <a:solidFill>
                  <a:srgbClr val="0B5394"/>
                </a:solidFill>
                <a:latin typeface="Arial"/>
                <a:cs typeface="Arial"/>
              </a:rPr>
              <a:t>Con</a:t>
            </a:r>
            <a:r>
              <a:rPr sz="1400" b="1" i="1" spc="-7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0B5394"/>
                </a:solidFill>
                <a:latin typeface="Arial"/>
                <a:cs typeface="Arial"/>
              </a:rPr>
              <a:t>puntatore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7575" y="2375425"/>
            <a:ext cx="3843925" cy="3332474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22220" y="2375425"/>
            <a:ext cx="4573443" cy="3332474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4947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Dott. </a:t>
            </a:r>
            <a:r>
              <a:rPr spc="-135" dirty="0"/>
              <a:t>E. </a:t>
            </a:r>
            <a:r>
              <a:rPr spc="-35" dirty="0"/>
              <a:t>P.</a:t>
            </a:r>
            <a:r>
              <a:rPr spc="-190" dirty="0"/>
              <a:t> </a:t>
            </a:r>
            <a:r>
              <a:rPr spc="-20" dirty="0"/>
              <a:t>Barracchia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652167"/>
            <a:ext cx="46266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B5394"/>
                </a:solidFill>
                <a:latin typeface="Arial"/>
                <a:cs typeface="Arial"/>
              </a:rPr>
              <a:t>Ricerca all’interno di un</a:t>
            </a:r>
            <a:r>
              <a:rPr sz="2800" spc="-80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B5394"/>
                </a:solidFill>
                <a:latin typeface="Arial"/>
                <a:cs typeface="Arial"/>
              </a:rPr>
              <a:t>array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1600514"/>
            <a:ext cx="8034020" cy="1128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Esistono due algoritmi principali di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ricerca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di un elemento all’interno di un</a:t>
            </a:r>
            <a:r>
              <a:rPr sz="18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array: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marL="469900" indent="-36703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Algoritmo di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ricerca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sequenziale</a:t>
            </a:r>
            <a:endParaRPr sz="18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Algoritmo di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ricerca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dicotomica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4947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Dott. </a:t>
            </a:r>
            <a:r>
              <a:rPr spc="-135" dirty="0"/>
              <a:t>E. </a:t>
            </a:r>
            <a:r>
              <a:rPr spc="-35" dirty="0"/>
              <a:t>P.</a:t>
            </a:r>
            <a:r>
              <a:rPr spc="-190" dirty="0"/>
              <a:t> </a:t>
            </a:r>
            <a:r>
              <a:rPr spc="-20" dirty="0"/>
              <a:t>Barracchia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652167"/>
            <a:ext cx="32264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B5394"/>
                </a:solidFill>
                <a:latin typeface="Arial"/>
                <a:cs typeface="Arial"/>
              </a:rPr>
              <a:t>Ricerca</a:t>
            </a:r>
            <a:r>
              <a:rPr sz="2800" spc="-90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B5394"/>
                </a:solidFill>
                <a:latin typeface="Arial"/>
                <a:cs typeface="Arial"/>
              </a:rPr>
              <a:t>sequenziale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249" y="1560509"/>
            <a:ext cx="8074025" cy="3357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182245" indent="-366395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L’algoritmo di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ricerca sequenziale (o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lineare)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è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un algoritmo utilizzabile per  trovare un elemento in un insieme non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ordinato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95959"/>
              </a:buClr>
              <a:buFont typeface="Arial"/>
              <a:buChar char="●"/>
            </a:pPr>
            <a:endParaRPr sz="2400">
              <a:latin typeface="Times New Roman"/>
              <a:cs typeface="Times New Roman"/>
            </a:endParaRPr>
          </a:p>
          <a:p>
            <a:pPr marL="379095" indent="-366395">
              <a:lnSpc>
                <a:spcPct val="100000"/>
              </a:lnSpc>
              <a:spcBef>
                <a:spcPts val="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Effettua una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ricerca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all’interno dell’array in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modo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sequenziale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endParaRPr sz="2150">
              <a:latin typeface="Times New Roman"/>
              <a:cs typeface="Times New Roman"/>
            </a:endParaRPr>
          </a:p>
          <a:p>
            <a:pPr marL="379095" marR="5080" indent="-366395">
              <a:lnSpc>
                <a:spcPct val="1145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In particolare,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controlla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in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sequenza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gli elementi dell’array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 verifica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per ogni  elemento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controllato se è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uguale all’elemento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cercato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95959"/>
              </a:buClr>
              <a:buFont typeface="Arial"/>
              <a:buChar char="●"/>
            </a:pPr>
            <a:endParaRPr sz="2400">
              <a:latin typeface="Times New Roman"/>
              <a:cs typeface="Times New Roman"/>
            </a:endParaRPr>
          </a:p>
          <a:p>
            <a:pPr marL="379095" indent="-366395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L’algoritmo termina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se: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L’elemento analizzato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è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l’elemento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cercato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Ha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controllato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tutto l’array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senza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trovare l’elemento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cercato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4947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Dott. </a:t>
            </a:r>
            <a:r>
              <a:rPr spc="-135" dirty="0"/>
              <a:t>E. </a:t>
            </a:r>
            <a:r>
              <a:rPr spc="-35" dirty="0"/>
              <a:t>P.</a:t>
            </a:r>
            <a:r>
              <a:rPr spc="-190" dirty="0"/>
              <a:t> </a:t>
            </a:r>
            <a:r>
              <a:rPr spc="-20" dirty="0"/>
              <a:t>Barracchia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652176"/>
            <a:ext cx="18199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B5394"/>
                </a:solidFill>
                <a:latin typeface="Arial"/>
                <a:cs typeface="Arial"/>
              </a:rPr>
              <a:t>Bubble</a:t>
            </a:r>
            <a:r>
              <a:rPr sz="2800" spc="-90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B5394"/>
                </a:solidFill>
                <a:latin typeface="Arial"/>
                <a:cs typeface="Arial"/>
              </a:rPr>
              <a:t>sort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249" y="1600505"/>
            <a:ext cx="1998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  <a:tab pos="868044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In	informatica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47440" y="1600505"/>
            <a:ext cx="2424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5290" algn="l"/>
                <a:tab pos="1489075" algn="l"/>
                <a:tab pos="2284095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	</a:t>
            </a:r>
            <a:r>
              <a:rPr sz="1800" b="1" spc="-5" dirty="0">
                <a:solidFill>
                  <a:srgbClr val="0B5394"/>
                </a:solidFill>
                <a:latin typeface="Arial"/>
                <a:cs typeface="Arial"/>
              </a:rPr>
              <a:t>Bubbl</a:t>
            </a:r>
            <a:r>
              <a:rPr sz="1800" b="1" dirty="0">
                <a:solidFill>
                  <a:srgbClr val="0B5394"/>
                </a:solidFill>
                <a:latin typeface="Arial"/>
                <a:cs typeface="Arial"/>
              </a:rPr>
              <a:t>e	</a:t>
            </a:r>
            <a:r>
              <a:rPr sz="1800" b="1" spc="-5" dirty="0">
                <a:solidFill>
                  <a:srgbClr val="0B5394"/>
                </a:solidFill>
                <a:latin typeface="Arial"/>
                <a:cs typeface="Arial"/>
              </a:rPr>
              <a:t>so</a:t>
            </a:r>
            <a:r>
              <a:rPr sz="1800" b="1" spc="5" dirty="0">
                <a:solidFill>
                  <a:srgbClr val="0B5394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1155CC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,	o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1925" y="1874825"/>
            <a:ext cx="4331970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599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ordinamento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bolle,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è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un algoritmo di  ordinamento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che confronta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ogni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coppia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di  elementi adiacenti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li inverte nel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caso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in 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cui siano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nell’ordine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sbagliato.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5249" y="3846500"/>
            <a:ext cx="4698365" cy="1911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6395" algn="just">
              <a:lnSpc>
                <a:spcPct val="114599"/>
              </a:lnSpc>
              <a:spcBef>
                <a:spcPts val="100"/>
              </a:spcBef>
              <a:buChar char="●"/>
              <a:tabLst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Il nome dell’algoritmo deriva dal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modo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in 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cui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gli elementi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vengono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ordinati in questa  lista: quelli più </a:t>
            </a:r>
            <a:r>
              <a:rPr sz="1800" b="1" dirty="0">
                <a:solidFill>
                  <a:srgbClr val="0B5394"/>
                </a:solidFill>
                <a:latin typeface="Arial"/>
                <a:cs typeface="Arial"/>
              </a:rPr>
              <a:t>“leggeri” “risalgono”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verso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un’estremità,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mentre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quelli più </a:t>
            </a:r>
            <a:r>
              <a:rPr sz="1800" spc="-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B5394"/>
                </a:solidFill>
                <a:latin typeface="Arial"/>
                <a:cs typeface="Arial"/>
              </a:rPr>
              <a:t>“pesanti” “affondano”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verso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l’estremità  opposta.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16187" y="2305050"/>
            <a:ext cx="3305174" cy="2247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71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652167"/>
            <a:ext cx="32264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Ricerca</a:t>
            </a:r>
            <a:r>
              <a:rPr sz="2800" i="0" spc="-90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dirty="0">
                <a:solidFill>
                  <a:srgbClr val="0B5394"/>
                </a:solidFill>
                <a:latin typeface="Arial"/>
                <a:cs typeface="Arial"/>
              </a:rPr>
              <a:t>sequenziale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7687" y="1893699"/>
            <a:ext cx="7956534" cy="3683581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71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652167"/>
            <a:ext cx="63620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Ricerca </a:t>
            </a:r>
            <a:r>
              <a:rPr sz="2800" i="0" dirty="0">
                <a:solidFill>
                  <a:srgbClr val="0B5394"/>
                </a:solidFill>
                <a:latin typeface="Arial"/>
                <a:cs typeface="Arial"/>
              </a:rPr>
              <a:t>sequenziale - </a:t>
            </a:r>
            <a:r>
              <a:rPr sz="2800" i="0" spc="-10" dirty="0">
                <a:solidFill>
                  <a:srgbClr val="0B5394"/>
                </a:solidFill>
                <a:latin typeface="Arial"/>
                <a:cs typeface="Arial"/>
              </a:rPr>
              <a:t>Versione</a:t>
            </a:r>
            <a:r>
              <a:rPr sz="2800" i="0" spc="-10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dirty="0">
                <a:solidFill>
                  <a:srgbClr val="0B5394"/>
                </a:solidFill>
                <a:latin typeface="Arial"/>
                <a:cs typeface="Arial"/>
              </a:rPr>
              <a:t>ricorsiva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88488" y="1207950"/>
            <a:ext cx="5876616" cy="5514975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4947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Dott. </a:t>
            </a:r>
            <a:r>
              <a:rPr spc="-135" dirty="0"/>
              <a:t>E. </a:t>
            </a:r>
            <a:r>
              <a:rPr spc="-35" dirty="0"/>
              <a:t>P.</a:t>
            </a:r>
            <a:r>
              <a:rPr spc="-190" dirty="0"/>
              <a:t> </a:t>
            </a:r>
            <a:r>
              <a:rPr spc="-20" dirty="0"/>
              <a:t>Barracchia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560509"/>
            <a:ext cx="8279130" cy="36055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6395" algn="just">
              <a:lnSpc>
                <a:spcPct val="114599"/>
              </a:lnSpc>
              <a:spcBef>
                <a:spcPts val="100"/>
              </a:spcBef>
              <a:buChar char="●"/>
              <a:tabLst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L’algoritmo di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ricerca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dicotomica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(o ricerca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binaria)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è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un algoritmo di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ricerca  che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individua l’indice di un determinato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valore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presente all’interno di un array </a:t>
            </a:r>
            <a:r>
              <a:rPr sz="1800" spc="-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B5394"/>
                </a:solidFill>
                <a:latin typeface="Arial"/>
                <a:cs typeface="Arial"/>
              </a:rPr>
              <a:t>ordinato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95959"/>
              </a:buClr>
              <a:buFont typeface="Arial"/>
              <a:buChar char="●"/>
            </a:pPr>
            <a:endParaRPr sz="2400">
              <a:latin typeface="Times New Roman"/>
              <a:cs typeface="Times New Roman"/>
            </a:endParaRPr>
          </a:p>
          <a:p>
            <a:pPr marL="379095" indent="-366395">
              <a:lnSpc>
                <a:spcPct val="100000"/>
              </a:lnSpc>
              <a:spcBef>
                <a:spcPts val="5"/>
              </a:spcBef>
              <a:buChar char="●"/>
              <a:tabLst>
                <a:tab pos="379095" algn="l"/>
                <a:tab pos="379730" algn="l"/>
                <a:tab pos="1301115" algn="l"/>
                <a:tab pos="2696845" algn="l"/>
                <a:tab pos="3406775" algn="l"/>
                <a:tab pos="4421505" algn="l"/>
                <a:tab pos="5308600" algn="l"/>
                <a:tab pos="5700395" algn="l"/>
                <a:tab pos="6219825" algn="l"/>
                <a:tab pos="704342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Effettu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	mediamente	meno	confronti	rispetto	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	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un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	ricerca	sequenziale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endParaRPr sz="2150">
              <a:latin typeface="Times New Roman"/>
              <a:cs typeface="Times New Roman"/>
            </a:endParaRPr>
          </a:p>
          <a:p>
            <a:pPr marL="379095" marR="7620" indent="-366395" algn="just">
              <a:lnSpc>
                <a:spcPct val="114599"/>
              </a:lnSpc>
              <a:buChar char="●"/>
              <a:tabLst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Il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metodo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alla base della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ricerca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binaria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è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lo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stesso che si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utilizza quando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si  cerca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una parola all’interno del dizionario. L’idea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è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quella di iniziare la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ricerca 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non dal primo elemento,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ma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da quello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centrale: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Se l’elemento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corrisponde a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quello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cercato,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la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ricerca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termina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Se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è superiore,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la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ricerca viene ripetuta sugli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elementi</a:t>
            </a:r>
            <a:r>
              <a:rPr sz="14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precedenti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Se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è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inferiore, la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ricerca viene ripetuta su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quelli</a:t>
            </a:r>
            <a:r>
              <a:rPr sz="14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successivi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652167"/>
            <a:ext cx="30276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B5394"/>
                </a:solidFill>
                <a:latin typeface="Arial"/>
                <a:cs typeface="Arial"/>
              </a:rPr>
              <a:t>Ricerca</a:t>
            </a:r>
            <a:r>
              <a:rPr sz="2800" spc="-8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B5394"/>
                </a:solidFill>
                <a:latin typeface="Arial"/>
                <a:cs typeface="Arial"/>
              </a:rPr>
              <a:t>dicotomica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71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652167"/>
            <a:ext cx="30276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Ricerca</a:t>
            </a:r>
            <a:r>
              <a:rPr sz="2800" i="0" spc="-8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dicotomica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5011" y="1552874"/>
            <a:ext cx="7545192" cy="4650674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71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568256"/>
            <a:ext cx="850265" cy="76835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First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Middle =</a:t>
            </a:r>
            <a:r>
              <a:rPr sz="1400" spc="-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Last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725" y="652167"/>
            <a:ext cx="30276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Ricerca</a:t>
            </a:r>
            <a:r>
              <a:rPr sz="2800" i="0" spc="-8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dicotomica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1699" y="2587225"/>
            <a:ext cx="4705600" cy="2900424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23775" y="1602537"/>
            <a:ext cx="8877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Search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613312" y="2836762"/>
          <a:ext cx="3460750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44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71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1699" y="2587225"/>
            <a:ext cx="4705600" cy="2900424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4725" y="1568256"/>
            <a:ext cx="850265" cy="76835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First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Middle =</a:t>
            </a:r>
            <a:r>
              <a:rPr sz="1400" spc="-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Last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25" y="652167"/>
            <a:ext cx="30276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Ricerca</a:t>
            </a:r>
            <a:r>
              <a:rPr sz="2800" i="0" spc="-8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dicotomica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3775" y="1602537"/>
            <a:ext cx="8877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Search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613312" y="2836762"/>
          <a:ext cx="3460750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44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625300" y="3508700"/>
            <a:ext cx="1548765" cy="20955"/>
          </a:xfrm>
          <a:custGeom>
            <a:avLst/>
            <a:gdLst/>
            <a:ahLst/>
            <a:cxnLst/>
            <a:rect l="l" t="t" r="r" b="b"/>
            <a:pathLst>
              <a:path w="1548764" h="20954">
                <a:moveTo>
                  <a:pt x="0" y="20699"/>
                </a:moveTo>
                <a:lnTo>
                  <a:pt x="1548299" y="0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71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1699" y="2587225"/>
            <a:ext cx="4705600" cy="2900424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4725" y="1568256"/>
            <a:ext cx="850265" cy="76835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First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Middle =</a:t>
            </a:r>
            <a:r>
              <a:rPr sz="1400" spc="-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Last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25" y="652167"/>
            <a:ext cx="30276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Ricerca</a:t>
            </a:r>
            <a:r>
              <a:rPr sz="2800" i="0" spc="-8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dicotomica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3775" y="1602537"/>
            <a:ext cx="8877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Search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613312" y="2836762"/>
          <a:ext cx="3460750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44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904350" y="3653975"/>
            <a:ext cx="1777364" cy="0"/>
          </a:xfrm>
          <a:custGeom>
            <a:avLst/>
            <a:gdLst/>
            <a:ahLst/>
            <a:cxnLst/>
            <a:rect l="l" t="t" r="r" b="b"/>
            <a:pathLst>
              <a:path w="1777364">
                <a:moveTo>
                  <a:pt x="0" y="0"/>
                </a:moveTo>
                <a:lnTo>
                  <a:pt x="1776899" y="0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71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1699" y="2587225"/>
            <a:ext cx="4705600" cy="2900424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4725" y="1568256"/>
            <a:ext cx="850265" cy="76835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First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Middle =</a:t>
            </a:r>
            <a:r>
              <a:rPr sz="1400" spc="-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Last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25" y="652167"/>
            <a:ext cx="30276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Ricerca</a:t>
            </a:r>
            <a:r>
              <a:rPr sz="2800" i="0" spc="-8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dicotomica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3775" y="1602537"/>
            <a:ext cx="8877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Search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613312" y="2836762"/>
          <a:ext cx="3460750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44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889424" y="3903100"/>
            <a:ext cx="2306955" cy="10795"/>
          </a:xfrm>
          <a:custGeom>
            <a:avLst/>
            <a:gdLst/>
            <a:ahLst/>
            <a:cxnLst/>
            <a:rect l="l" t="t" r="r" b="b"/>
            <a:pathLst>
              <a:path w="2306955" h="10795">
                <a:moveTo>
                  <a:pt x="0" y="10499"/>
                </a:moveTo>
                <a:lnTo>
                  <a:pt x="2306699" y="0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71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1699" y="2587225"/>
            <a:ext cx="4705600" cy="2900424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4725" y="1568256"/>
            <a:ext cx="850265" cy="76835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First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Middle =</a:t>
            </a:r>
            <a:r>
              <a:rPr sz="1400" spc="-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Last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4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25" y="652167"/>
            <a:ext cx="30276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Ricerca</a:t>
            </a:r>
            <a:r>
              <a:rPr sz="2800" i="0" spc="-8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dicotomica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3775" y="1602537"/>
            <a:ext cx="8877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Search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613312" y="2836762"/>
          <a:ext cx="3460750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44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1116024" y="4589024"/>
            <a:ext cx="1205865" cy="0"/>
          </a:xfrm>
          <a:custGeom>
            <a:avLst/>
            <a:gdLst/>
            <a:ahLst/>
            <a:cxnLst/>
            <a:rect l="l" t="t" r="r" b="b"/>
            <a:pathLst>
              <a:path w="1205864">
                <a:moveTo>
                  <a:pt x="0" y="0"/>
                </a:moveTo>
                <a:lnTo>
                  <a:pt x="1205399" y="0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71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1699" y="2587225"/>
            <a:ext cx="4705600" cy="2900424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4725" y="1568256"/>
            <a:ext cx="850265" cy="76835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First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Middle =</a:t>
            </a:r>
            <a:r>
              <a:rPr sz="14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Last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25" y="652167"/>
            <a:ext cx="30276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Ricerca</a:t>
            </a:r>
            <a:r>
              <a:rPr sz="2800" i="0" spc="-8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dicotomica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3775" y="1602537"/>
            <a:ext cx="8877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Search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613312" y="2836762"/>
          <a:ext cx="3460750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44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863100" y="4859199"/>
            <a:ext cx="1766570" cy="0"/>
          </a:xfrm>
          <a:custGeom>
            <a:avLst/>
            <a:gdLst/>
            <a:ahLst/>
            <a:cxnLst/>
            <a:rect l="l" t="t" r="r" b="b"/>
            <a:pathLst>
              <a:path w="1766570">
                <a:moveTo>
                  <a:pt x="0" y="0"/>
                </a:moveTo>
                <a:lnTo>
                  <a:pt x="1766399" y="0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71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652176"/>
            <a:ext cx="36341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10" dirty="0">
                <a:solidFill>
                  <a:srgbClr val="0B5394"/>
                </a:solidFill>
                <a:latin typeface="Arial"/>
                <a:cs typeface="Arial"/>
              </a:rPr>
              <a:t>Bubble </a:t>
            </a:r>
            <a:r>
              <a:rPr sz="2800" i="0" dirty="0">
                <a:solidFill>
                  <a:srgbClr val="0B5394"/>
                </a:solidFill>
                <a:latin typeface="Arial"/>
                <a:cs typeface="Arial"/>
              </a:rPr>
              <a:t>sort -</a:t>
            </a:r>
            <a:r>
              <a:rPr sz="2800" i="0" spc="-9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Algoritmo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00250" y="1711599"/>
            <a:ext cx="5143499" cy="4475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71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1699" y="2587225"/>
            <a:ext cx="4705600" cy="2900424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4725" y="1568256"/>
            <a:ext cx="850265" cy="76835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First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Middle =</a:t>
            </a:r>
            <a:r>
              <a:rPr sz="1400" spc="-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Last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25" y="652167"/>
            <a:ext cx="30276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Ricerca</a:t>
            </a:r>
            <a:r>
              <a:rPr sz="2800" i="0" spc="-8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dicotomica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3775" y="1602537"/>
            <a:ext cx="8877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Search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613312" y="2836762"/>
          <a:ext cx="3460750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44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611324" y="3529424"/>
            <a:ext cx="1527810" cy="0"/>
          </a:xfrm>
          <a:custGeom>
            <a:avLst/>
            <a:gdLst/>
            <a:ahLst/>
            <a:cxnLst/>
            <a:rect l="l" t="t" r="r" b="b"/>
            <a:pathLst>
              <a:path w="1527810">
                <a:moveTo>
                  <a:pt x="0" y="0"/>
                </a:moveTo>
                <a:lnTo>
                  <a:pt x="1527599" y="0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71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1699" y="2587225"/>
            <a:ext cx="4705600" cy="2900424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4725" y="1568256"/>
            <a:ext cx="850265" cy="76835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First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Middle =</a:t>
            </a:r>
            <a:r>
              <a:rPr sz="1400" spc="-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Last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25" y="652167"/>
            <a:ext cx="30276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Ricerca</a:t>
            </a:r>
            <a:r>
              <a:rPr sz="2800" i="0" spc="-8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dicotomica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3775" y="1602537"/>
            <a:ext cx="8877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Search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613312" y="2836762"/>
          <a:ext cx="3460750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44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886424" y="3643450"/>
            <a:ext cx="1797685" cy="0"/>
          </a:xfrm>
          <a:custGeom>
            <a:avLst/>
            <a:gdLst/>
            <a:ahLst/>
            <a:cxnLst/>
            <a:rect l="l" t="t" r="r" b="b"/>
            <a:pathLst>
              <a:path w="1797685">
                <a:moveTo>
                  <a:pt x="0" y="0"/>
                </a:moveTo>
                <a:lnTo>
                  <a:pt x="1797599" y="0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71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1699" y="2587225"/>
            <a:ext cx="4705600" cy="2900424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4725" y="1568256"/>
            <a:ext cx="850265" cy="76835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First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4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Middle =</a:t>
            </a:r>
            <a:r>
              <a:rPr sz="1400" spc="-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Last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25" y="652167"/>
            <a:ext cx="30276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Ricerca</a:t>
            </a:r>
            <a:r>
              <a:rPr sz="2800" i="0" spc="-8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dicotomica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3775" y="1602537"/>
            <a:ext cx="8877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Search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613312" y="2836762"/>
          <a:ext cx="3460750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44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1112175" y="3761925"/>
            <a:ext cx="1351280" cy="0"/>
          </a:xfrm>
          <a:custGeom>
            <a:avLst/>
            <a:gdLst/>
            <a:ahLst/>
            <a:cxnLst/>
            <a:rect l="l" t="t" r="r" b="b"/>
            <a:pathLst>
              <a:path w="1351280">
                <a:moveTo>
                  <a:pt x="0" y="0"/>
                </a:moveTo>
                <a:lnTo>
                  <a:pt x="1350899" y="0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71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1699" y="2587225"/>
            <a:ext cx="4705600" cy="2900424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4725" y="1568256"/>
            <a:ext cx="850265" cy="76835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First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Middle =</a:t>
            </a:r>
            <a:r>
              <a:rPr sz="14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Last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25" y="652167"/>
            <a:ext cx="30276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Ricerca</a:t>
            </a:r>
            <a:r>
              <a:rPr sz="2800" i="0" spc="-8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dicotomica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3775" y="1602537"/>
            <a:ext cx="8877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Search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613312" y="2836762"/>
          <a:ext cx="3460750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44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843925" y="4832449"/>
            <a:ext cx="1725295" cy="0"/>
          </a:xfrm>
          <a:custGeom>
            <a:avLst/>
            <a:gdLst/>
            <a:ahLst/>
            <a:cxnLst/>
            <a:rect l="l" t="t" r="r" b="b"/>
            <a:pathLst>
              <a:path w="1725295">
                <a:moveTo>
                  <a:pt x="0" y="0"/>
                </a:moveTo>
                <a:lnTo>
                  <a:pt x="1724999" y="0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71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1699" y="2587225"/>
            <a:ext cx="4705600" cy="2900424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4725" y="1568256"/>
            <a:ext cx="850265" cy="76835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First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Middle =</a:t>
            </a:r>
            <a:r>
              <a:rPr sz="1400" spc="-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Last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25" y="652167"/>
            <a:ext cx="30276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Ricerca</a:t>
            </a:r>
            <a:r>
              <a:rPr sz="2800" i="0" spc="-8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dicotomica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3775" y="1602537"/>
            <a:ext cx="8877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Search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613312" y="2836762"/>
          <a:ext cx="3460750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44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592524" y="3523200"/>
            <a:ext cx="1558925" cy="0"/>
          </a:xfrm>
          <a:custGeom>
            <a:avLst/>
            <a:gdLst/>
            <a:ahLst/>
            <a:cxnLst/>
            <a:rect l="l" t="t" r="r" b="b"/>
            <a:pathLst>
              <a:path w="1558925">
                <a:moveTo>
                  <a:pt x="0" y="0"/>
                </a:moveTo>
                <a:lnTo>
                  <a:pt x="1558799" y="0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71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1699" y="2587225"/>
            <a:ext cx="4705600" cy="2900424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4725" y="1568256"/>
            <a:ext cx="850265" cy="76835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First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Middle =</a:t>
            </a:r>
            <a:r>
              <a:rPr sz="1400" spc="-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Last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25" y="652167"/>
            <a:ext cx="30276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Ricerca</a:t>
            </a:r>
            <a:r>
              <a:rPr sz="2800" i="0" spc="-8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dicotomica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3775" y="1602537"/>
            <a:ext cx="8877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Search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613312" y="2836762"/>
          <a:ext cx="3460750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44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844050" y="3643700"/>
            <a:ext cx="1787525" cy="15240"/>
          </a:xfrm>
          <a:custGeom>
            <a:avLst/>
            <a:gdLst/>
            <a:ahLst/>
            <a:cxnLst/>
            <a:rect l="l" t="t" r="r" b="b"/>
            <a:pathLst>
              <a:path w="1787525" h="15239">
                <a:moveTo>
                  <a:pt x="0" y="14699"/>
                </a:moveTo>
                <a:lnTo>
                  <a:pt x="1787399" y="0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71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1699" y="2587225"/>
            <a:ext cx="4705600" cy="2900424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4725" y="1568256"/>
            <a:ext cx="850265" cy="76835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First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Middle =</a:t>
            </a:r>
            <a:r>
              <a:rPr sz="1400" spc="-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Last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25" y="652167"/>
            <a:ext cx="30276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Ricerca</a:t>
            </a:r>
            <a:r>
              <a:rPr sz="2800" i="0" spc="-8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dicotomica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3775" y="1602537"/>
            <a:ext cx="8877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Search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613312" y="2836762"/>
          <a:ext cx="3460750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44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857549" y="3907775"/>
            <a:ext cx="2379980" cy="0"/>
          </a:xfrm>
          <a:custGeom>
            <a:avLst/>
            <a:gdLst/>
            <a:ahLst/>
            <a:cxnLst/>
            <a:rect l="l" t="t" r="r" b="b"/>
            <a:pathLst>
              <a:path w="2379980">
                <a:moveTo>
                  <a:pt x="0" y="0"/>
                </a:moveTo>
                <a:lnTo>
                  <a:pt x="2379599" y="0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4947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Dott. </a:t>
            </a:r>
            <a:r>
              <a:rPr spc="-135" dirty="0"/>
              <a:t>E. </a:t>
            </a:r>
            <a:r>
              <a:rPr spc="-35" dirty="0"/>
              <a:t>P.</a:t>
            </a:r>
            <a:r>
              <a:rPr spc="-190" dirty="0"/>
              <a:t> </a:t>
            </a:r>
            <a:r>
              <a:rPr spc="-20" dirty="0"/>
              <a:t>Barracchia</a:t>
            </a:r>
          </a:p>
        </p:txBody>
      </p:sp>
      <p:sp>
        <p:nvSpPr>
          <p:cNvPr id="3" name="object 3"/>
          <p:cNvSpPr/>
          <p:nvPr/>
        </p:nvSpPr>
        <p:spPr>
          <a:xfrm>
            <a:off x="311699" y="2587225"/>
            <a:ext cx="4705600" cy="2900424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4725" y="1568256"/>
            <a:ext cx="850265" cy="76835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First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Middle =</a:t>
            </a:r>
            <a:r>
              <a:rPr sz="1400" spc="-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Last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725" y="652167"/>
            <a:ext cx="30276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B5394"/>
                </a:solidFill>
                <a:latin typeface="Arial"/>
                <a:cs typeface="Arial"/>
              </a:rPr>
              <a:t>Ricerca</a:t>
            </a:r>
            <a:r>
              <a:rPr sz="2800" spc="-8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B5394"/>
                </a:solidFill>
                <a:latin typeface="Arial"/>
                <a:cs typeface="Arial"/>
              </a:rPr>
              <a:t>dicotomica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3775" y="1602537"/>
            <a:ext cx="8877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Search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613312" y="2836762"/>
          <a:ext cx="3460750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44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1140824" y="4037436"/>
            <a:ext cx="3907154" cy="0"/>
          </a:xfrm>
          <a:custGeom>
            <a:avLst/>
            <a:gdLst/>
            <a:ahLst/>
            <a:cxnLst/>
            <a:rect l="l" t="t" r="r" b="b"/>
            <a:pathLst>
              <a:path w="3907154">
                <a:moveTo>
                  <a:pt x="0" y="0"/>
                </a:moveTo>
                <a:lnTo>
                  <a:pt x="3906900" y="0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60600" y="4260274"/>
            <a:ext cx="2161540" cy="394970"/>
          </a:xfrm>
          <a:prstGeom prst="rect">
            <a:avLst/>
          </a:prstGeom>
          <a:ln w="19049">
            <a:solidFill>
              <a:srgbClr val="FF000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41605">
              <a:lnSpc>
                <a:spcPct val="100000"/>
              </a:lnSpc>
              <a:spcBef>
                <a:spcPts val="620"/>
              </a:spcBef>
            </a:pPr>
            <a:r>
              <a:rPr sz="1400" dirty="0">
                <a:latin typeface="Arial"/>
                <a:cs typeface="Arial"/>
              </a:rPr>
              <a:t>5 </a:t>
            </a:r>
            <a:r>
              <a:rPr sz="1400" spc="-5" dirty="0">
                <a:latin typeface="Arial"/>
                <a:cs typeface="Arial"/>
              </a:rPr>
              <a:t>trovato in posizione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2.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71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652167"/>
            <a:ext cx="61626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Ricerca dicotomica </a:t>
            </a:r>
            <a:r>
              <a:rPr sz="2800" i="0" dirty="0">
                <a:solidFill>
                  <a:srgbClr val="0B5394"/>
                </a:solidFill>
                <a:latin typeface="Arial"/>
                <a:cs typeface="Arial"/>
              </a:rPr>
              <a:t>- </a:t>
            </a:r>
            <a:r>
              <a:rPr sz="2800" i="0" spc="-10" dirty="0">
                <a:solidFill>
                  <a:srgbClr val="0B5394"/>
                </a:solidFill>
                <a:latin typeface="Arial"/>
                <a:cs typeface="Arial"/>
              </a:rPr>
              <a:t>Versione</a:t>
            </a:r>
            <a:r>
              <a:rPr sz="2800" i="0" spc="-9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dirty="0">
                <a:solidFill>
                  <a:srgbClr val="0B5394"/>
                </a:solidFill>
                <a:latin typeface="Arial"/>
                <a:cs typeface="Arial"/>
              </a:rPr>
              <a:t>ricorsiva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49087" y="1497584"/>
            <a:ext cx="7245834" cy="500621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71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652176"/>
            <a:ext cx="36341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10" dirty="0">
                <a:solidFill>
                  <a:srgbClr val="0B5394"/>
                </a:solidFill>
                <a:latin typeface="Arial"/>
                <a:cs typeface="Arial"/>
              </a:rPr>
              <a:t>Bubble </a:t>
            </a:r>
            <a:r>
              <a:rPr sz="2800" i="0" dirty="0">
                <a:solidFill>
                  <a:srgbClr val="0B5394"/>
                </a:solidFill>
                <a:latin typeface="Arial"/>
                <a:cs typeface="Arial"/>
              </a:rPr>
              <a:t>sort -</a:t>
            </a:r>
            <a:r>
              <a:rPr sz="2800" i="0" spc="-9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Algoritmo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57412" y="1557580"/>
            <a:ext cx="46355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 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"/>
                <a:cs typeface="Arial"/>
              </a:rPr>
              <a:t>j 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372412" y="2350512"/>
          <a:ext cx="4634230" cy="401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83400" y="1850025"/>
            <a:ext cx="4176650" cy="3634225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71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7412" y="1557580"/>
            <a:ext cx="46355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 =</a:t>
            </a:r>
            <a:r>
              <a:rPr sz="1800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"/>
                <a:cs typeface="Arial"/>
              </a:rPr>
              <a:t>j 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372412" y="2350512"/>
          <a:ext cx="4634230" cy="401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25" y="652176"/>
            <a:ext cx="36341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10" dirty="0">
                <a:solidFill>
                  <a:srgbClr val="0B5394"/>
                </a:solidFill>
                <a:latin typeface="Arial"/>
                <a:cs typeface="Arial"/>
              </a:rPr>
              <a:t>Bubble </a:t>
            </a:r>
            <a:r>
              <a:rPr sz="2800" i="0" dirty="0">
                <a:solidFill>
                  <a:srgbClr val="0B5394"/>
                </a:solidFill>
                <a:latin typeface="Arial"/>
                <a:cs typeface="Arial"/>
              </a:rPr>
              <a:t>sort -</a:t>
            </a:r>
            <a:r>
              <a:rPr sz="2800" i="0" spc="-9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Algoritmo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400" y="1850025"/>
            <a:ext cx="4176650" cy="3634225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9074" y="3667137"/>
            <a:ext cx="2907665" cy="0"/>
          </a:xfrm>
          <a:custGeom>
            <a:avLst/>
            <a:gdLst/>
            <a:ahLst/>
            <a:cxnLst/>
            <a:rect l="l" t="t" r="r" b="b"/>
            <a:pathLst>
              <a:path w="2907665">
                <a:moveTo>
                  <a:pt x="0" y="0"/>
                </a:moveTo>
                <a:lnTo>
                  <a:pt x="2907299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71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7412" y="1557580"/>
            <a:ext cx="46355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 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"/>
                <a:cs typeface="Arial"/>
              </a:rPr>
              <a:t>j 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372412" y="2350512"/>
          <a:ext cx="4634230" cy="401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25" y="652176"/>
            <a:ext cx="36341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10" dirty="0">
                <a:solidFill>
                  <a:srgbClr val="0B5394"/>
                </a:solidFill>
                <a:latin typeface="Arial"/>
                <a:cs typeface="Arial"/>
              </a:rPr>
              <a:t>Bubble </a:t>
            </a:r>
            <a:r>
              <a:rPr sz="2800" i="0" dirty="0">
                <a:solidFill>
                  <a:srgbClr val="0B5394"/>
                </a:solidFill>
                <a:latin typeface="Arial"/>
                <a:cs typeface="Arial"/>
              </a:rPr>
              <a:t>sort -</a:t>
            </a:r>
            <a:r>
              <a:rPr sz="2800" i="0" spc="-9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Algoritmo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400" y="1850025"/>
            <a:ext cx="4176650" cy="3634225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20475" y="3869475"/>
            <a:ext cx="2577465" cy="0"/>
          </a:xfrm>
          <a:custGeom>
            <a:avLst/>
            <a:gdLst/>
            <a:ahLst/>
            <a:cxnLst/>
            <a:rect l="l" t="t" r="r" b="b"/>
            <a:pathLst>
              <a:path w="2577465">
                <a:moveTo>
                  <a:pt x="0" y="0"/>
                </a:moveTo>
                <a:lnTo>
                  <a:pt x="2577299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71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7412" y="1557580"/>
            <a:ext cx="46355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 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j =</a:t>
            </a:r>
            <a:r>
              <a:rPr sz="1800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372412" y="2350512"/>
          <a:ext cx="4634230" cy="401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25" y="652176"/>
            <a:ext cx="36341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10" dirty="0">
                <a:solidFill>
                  <a:srgbClr val="0B5394"/>
                </a:solidFill>
                <a:latin typeface="Arial"/>
                <a:cs typeface="Arial"/>
              </a:rPr>
              <a:t>Bubble </a:t>
            </a:r>
            <a:r>
              <a:rPr sz="2800" i="0" dirty="0">
                <a:solidFill>
                  <a:srgbClr val="0B5394"/>
                </a:solidFill>
                <a:latin typeface="Arial"/>
                <a:cs typeface="Arial"/>
              </a:rPr>
              <a:t>sort -</a:t>
            </a:r>
            <a:r>
              <a:rPr sz="2800" i="0" spc="-9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Algoritmo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400" y="1850025"/>
            <a:ext cx="4176650" cy="3634225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9074" y="3667137"/>
            <a:ext cx="2907665" cy="0"/>
          </a:xfrm>
          <a:custGeom>
            <a:avLst/>
            <a:gdLst/>
            <a:ahLst/>
            <a:cxnLst/>
            <a:rect l="l" t="t" r="r" b="b"/>
            <a:pathLst>
              <a:path w="2907665">
                <a:moveTo>
                  <a:pt x="0" y="0"/>
                </a:moveTo>
                <a:lnTo>
                  <a:pt x="2907299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71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7412" y="1557580"/>
            <a:ext cx="46355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 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"/>
                <a:cs typeface="Arial"/>
              </a:rPr>
              <a:t>j 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372412" y="2350512"/>
          <a:ext cx="4634230" cy="401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25" y="652176"/>
            <a:ext cx="36341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10" dirty="0">
                <a:solidFill>
                  <a:srgbClr val="0B5394"/>
                </a:solidFill>
                <a:latin typeface="Arial"/>
                <a:cs typeface="Arial"/>
              </a:rPr>
              <a:t>Bubble </a:t>
            </a:r>
            <a:r>
              <a:rPr sz="2800" i="0" dirty="0">
                <a:solidFill>
                  <a:srgbClr val="0B5394"/>
                </a:solidFill>
                <a:latin typeface="Arial"/>
                <a:cs typeface="Arial"/>
              </a:rPr>
              <a:t>sort -</a:t>
            </a:r>
            <a:r>
              <a:rPr sz="2800" i="0" spc="-9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Algoritmo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400" y="1850025"/>
            <a:ext cx="4176650" cy="3634225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20475" y="3869475"/>
            <a:ext cx="2577465" cy="0"/>
          </a:xfrm>
          <a:custGeom>
            <a:avLst/>
            <a:gdLst/>
            <a:ahLst/>
            <a:cxnLst/>
            <a:rect l="l" t="t" r="r" b="b"/>
            <a:pathLst>
              <a:path w="2577465">
                <a:moveTo>
                  <a:pt x="0" y="0"/>
                </a:moveTo>
                <a:lnTo>
                  <a:pt x="2577299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7124" y="171456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Garamond"/>
                <a:cs typeface="Garamond"/>
              </a:rPr>
              <a:t>Dott. </a:t>
            </a:r>
            <a:r>
              <a:rPr sz="1800" i="1" spc="-135" dirty="0">
                <a:latin typeface="Garamond"/>
                <a:cs typeface="Garamond"/>
              </a:rPr>
              <a:t>E. </a:t>
            </a:r>
            <a:r>
              <a:rPr sz="1800" i="1" spc="-35" dirty="0">
                <a:latin typeface="Garamond"/>
                <a:cs typeface="Garamond"/>
              </a:rPr>
              <a:t>P.</a:t>
            </a:r>
            <a:r>
              <a:rPr sz="1800" i="1" spc="-190" dirty="0">
                <a:latin typeface="Garamond"/>
                <a:cs typeface="Garamond"/>
              </a:rPr>
              <a:t> </a:t>
            </a:r>
            <a:r>
              <a:rPr sz="1800" i="1" spc="-20" dirty="0">
                <a:latin typeface="Garamond"/>
                <a:cs typeface="Garamond"/>
              </a:rPr>
              <a:t>Barracchia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7412" y="1557580"/>
            <a:ext cx="46355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 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j =</a:t>
            </a:r>
            <a:r>
              <a:rPr sz="1800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372412" y="2350512"/>
          <a:ext cx="4634230" cy="401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25" y="652176"/>
            <a:ext cx="36341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10" dirty="0">
                <a:solidFill>
                  <a:srgbClr val="0B5394"/>
                </a:solidFill>
                <a:latin typeface="Arial"/>
                <a:cs typeface="Arial"/>
              </a:rPr>
              <a:t>Bubble </a:t>
            </a:r>
            <a:r>
              <a:rPr sz="2800" i="0" dirty="0">
                <a:solidFill>
                  <a:srgbClr val="0B5394"/>
                </a:solidFill>
                <a:latin typeface="Arial"/>
                <a:cs typeface="Arial"/>
              </a:rPr>
              <a:t>sort -</a:t>
            </a:r>
            <a:r>
              <a:rPr sz="2800" i="0" spc="-9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2800" i="0" spc="-5" dirty="0">
                <a:solidFill>
                  <a:srgbClr val="0B5394"/>
                </a:solidFill>
                <a:latin typeface="Arial"/>
                <a:cs typeface="Arial"/>
              </a:rPr>
              <a:t>Algoritmo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400" y="1850025"/>
            <a:ext cx="4176650" cy="3634225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9074" y="3667137"/>
            <a:ext cx="2907665" cy="0"/>
          </a:xfrm>
          <a:custGeom>
            <a:avLst/>
            <a:gdLst/>
            <a:ahLst/>
            <a:cxnLst/>
            <a:rect l="l" t="t" r="r" b="b"/>
            <a:pathLst>
              <a:path w="2907665">
                <a:moveTo>
                  <a:pt x="0" y="0"/>
                </a:moveTo>
                <a:lnTo>
                  <a:pt x="2907299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965</Words>
  <Application>Microsoft Office PowerPoint</Application>
  <PresentationFormat>Presentazione su schermo (4:3)</PresentationFormat>
  <Paragraphs>326</Paragraphs>
  <Slides>38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38</vt:i4>
      </vt:variant>
    </vt:vector>
  </HeadingPairs>
  <TitlesOfParts>
    <vt:vector size="44" baseType="lpstr">
      <vt:lpstr>Arial</vt:lpstr>
      <vt:lpstr>Calibri</vt:lpstr>
      <vt:lpstr>Garamond</vt:lpstr>
      <vt:lpstr>Monotype Corsiva</vt:lpstr>
      <vt:lpstr>Times New Roman</vt:lpstr>
      <vt:lpstr>Office Theme</vt:lpstr>
      <vt:lpstr>Presentazione standard di PowerPoint</vt:lpstr>
      <vt:lpstr>Dott. E. P. Barracchia</vt:lpstr>
      <vt:lpstr>Bubble sort - Algoritmo</vt:lpstr>
      <vt:lpstr>Bubble sort - Algoritmo</vt:lpstr>
      <vt:lpstr>Bubble sort - Algoritmo</vt:lpstr>
      <vt:lpstr>Bubble sort - Algoritmo</vt:lpstr>
      <vt:lpstr>Bubble sort - Algoritmo</vt:lpstr>
      <vt:lpstr>Bubble sort - Algoritmo</vt:lpstr>
      <vt:lpstr>Bubble sort - Algoritmo</vt:lpstr>
      <vt:lpstr>Bubble sort - Algoritmo</vt:lpstr>
      <vt:lpstr>Bubble sort - Algoritmo</vt:lpstr>
      <vt:lpstr>Bubble sort - Algoritmo</vt:lpstr>
      <vt:lpstr>Bubble sort - Algoritmo</vt:lpstr>
      <vt:lpstr>Bubble sort - Algoritmo</vt:lpstr>
      <vt:lpstr>Bubble sort - Algoritmo</vt:lpstr>
      <vt:lpstr>Dott. E. P. Barracchia</vt:lpstr>
      <vt:lpstr>Bubble sort - Algoritmo</vt:lpstr>
      <vt:lpstr>Dott. E. P. Barracchia</vt:lpstr>
      <vt:lpstr>Dott. E. P. Barracchia</vt:lpstr>
      <vt:lpstr>Ricerca sequenziale</vt:lpstr>
      <vt:lpstr>Ricerca sequenziale - Versione ricorsiva</vt:lpstr>
      <vt:lpstr>Dott. E. P. Barracchia</vt:lpstr>
      <vt:lpstr>Ricerca dicotomica</vt:lpstr>
      <vt:lpstr>Ricerca dicotomica</vt:lpstr>
      <vt:lpstr>Ricerca dicotomica</vt:lpstr>
      <vt:lpstr>Ricerca dicotomica</vt:lpstr>
      <vt:lpstr>Ricerca dicotomica</vt:lpstr>
      <vt:lpstr>Ricerca dicotomica</vt:lpstr>
      <vt:lpstr>Ricerca dicotomica</vt:lpstr>
      <vt:lpstr>Ricerca dicotomica</vt:lpstr>
      <vt:lpstr>Ricerca dicotomica</vt:lpstr>
      <vt:lpstr>Ricerca dicotomica</vt:lpstr>
      <vt:lpstr>Ricerca dicotomica</vt:lpstr>
      <vt:lpstr>Ricerca dicotomica</vt:lpstr>
      <vt:lpstr>Ricerca dicotomica</vt:lpstr>
      <vt:lpstr>Ricerca dicotomica</vt:lpstr>
      <vt:lpstr>Dott. E. P. Barracchia</vt:lpstr>
      <vt:lpstr>Ricerca dicotomica - Versione ricorsiva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2019-01-08T17:31:05Z</dcterms:created>
  <dcterms:modified xsi:type="dcterms:W3CDTF">2019-01-08T17:31:09Z</dcterms:modified>
</cp:coreProperties>
</file>