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9144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00423" y="500475"/>
            <a:ext cx="6943153" cy="1289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3492" y="2300774"/>
            <a:ext cx="7204709" cy="2261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86163" y="6495843"/>
            <a:ext cx="3502025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eresa.roselli@uniba.i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Teresa.roselli@uniba.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3155" y="2635281"/>
            <a:ext cx="58947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Corso di</a:t>
            </a:r>
            <a:r>
              <a:rPr sz="4400" spc="-75" dirty="0"/>
              <a:t> </a:t>
            </a:r>
            <a:r>
              <a:rPr sz="4400" spc="-5" dirty="0"/>
              <a:t>Programmazione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144077" y="4507351"/>
            <a:ext cx="4919980" cy="10693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3200" dirty="0">
                <a:latin typeface="Times New Roman"/>
                <a:cs typeface="Times New Roman"/>
              </a:rPr>
              <a:t>Prof.ssa </a:t>
            </a:r>
            <a:r>
              <a:rPr sz="3200" spc="-35" dirty="0">
                <a:latin typeface="Times New Roman"/>
                <a:cs typeface="Times New Roman"/>
              </a:rPr>
              <a:t>Teresa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Roselli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sz="2800" spc="-10" dirty="0">
                <a:latin typeface="Courier New"/>
                <a:cs typeface="Courier New"/>
                <a:hlinkClick r:id="rId2"/>
              </a:rPr>
              <a:t>teresa.roselli@uniba.it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53265" y="663702"/>
            <a:ext cx="53213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700" marR="5080" indent="-7620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Università degli </a:t>
            </a:r>
            <a:r>
              <a:rPr sz="2400" spc="-5" dirty="0">
                <a:latin typeface="Times New Roman"/>
                <a:cs typeface="Times New Roman"/>
              </a:rPr>
              <a:t>Studi </a:t>
            </a:r>
            <a:r>
              <a:rPr sz="2400" dirty="0">
                <a:latin typeface="Times New Roman"/>
                <a:cs typeface="Times New Roman"/>
              </a:rPr>
              <a:t>di </a:t>
            </a:r>
            <a:r>
              <a:rPr sz="2400" spc="-5" dirty="0">
                <a:latin typeface="Times New Roman"/>
                <a:cs typeface="Times New Roman"/>
              </a:rPr>
              <a:t>Bari “Aldo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Moro”  Corso </a:t>
            </a:r>
            <a:r>
              <a:rPr sz="2400" dirty="0">
                <a:latin typeface="Times New Roman"/>
                <a:cs typeface="Times New Roman"/>
              </a:rPr>
              <a:t>di </a:t>
            </a:r>
            <a:r>
              <a:rPr sz="2400" spc="-5" dirty="0">
                <a:latin typeface="Times New Roman"/>
                <a:cs typeface="Times New Roman"/>
              </a:rPr>
              <a:t>Laurea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Informatica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0143" y="248157"/>
            <a:ext cx="38011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Problem</a:t>
            </a:r>
            <a:r>
              <a:rPr sz="4400" spc="-85" dirty="0"/>
              <a:t> </a:t>
            </a:r>
            <a:r>
              <a:rPr sz="4400" dirty="0"/>
              <a:t>Solving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29565" y="1092899"/>
            <a:ext cx="8057515" cy="433070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2760"/>
              </a:lnSpc>
              <a:spcBef>
                <a:spcPts val="290"/>
              </a:spcBef>
            </a:pPr>
            <a:r>
              <a:rPr sz="2400" spc="-10" dirty="0">
                <a:latin typeface="Times New Roman"/>
                <a:cs typeface="Times New Roman"/>
              </a:rPr>
              <a:t>Come </a:t>
            </a:r>
            <a:r>
              <a:rPr sz="2400" spc="-5" dirty="0">
                <a:latin typeface="Times New Roman"/>
                <a:cs typeface="Times New Roman"/>
              </a:rPr>
              <a:t>passare </a:t>
            </a:r>
            <a:r>
              <a:rPr sz="2400" dirty="0">
                <a:latin typeface="Times New Roman"/>
                <a:cs typeface="Times New Roman"/>
              </a:rPr>
              <a:t>dalla </a:t>
            </a:r>
            <a:r>
              <a:rPr sz="2400" spc="-5" dirty="0">
                <a:latin typeface="Times New Roman"/>
                <a:cs typeface="Times New Roman"/>
              </a:rPr>
              <a:t>formulazione </a:t>
            </a:r>
            <a:r>
              <a:rPr sz="2400" dirty="0">
                <a:latin typeface="Times New Roman"/>
                <a:cs typeface="Times New Roman"/>
              </a:rPr>
              <a:t>del </a:t>
            </a:r>
            <a:r>
              <a:rPr sz="2400" spc="-5" dirty="0">
                <a:latin typeface="Times New Roman"/>
                <a:cs typeface="Times New Roman"/>
              </a:rPr>
              <a:t>problema all’individuazione  </a:t>
            </a:r>
            <a:r>
              <a:rPr sz="2400" dirty="0">
                <a:latin typeface="Times New Roman"/>
                <a:cs typeface="Times New Roman"/>
              </a:rPr>
              <a:t>del </a:t>
            </a:r>
            <a:r>
              <a:rPr sz="2400" spc="-5" dirty="0">
                <a:latin typeface="Times New Roman"/>
                <a:cs typeface="Times New Roman"/>
              </a:rPr>
              <a:t>metodo </a:t>
            </a:r>
            <a:r>
              <a:rPr sz="2400" dirty="0">
                <a:latin typeface="Times New Roman"/>
                <a:cs typeface="Times New Roman"/>
              </a:rPr>
              <a:t>di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soluzione</a:t>
            </a:r>
            <a:endParaRPr sz="2400">
              <a:latin typeface="Times New Roman"/>
              <a:cs typeface="Times New Roman"/>
            </a:endParaRPr>
          </a:p>
          <a:p>
            <a:pPr marL="902969">
              <a:lnSpc>
                <a:spcPct val="100000"/>
              </a:lnSpc>
              <a:spcBef>
                <a:spcPts val="1465"/>
              </a:spcBef>
            </a:pPr>
            <a:r>
              <a:rPr sz="2400" spc="-5" dirty="0">
                <a:latin typeface="Times New Roman"/>
                <a:cs typeface="Times New Roman"/>
              </a:rPr>
              <a:t>Disponiamo </a:t>
            </a:r>
            <a:r>
              <a:rPr sz="2400" dirty="0">
                <a:latin typeface="Times New Roman"/>
                <a:cs typeface="Times New Roman"/>
              </a:rPr>
              <a:t>di</a:t>
            </a:r>
            <a:endParaRPr sz="2400">
              <a:latin typeface="Times New Roman"/>
              <a:cs typeface="Times New Roman"/>
            </a:endParaRPr>
          </a:p>
          <a:p>
            <a:pPr marL="1181735" marR="180975" indent="-278765">
              <a:lnSpc>
                <a:spcPct val="100000"/>
              </a:lnSpc>
              <a:spcBef>
                <a:spcPts val="600"/>
              </a:spcBef>
              <a:buChar char="–"/>
              <a:tabLst>
                <a:tab pos="1182370" algn="l"/>
              </a:tabLst>
            </a:pPr>
            <a:r>
              <a:rPr sz="2400" dirty="0">
                <a:latin typeface="Times New Roman"/>
                <a:cs typeface="Times New Roman"/>
              </a:rPr>
              <a:t>una </a:t>
            </a:r>
            <a:r>
              <a:rPr sz="2400" spc="-5" dirty="0">
                <a:latin typeface="Times New Roman"/>
                <a:cs typeface="Times New Roman"/>
              </a:rPr>
              <a:t>descrizione </a:t>
            </a:r>
            <a:r>
              <a:rPr sz="2400" dirty="0">
                <a:latin typeface="Times New Roman"/>
                <a:cs typeface="Times New Roman"/>
              </a:rPr>
              <a:t>(anche parziale) di una situazione  iniziale e di una situazione finale desiderata</a:t>
            </a:r>
            <a:r>
              <a:rPr sz="2400" spc="-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(obiettivo)</a:t>
            </a:r>
            <a:endParaRPr sz="2400">
              <a:latin typeface="Times New Roman"/>
              <a:cs typeface="Times New Roman"/>
            </a:endParaRPr>
          </a:p>
          <a:p>
            <a:pPr marL="1588770" marR="62865" lvl="1" indent="-228600">
              <a:lnSpc>
                <a:spcPct val="100000"/>
              </a:lnSpc>
              <a:spcBef>
                <a:spcPts val="520"/>
              </a:spcBef>
              <a:buChar char="•"/>
              <a:tabLst>
                <a:tab pos="1588770" algn="l"/>
                <a:tab pos="1589405" algn="l"/>
              </a:tabLst>
            </a:pPr>
            <a:r>
              <a:rPr sz="2000" dirty="0">
                <a:latin typeface="Times New Roman"/>
                <a:cs typeface="Times New Roman"/>
              </a:rPr>
              <a:t>Espresse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un linguaggio che </a:t>
            </a:r>
            <a:r>
              <a:rPr sz="2000" spc="-5" dirty="0">
                <a:latin typeface="Times New Roman"/>
                <a:cs typeface="Times New Roman"/>
              </a:rPr>
              <a:t>permetta </a:t>
            </a:r>
            <a:r>
              <a:rPr sz="2000" dirty="0">
                <a:latin typeface="Times New Roman"/>
                <a:cs typeface="Times New Roman"/>
              </a:rPr>
              <a:t>di </a:t>
            </a:r>
            <a:r>
              <a:rPr sz="2000" spc="-5" dirty="0">
                <a:latin typeface="Times New Roman"/>
                <a:cs typeface="Times New Roman"/>
              </a:rPr>
              <a:t>descrivere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situazioni  </a:t>
            </a:r>
            <a:r>
              <a:rPr sz="2000" spc="-5" dirty="0">
                <a:latin typeface="Times New Roman"/>
                <a:cs typeface="Times New Roman"/>
              </a:rPr>
              <a:t>in termini </a:t>
            </a:r>
            <a:r>
              <a:rPr sz="2000" dirty="0">
                <a:latin typeface="Times New Roman"/>
                <a:cs typeface="Times New Roman"/>
              </a:rPr>
              <a:t>di oggetti e </a:t>
            </a:r>
            <a:r>
              <a:rPr sz="2000" spc="-5" dirty="0">
                <a:latin typeface="Times New Roman"/>
                <a:cs typeface="Times New Roman"/>
              </a:rPr>
              <a:t>relazioni tra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essi</a:t>
            </a:r>
            <a:endParaRPr sz="2000">
              <a:latin typeface="Times New Roman"/>
              <a:cs typeface="Times New Roman"/>
            </a:endParaRPr>
          </a:p>
          <a:p>
            <a:pPr marL="1181735" marR="758825" indent="-278765">
              <a:lnSpc>
                <a:spcPct val="100000"/>
              </a:lnSpc>
              <a:spcBef>
                <a:spcPts val="585"/>
              </a:spcBef>
              <a:buChar char="–"/>
              <a:tabLst>
                <a:tab pos="1182370" algn="l"/>
              </a:tabLst>
            </a:pPr>
            <a:r>
              <a:rPr sz="2400" dirty="0">
                <a:latin typeface="Times New Roman"/>
                <a:cs typeface="Times New Roman"/>
              </a:rPr>
              <a:t>un </a:t>
            </a:r>
            <a:r>
              <a:rPr sz="2400" spc="-5" dirty="0">
                <a:latin typeface="Times New Roman"/>
                <a:cs typeface="Times New Roman"/>
              </a:rPr>
              <a:t>insieme </a:t>
            </a:r>
            <a:r>
              <a:rPr sz="2400" dirty="0">
                <a:latin typeface="Times New Roman"/>
                <a:cs typeface="Times New Roman"/>
              </a:rPr>
              <a:t>di operatori </a:t>
            </a:r>
            <a:r>
              <a:rPr sz="2400" spc="-5" dirty="0">
                <a:latin typeface="Times New Roman"/>
                <a:cs typeface="Times New Roman"/>
              </a:rPr>
              <a:t>applicabili </a:t>
            </a:r>
            <a:r>
              <a:rPr sz="2400" dirty="0">
                <a:latin typeface="Times New Roman"/>
                <a:cs typeface="Times New Roman"/>
              </a:rPr>
              <a:t>a situazioni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  </a:t>
            </a:r>
            <a:r>
              <a:rPr sz="2400" spc="-5" dirty="0">
                <a:latin typeface="Times New Roman"/>
                <a:cs typeface="Times New Roman"/>
              </a:rPr>
              <a:t>trasformarle </a:t>
            </a:r>
            <a:r>
              <a:rPr sz="2400" dirty="0">
                <a:latin typeface="Times New Roman"/>
                <a:cs typeface="Times New Roman"/>
              </a:rPr>
              <a:t>in nuove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situazioni</a:t>
            </a:r>
            <a:endParaRPr sz="2400">
              <a:latin typeface="Times New Roman"/>
              <a:cs typeface="Times New Roman"/>
            </a:endParaRPr>
          </a:p>
          <a:p>
            <a:pPr marL="1588770" lvl="1" indent="-228600">
              <a:lnSpc>
                <a:spcPct val="100000"/>
              </a:lnSpc>
              <a:spcBef>
                <a:spcPts val="509"/>
              </a:spcBef>
              <a:buChar char="•"/>
              <a:tabLst>
                <a:tab pos="1588770" algn="l"/>
                <a:tab pos="1589405" algn="l"/>
              </a:tabLst>
            </a:pPr>
            <a:r>
              <a:rPr sz="2000" dirty="0">
                <a:latin typeface="Times New Roman"/>
                <a:cs typeface="Times New Roman"/>
              </a:rPr>
              <a:t>Espressi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un linguaggio che fa </a:t>
            </a:r>
            <a:r>
              <a:rPr sz="2000" spc="-5" dirty="0">
                <a:latin typeface="Times New Roman"/>
                <a:cs typeface="Times New Roman"/>
              </a:rPr>
              <a:t>riferimento al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processo</a:t>
            </a:r>
            <a:endParaRPr sz="2000">
              <a:latin typeface="Times New Roman"/>
              <a:cs typeface="Times New Roman"/>
            </a:endParaRPr>
          </a:p>
          <a:p>
            <a:pPr marL="1588770" lvl="1" indent="-228600">
              <a:lnSpc>
                <a:spcPct val="100000"/>
              </a:lnSpc>
              <a:spcBef>
                <a:spcPts val="505"/>
              </a:spcBef>
              <a:buChar char="•"/>
              <a:tabLst>
                <a:tab pos="1588770" algn="l"/>
                <a:tab pos="1589405" algn="l"/>
              </a:tabLst>
            </a:pPr>
            <a:r>
              <a:rPr sz="2000" spc="5" dirty="0">
                <a:latin typeface="Times New Roman"/>
                <a:cs typeface="Times New Roman"/>
              </a:rPr>
              <a:t>Ogni </a:t>
            </a:r>
            <a:r>
              <a:rPr sz="2000" dirty="0">
                <a:latin typeface="Times New Roman"/>
                <a:cs typeface="Times New Roman"/>
              </a:rPr>
              <a:t>sequenza di operatori è un operatore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(composto)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0143" y="813307"/>
            <a:ext cx="38011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Problem</a:t>
            </a:r>
            <a:r>
              <a:rPr sz="4400" spc="-85" dirty="0"/>
              <a:t> </a:t>
            </a:r>
            <a:r>
              <a:rPr sz="4400" dirty="0"/>
              <a:t>Solving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65207" y="1888766"/>
            <a:ext cx="7515859" cy="2559685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3200" spc="-5" dirty="0">
                <a:latin typeface="Times New Roman"/>
                <a:cs typeface="Times New Roman"/>
              </a:rPr>
              <a:t>La </a:t>
            </a:r>
            <a:r>
              <a:rPr sz="3200" dirty="0">
                <a:latin typeface="Times New Roman"/>
                <a:cs typeface="Times New Roman"/>
              </a:rPr>
              <a:t>soluzione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è</a:t>
            </a:r>
            <a:endParaRPr sz="3200">
              <a:latin typeface="Times New Roman"/>
              <a:cs typeface="Times New Roman"/>
            </a:endParaRPr>
          </a:p>
          <a:p>
            <a:pPr marL="645795" marR="5080" indent="-13335" algn="just">
              <a:lnSpc>
                <a:spcPct val="110000"/>
              </a:lnSpc>
              <a:spcBef>
                <a:spcPts val="434"/>
              </a:spcBef>
            </a:pPr>
            <a:r>
              <a:rPr sz="2800" dirty="0">
                <a:latin typeface="Times New Roman"/>
                <a:cs typeface="Times New Roman"/>
              </a:rPr>
              <a:t>un </a:t>
            </a:r>
            <a:r>
              <a:rPr sz="2800" spc="-5" dirty="0">
                <a:latin typeface="Times New Roman"/>
                <a:cs typeface="Times New Roman"/>
              </a:rPr>
              <a:t>operatore (composto) nel linguaggio </a:t>
            </a:r>
            <a:r>
              <a:rPr sz="2800" spc="-15" dirty="0">
                <a:latin typeface="Times New Roman"/>
                <a:cs typeface="Times New Roman"/>
              </a:rPr>
              <a:t>di  </a:t>
            </a:r>
            <a:r>
              <a:rPr sz="2800" spc="-5" dirty="0">
                <a:latin typeface="Times New Roman"/>
                <a:cs typeface="Times New Roman"/>
              </a:rPr>
              <a:t>processo </a:t>
            </a:r>
            <a:r>
              <a:rPr sz="2800" spc="-10" dirty="0">
                <a:latin typeface="Times New Roman"/>
                <a:cs typeface="Times New Roman"/>
              </a:rPr>
              <a:t>che </a:t>
            </a:r>
            <a:r>
              <a:rPr sz="2800" spc="-5" dirty="0">
                <a:latin typeface="Times New Roman"/>
                <a:cs typeface="Times New Roman"/>
              </a:rPr>
              <a:t>trasforma l’oggetto che descrive la  situazione iniziale in </a:t>
            </a:r>
            <a:r>
              <a:rPr sz="2800" spc="-10" dirty="0">
                <a:latin typeface="Times New Roman"/>
                <a:cs typeface="Times New Roman"/>
              </a:rPr>
              <a:t>quello </a:t>
            </a:r>
            <a:r>
              <a:rPr sz="2800" spc="-5" dirty="0">
                <a:latin typeface="Times New Roman"/>
                <a:cs typeface="Times New Roman"/>
              </a:rPr>
              <a:t>che descrive la  situazione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desiderata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0143" y="813307"/>
            <a:ext cx="38011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Problem</a:t>
            </a:r>
            <a:r>
              <a:rPr sz="4400" spc="-85" dirty="0"/>
              <a:t> </a:t>
            </a:r>
            <a:r>
              <a:rPr sz="4400" dirty="0"/>
              <a:t>Solving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3099" y="1897498"/>
            <a:ext cx="7602855" cy="367919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919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Costruzione </a:t>
            </a:r>
            <a:r>
              <a:rPr sz="3200" spc="5" dirty="0">
                <a:latin typeface="Times New Roman"/>
                <a:cs typeface="Times New Roman"/>
              </a:rPr>
              <a:t>del </a:t>
            </a:r>
            <a:r>
              <a:rPr sz="3200" dirty="0">
                <a:latin typeface="Times New Roman"/>
                <a:cs typeface="Times New Roman"/>
              </a:rPr>
              <a:t>metodo solutivo legata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715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operazioni semplici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disponibili</a:t>
            </a:r>
            <a:endParaRPr sz="2800">
              <a:latin typeface="Times New Roman"/>
              <a:cs typeface="Times New Roman"/>
            </a:endParaRPr>
          </a:p>
          <a:p>
            <a:pPr marL="748030" marR="5080" lvl="1" indent="-278130">
              <a:lnSpc>
                <a:spcPct val="100000"/>
              </a:lnSpc>
              <a:spcBef>
                <a:spcPts val="695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modalità secondo cui </a:t>
            </a:r>
            <a:r>
              <a:rPr sz="2800" dirty="0">
                <a:latin typeface="Times New Roman"/>
                <a:cs typeface="Times New Roman"/>
              </a:rPr>
              <a:t>possono </a:t>
            </a:r>
            <a:r>
              <a:rPr sz="2800" spc="-5" dirty="0">
                <a:latin typeface="Times New Roman"/>
                <a:cs typeface="Times New Roman"/>
              </a:rPr>
              <a:t>essere connesse e  composte per </a:t>
            </a:r>
            <a:r>
              <a:rPr sz="2800" spc="-10" dirty="0">
                <a:latin typeface="Times New Roman"/>
                <a:cs typeface="Times New Roman"/>
              </a:rPr>
              <a:t>realizzare </a:t>
            </a:r>
            <a:r>
              <a:rPr sz="2800" spc="-5" dirty="0">
                <a:latin typeface="Times New Roman"/>
                <a:cs typeface="Times New Roman"/>
              </a:rPr>
              <a:t>operazioni </a:t>
            </a:r>
            <a:r>
              <a:rPr sz="2800" dirty="0">
                <a:latin typeface="Times New Roman"/>
                <a:cs typeface="Times New Roman"/>
              </a:rPr>
              <a:t>più  </a:t>
            </a:r>
            <a:r>
              <a:rPr sz="2800" spc="-10" dirty="0">
                <a:latin typeface="Times New Roman"/>
                <a:cs typeface="Times New Roman"/>
              </a:rPr>
              <a:t>complesse</a:t>
            </a:r>
            <a:endParaRPr sz="2800">
              <a:latin typeface="Times New Roman"/>
              <a:cs typeface="Times New Roman"/>
            </a:endParaRPr>
          </a:p>
          <a:p>
            <a:pPr marL="1155700" marR="200025" lvl="2" indent="-228600">
              <a:lnSpc>
                <a:spcPct val="100000"/>
              </a:lnSpc>
              <a:spcBef>
                <a:spcPts val="61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Es.: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Sequenzializzazione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ovvero eseguire una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dopo  l’altra operazioni </a:t>
            </a:r>
            <a:r>
              <a:rPr sz="2400" spc="-5" dirty="0">
                <a:latin typeface="Times New Roman"/>
                <a:cs typeface="Times New Roman"/>
              </a:rPr>
              <a:t>semplici </a:t>
            </a:r>
            <a:r>
              <a:rPr sz="2400" dirty="0">
                <a:latin typeface="Times New Roman"/>
                <a:cs typeface="Times New Roman"/>
              </a:rPr>
              <a:t>alla </a:t>
            </a:r>
            <a:r>
              <a:rPr sz="2400" spc="-5" dirty="0">
                <a:latin typeface="Times New Roman"/>
                <a:cs typeface="Times New Roman"/>
              </a:rPr>
              <a:t>scopo </a:t>
            </a:r>
            <a:r>
              <a:rPr sz="2400" dirty="0">
                <a:latin typeface="Times New Roman"/>
                <a:cs typeface="Times New Roman"/>
              </a:rPr>
              <a:t>di realizzare  operazioni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complesse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95" y="104171"/>
            <a:ext cx="38011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Problem</a:t>
            </a:r>
            <a:r>
              <a:rPr sz="4400" spc="-85" dirty="0"/>
              <a:t> </a:t>
            </a:r>
            <a:r>
              <a:rPr sz="4400" dirty="0"/>
              <a:t>Solving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3099" y="964576"/>
            <a:ext cx="7611109" cy="5044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902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Costruzione del </a:t>
            </a:r>
            <a:r>
              <a:rPr sz="2800" spc="-10" dirty="0">
                <a:latin typeface="Times New Roman"/>
                <a:cs typeface="Times New Roman"/>
              </a:rPr>
              <a:t>metodo </a:t>
            </a:r>
            <a:r>
              <a:rPr sz="2800" dirty="0">
                <a:latin typeface="Times New Roman"/>
                <a:cs typeface="Times New Roman"/>
              </a:rPr>
              <a:t>di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soluzione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Creazione </a:t>
            </a:r>
            <a:r>
              <a:rPr sz="2800" dirty="0">
                <a:latin typeface="Times New Roman"/>
                <a:cs typeface="Times New Roman"/>
              </a:rPr>
              <a:t>di un </a:t>
            </a:r>
            <a:r>
              <a:rPr sz="2800" spc="-5" dirty="0">
                <a:latin typeface="Times New Roman"/>
                <a:cs typeface="Times New Roman"/>
              </a:rPr>
              <a:t>modello che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riporti:</a:t>
            </a:r>
            <a:endParaRPr sz="2800">
              <a:latin typeface="Times New Roman"/>
              <a:cs typeface="Times New Roman"/>
            </a:endParaRPr>
          </a:p>
          <a:p>
            <a:pPr marL="1155700" lvl="1" indent="-228600">
              <a:lnSpc>
                <a:spcPct val="100000"/>
              </a:lnSpc>
              <a:spcBef>
                <a:spcPts val="18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Relazioni tra dati di ingresso e dati di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uscita</a:t>
            </a:r>
            <a:endParaRPr sz="2400">
              <a:latin typeface="Times New Roman"/>
              <a:cs typeface="Times New Roman"/>
            </a:endParaRPr>
          </a:p>
          <a:p>
            <a:pPr marL="1155700" marR="191770" lvl="1" indent="-228600">
              <a:lnSpc>
                <a:spcPts val="2470"/>
              </a:lnSpc>
              <a:spcBef>
                <a:spcPts val="63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Informazioni </a:t>
            </a:r>
            <a:r>
              <a:rPr sz="2400" dirty="0">
                <a:latin typeface="Times New Roman"/>
                <a:cs typeface="Times New Roman"/>
              </a:rPr>
              <a:t>e operazioni necessarie per ottenere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il  risultato</a:t>
            </a:r>
            <a:endParaRPr sz="2400">
              <a:latin typeface="Times New Roman"/>
              <a:cs typeface="Times New Roman"/>
            </a:endParaRPr>
          </a:p>
          <a:p>
            <a:pPr marL="349250" marR="5715" indent="-336550">
              <a:lnSpc>
                <a:spcPts val="2990"/>
              </a:lnSpc>
              <a:spcBef>
                <a:spcPts val="1025"/>
              </a:spcBef>
              <a:buChar char="•"/>
              <a:tabLst>
                <a:tab pos="349250" algn="l"/>
                <a:tab pos="349885" algn="l"/>
                <a:tab pos="2449195" algn="l"/>
                <a:tab pos="3517900" algn="l"/>
                <a:tab pos="5257800" algn="l"/>
                <a:tab pos="5915025" algn="l"/>
                <a:tab pos="7319009" algn="l"/>
              </a:tabLst>
            </a:pPr>
            <a:r>
              <a:rPr sz="2800" spc="-10" dirty="0">
                <a:latin typeface="Times New Roman"/>
                <a:cs typeface="Times New Roman"/>
              </a:rPr>
              <a:t>D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spc="-15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spc="-15" dirty="0">
                <a:latin typeface="Times New Roman"/>
                <a:cs typeface="Times New Roman"/>
              </a:rPr>
              <a:t>z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15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d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lla</a:t>
            </a:r>
            <a:r>
              <a:rPr sz="2800" dirty="0">
                <a:latin typeface="Times New Roman"/>
                <a:cs typeface="Times New Roman"/>
              </a:rPr>
              <a:t>	so</a:t>
            </a:r>
            <a:r>
              <a:rPr sz="2800" spc="-5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-15" dirty="0">
                <a:latin typeface="Times New Roman"/>
                <a:cs typeface="Times New Roman"/>
              </a:rPr>
              <a:t>zio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Times New Roman"/>
                <a:cs typeface="Times New Roman"/>
              </a:rPr>
              <a:t>te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25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	di  </a:t>
            </a:r>
            <a:r>
              <a:rPr sz="2800" spc="-5" dirty="0">
                <a:latin typeface="Times New Roman"/>
                <a:cs typeface="Times New Roman"/>
              </a:rPr>
              <a:t>operazioni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eseguibili</a:t>
            </a:r>
            <a:endParaRPr sz="2800">
              <a:latin typeface="Times New Roman"/>
              <a:cs typeface="Times New Roman"/>
            </a:endParaRPr>
          </a:p>
          <a:p>
            <a:pPr marL="348615" marR="5080" algn="just">
              <a:lnSpc>
                <a:spcPct val="85900"/>
              </a:lnSpc>
              <a:spcBef>
                <a:spcPts val="770"/>
              </a:spcBef>
            </a:pPr>
            <a:r>
              <a:rPr sz="2800" spc="-5" dirty="0">
                <a:latin typeface="Times New Roman"/>
                <a:cs typeface="Times New Roman"/>
              </a:rPr>
              <a:t>La descrizione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i="1" spc="-10" dirty="0">
                <a:latin typeface="Times New Roman"/>
                <a:cs typeface="Times New Roman"/>
              </a:rPr>
              <a:t>come </a:t>
            </a:r>
            <a:r>
              <a:rPr sz="2800" dirty="0">
                <a:latin typeface="Times New Roman"/>
                <a:cs typeface="Times New Roman"/>
              </a:rPr>
              <a:t>un </a:t>
            </a:r>
            <a:r>
              <a:rPr sz="2800" spc="-5" dirty="0">
                <a:latin typeface="Times New Roman"/>
                <a:cs typeface="Times New Roman"/>
              </a:rPr>
              <a:t>compito </a:t>
            </a:r>
            <a:r>
              <a:rPr sz="2800" spc="-10" dirty="0">
                <a:latin typeface="Times New Roman"/>
                <a:cs typeface="Times New Roman"/>
              </a:rPr>
              <a:t>deve </a:t>
            </a:r>
            <a:r>
              <a:rPr sz="2800" spc="-5" dirty="0">
                <a:latin typeface="Times New Roman"/>
                <a:cs typeface="Times New Roman"/>
              </a:rPr>
              <a:t>essere  eseguito è </a:t>
            </a:r>
            <a:r>
              <a:rPr sz="2800" dirty="0">
                <a:latin typeface="Times New Roman"/>
                <a:cs typeface="Times New Roman"/>
              </a:rPr>
              <a:t>una </a:t>
            </a:r>
            <a:r>
              <a:rPr sz="2800" spc="-5" dirty="0">
                <a:latin typeface="Times New Roman"/>
                <a:cs typeface="Times New Roman"/>
              </a:rPr>
              <a:t>sequenza ben definita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10" dirty="0">
                <a:latin typeface="Times New Roman"/>
                <a:cs typeface="Times New Roman"/>
              </a:rPr>
              <a:t>passi  elementari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detta</a:t>
            </a:r>
            <a:endParaRPr sz="2800">
              <a:latin typeface="Times New Roman"/>
              <a:cs typeface="Times New Roman"/>
            </a:endParaRPr>
          </a:p>
          <a:p>
            <a:pPr marL="2260600">
              <a:lnSpc>
                <a:spcPct val="100000"/>
              </a:lnSpc>
              <a:spcBef>
                <a:spcPts val="340"/>
              </a:spcBef>
            </a:pPr>
            <a:r>
              <a:rPr sz="2800" i="1" spc="-5" dirty="0">
                <a:latin typeface="Times New Roman"/>
                <a:cs typeface="Times New Roman"/>
              </a:rPr>
              <a:t>ALGORITMO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099903" y="1986344"/>
            <a:ext cx="7274559" cy="21926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6350" algn="just">
              <a:lnSpc>
                <a:spcPts val="3229"/>
              </a:lnSpc>
              <a:spcBef>
                <a:spcPts val="310"/>
              </a:spcBef>
            </a:pPr>
            <a:r>
              <a:rPr sz="2800" spc="-30" dirty="0">
                <a:latin typeface="Times New Roman"/>
                <a:cs typeface="Times New Roman"/>
              </a:rPr>
              <a:t>L’esecuzione </a:t>
            </a:r>
            <a:r>
              <a:rPr sz="2800" spc="-5" dirty="0">
                <a:latin typeface="Times New Roman"/>
                <a:cs typeface="Times New Roman"/>
              </a:rPr>
              <a:t>delle istruzioni (passi) dell’algoritmo  è </a:t>
            </a:r>
            <a:r>
              <a:rPr sz="2800" dirty="0">
                <a:latin typeface="Times New Roman"/>
                <a:cs typeface="Times New Roman"/>
              </a:rPr>
              <a:t>un </a:t>
            </a:r>
            <a:r>
              <a:rPr sz="2800" i="1" spc="-20" dirty="0">
                <a:latin typeface="Times New Roman"/>
                <a:cs typeface="Times New Roman"/>
              </a:rPr>
              <a:t>processo </a:t>
            </a:r>
            <a:r>
              <a:rPr sz="2800" spc="-5" dirty="0">
                <a:latin typeface="Times New Roman"/>
                <a:cs typeface="Times New Roman"/>
              </a:rPr>
              <a:t>che opera </a:t>
            </a:r>
            <a:r>
              <a:rPr sz="2800" dirty="0">
                <a:latin typeface="Times New Roman"/>
                <a:cs typeface="Times New Roman"/>
              </a:rPr>
              <a:t>sui </a:t>
            </a:r>
            <a:r>
              <a:rPr sz="2800" spc="-5" dirty="0">
                <a:latin typeface="Times New Roman"/>
                <a:cs typeface="Times New Roman"/>
              </a:rPr>
              <a:t>dati </a:t>
            </a:r>
            <a:r>
              <a:rPr sz="2800" spc="-1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ingresso </a:t>
            </a:r>
            <a:r>
              <a:rPr sz="2800" spc="-15" dirty="0">
                <a:latin typeface="Times New Roman"/>
                <a:cs typeface="Times New Roman"/>
              </a:rPr>
              <a:t>per </a:t>
            </a:r>
            <a:r>
              <a:rPr sz="2800" spc="6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produrre </a:t>
            </a:r>
            <a:r>
              <a:rPr sz="2800" spc="-5" dirty="0">
                <a:latin typeface="Times New Roman"/>
                <a:cs typeface="Times New Roman"/>
              </a:rPr>
              <a:t>dei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risultati.</a:t>
            </a: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ts val="3229"/>
              </a:lnSpc>
              <a:spcBef>
                <a:spcPts val="790"/>
              </a:spcBef>
            </a:pPr>
            <a:r>
              <a:rPr sz="2800" spc="-10" dirty="0">
                <a:latin typeface="Times New Roman"/>
                <a:cs typeface="Times New Roman"/>
              </a:rPr>
              <a:t>Dato </a:t>
            </a:r>
            <a:r>
              <a:rPr sz="2800" dirty="0">
                <a:latin typeface="Times New Roman"/>
                <a:cs typeface="Times New Roman"/>
              </a:rPr>
              <a:t>un </a:t>
            </a:r>
            <a:r>
              <a:rPr sz="2800" i="1" spc="-5" dirty="0">
                <a:latin typeface="Times New Roman"/>
                <a:cs typeface="Times New Roman"/>
              </a:rPr>
              <a:t>soddisfacente </a:t>
            </a:r>
            <a:r>
              <a:rPr sz="2800" spc="-10" dirty="0">
                <a:latin typeface="Times New Roman"/>
                <a:cs typeface="Times New Roman"/>
              </a:rPr>
              <a:t>metodo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soluzione è  possibile </a:t>
            </a:r>
            <a:r>
              <a:rPr sz="2800" i="1" spc="-20" dirty="0">
                <a:latin typeface="Times New Roman"/>
                <a:cs typeface="Times New Roman"/>
              </a:rPr>
              <a:t>delegare </a:t>
            </a:r>
            <a:r>
              <a:rPr sz="2800" spc="-5" dirty="0">
                <a:latin typeface="Times New Roman"/>
                <a:cs typeface="Times New Roman"/>
              </a:rPr>
              <a:t>l’esecuzione </a:t>
            </a:r>
            <a:r>
              <a:rPr sz="2800" spc="-10" dirty="0">
                <a:latin typeface="Times New Roman"/>
                <a:cs typeface="Times New Roman"/>
              </a:rPr>
              <a:t>ad </a:t>
            </a:r>
            <a:r>
              <a:rPr sz="2800" dirty="0">
                <a:latin typeface="Times New Roman"/>
                <a:cs typeface="Times New Roman"/>
              </a:rPr>
              <a:t>un</a:t>
            </a:r>
            <a:r>
              <a:rPr sz="2800" spc="4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altro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0258" y="4047147"/>
            <a:ext cx="6399530" cy="1723389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800" spc="-5" dirty="0">
                <a:latin typeface="Times New Roman"/>
                <a:cs typeface="Times New Roman"/>
              </a:rPr>
              <a:t>soggetto ovvero l’esecuzione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è</a:t>
            </a:r>
            <a:endParaRPr sz="2800">
              <a:latin typeface="Times New Roman"/>
              <a:cs typeface="Times New Roman"/>
            </a:endParaRPr>
          </a:p>
          <a:p>
            <a:pPr marL="818515" indent="-228600">
              <a:lnSpc>
                <a:spcPct val="100000"/>
              </a:lnSpc>
              <a:spcBef>
                <a:spcPts val="610"/>
              </a:spcBef>
              <a:buChar char="•"/>
              <a:tabLst>
                <a:tab pos="819150" algn="l"/>
              </a:tabLst>
            </a:pPr>
            <a:r>
              <a:rPr sz="2400" spc="-5" dirty="0">
                <a:latin typeface="Times New Roman"/>
                <a:cs typeface="Times New Roman"/>
              </a:rPr>
              <a:t>delegabile </a:t>
            </a:r>
            <a:r>
              <a:rPr sz="2400" dirty="0">
                <a:latin typeface="Times New Roman"/>
                <a:cs typeface="Times New Roman"/>
              </a:rPr>
              <a:t>ad un esecutore </a:t>
            </a:r>
            <a:r>
              <a:rPr sz="2400" spc="-5" dirty="0">
                <a:latin typeface="Times New Roman"/>
                <a:cs typeface="Times New Roman"/>
              </a:rPr>
              <a:t>(artificiale)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purchè</a:t>
            </a:r>
            <a:endParaRPr sz="2400">
              <a:latin typeface="Times New Roman"/>
              <a:cs typeface="Times New Roman"/>
            </a:endParaRPr>
          </a:p>
          <a:p>
            <a:pPr marL="1275080" lvl="1" indent="-227965">
              <a:lnSpc>
                <a:spcPct val="100000"/>
              </a:lnSpc>
              <a:spcBef>
                <a:spcPts val="509"/>
              </a:spcBef>
              <a:buChar char="–"/>
              <a:tabLst>
                <a:tab pos="1275715" algn="l"/>
              </a:tabLst>
            </a:pPr>
            <a:r>
              <a:rPr sz="2000" spc="-5" dirty="0">
                <a:latin typeface="Times New Roman"/>
                <a:cs typeface="Times New Roman"/>
              </a:rPr>
              <a:t>Capisca la </a:t>
            </a:r>
            <a:r>
              <a:rPr sz="2000" dirty="0">
                <a:latin typeface="Times New Roman"/>
                <a:cs typeface="Times New Roman"/>
              </a:rPr>
              <a:t>descrizione </a:t>
            </a:r>
            <a:r>
              <a:rPr sz="2000" spc="-5" dirty="0">
                <a:latin typeface="Times New Roman"/>
                <a:cs typeface="Times New Roman"/>
              </a:rPr>
              <a:t>della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soluzione</a:t>
            </a:r>
            <a:endParaRPr sz="2000">
              <a:latin typeface="Times New Roman"/>
              <a:cs typeface="Times New Roman"/>
            </a:endParaRPr>
          </a:p>
          <a:p>
            <a:pPr marL="1275080" lvl="1" indent="-227965">
              <a:lnSpc>
                <a:spcPct val="100000"/>
              </a:lnSpc>
              <a:spcBef>
                <a:spcPts val="500"/>
              </a:spcBef>
              <a:buChar char="–"/>
              <a:tabLst>
                <a:tab pos="1275715" algn="l"/>
              </a:tabLst>
            </a:pPr>
            <a:r>
              <a:rPr sz="2000" dirty="0">
                <a:latin typeface="Times New Roman"/>
                <a:cs typeface="Times New Roman"/>
              </a:rPr>
              <a:t>è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grado di eseguire </a:t>
            </a:r>
            <a:r>
              <a:rPr sz="2000" spc="-5" dirty="0">
                <a:latin typeface="Times New Roman"/>
                <a:cs typeface="Times New Roman"/>
              </a:rPr>
              <a:t>le </a:t>
            </a:r>
            <a:r>
              <a:rPr sz="2000" dirty="0">
                <a:latin typeface="Times New Roman"/>
                <a:cs typeface="Times New Roman"/>
              </a:rPr>
              <a:t>operazioni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richieste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67095" y="0"/>
            <a:ext cx="3801110" cy="130810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4400" dirty="0"/>
              <a:t>Problem</a:t>
            </a:r>
            <a:r>
              <a:rPr sz="4400" spc="-85" dirty="0"/>
              <a:t> </a:t>
            </a:r>
            <a:r>
              <a:rPr sz="4400" dirty="0"/>
              <a:t>Solving</a:t>
            </a:r>
            <a:endParaRPr sz="4400"/>
          </a:p>
          <a:p>
            <a:pPr marL="751205">
              <a:lnSpc>
                <a:spcPct val="100000"/>
              </a:lnSpc>
              <a:spcBef>
                <a:spcPts val="565"/>
              </a:spcBef>
            </a:pPr>
            <a:r>
              <a:rPr sz="2800" spc="-5" dirty="0"/>
              <a:t>Esecuzione</a:t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2519" y="302926"/>
            <a:ext cx="23564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Al</a:t>
            </a:r>
            <a:r>
              <a:rPr sz="4400" spc="5" dirty="0"/>
              <a:t>go</a:t>
            </a:r>
            <a:r>
              <a:rPr sz="4400" spc="-5" dirty="0"/>
              <a:t>r</a:t>
            </a:r>
            <a:r>
              <a:rPr sz="4400" dirty="0"/>
              <a:t>it</a:t>
            </a:r>
            <a:r>
              <a:rPr sz="4400" spc="-10" dirty="0"/>
              <a:t>m</a:t>
            </a:r>
            <a:r>
              <a:rPr sz="4400" dirty="0"/>
              <a:t>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3099" y="1650682"/>
            <a:ext cx="7296150" cy="4542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250" marR="449580" indent="-336550">
              <a:lnSpc>
                <a:spcPct val="100000"/>
              </a:lnSpc>
              <a:spcBef>
                <a:spcPts val="95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Serie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prescrizioni o istruzioni che specifica  l’insieme delle azioni </a:t>
            </a:r>
            <a:r>
              <a:rPr sz="2800" dirty="0">
                <a:latin typeface="Times New Roman"/>
                <a:cs typeface="Times New Roman"/>
              </a:rPr>
              <a:t>da </a:t>
            </a:r>
            <a:r>
              <a:rPr sz="2800" spc="-5" dirty="0">
                <a:latin typeface="Times New Roman"/>
                <a:cs typeface="Times New Roman"/>
              </a:rPr>
              <a:t>compiere per poter  </a:t>
            </a:r>
            <a:r>
              <a:rPr sz="2800" dirty="0">
                <a:latin typeface="Times New Roman"/>
                <a:cs typeface="Times New Roman"/>
              </a:rPr>
              <a:t>risolvere un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problema</a:t>
            </a:r>
            <a:endParaRPr sz="28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710"/>
              </a:spcBef>
              <a:buChar char="–"/>
              <a:tabLst>
                <a:tab pos="749300" algn="l"/>
              </a:tabLst>
            </a:pPr>
            <a:r>
              <a:rPr sz="2400" spc="-5" dirty="0">
                <a:latin typeface="Times New Roman"/>
                <a:cs typeface="Times New Roman"/>
              </a:rPr>
              <a:t>[Al-Khowarizmi, IX sec.,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matematico]</a:t>
            </a:r>
            <a:endParaRPr sz="2400">
              <a:latin typeface="Times New Roman"/>
              <a:cs typeface="Times New Roman"/>
            </a:endParaRPr>
          </a:p>
          <a:p>
            <a:pPr marL="1155700" marR="203835" lvl="2" indent="-228600">
              <a:lnSpc>
                <a:spcPct val="100000"/>
              </a:lnSpc>
              <a:spcBef>
                <a:spcPts val="62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Regole per eseguire </a:t>
            </a:r>
            <a:r>
              <a:rPr sz="2000" spc="-5" dirty="0">
                <a:latin typeface="Times New Roman"/>
                <a:cs typeface="Times New Roman"/>
              </a:rPr>
              <a:t>le </a:t>
            </a:r>
            <a:r>
              <a:rPr sz="2000" dirty="0">
                <a:latin typeface="Times New Roman"/>
                <a:cs typeface="Times New Roman"/>
              </a:rPr>
              <a:t>4 operazioni </a:t>
            </a:r>
            <a:r>
              <a:rPr sz="2000" spc="-5" dirty="0">
                <a:latin typeface="Times New Roman"/>
                <a:cs typeface="Times New Roman"/>
              </a:rPr>
              <a:t>aritmetiche </a:t>
            </a:r>
            <a:r>
              <a:rPr sz="2000" dirty="0">
                <a:latin typeface="Times New Roman"/>
                <a:cs typeface="Times New Roman"/>
              </a:rPr>
              <a:t>sui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numeri  scritti in </a:t>
            </a:r>
            <a:r>
              <a:rPr sz="2000" dirty="0">
                <a:latin typeface="Times New Roman"/>
                <a:cs typeface="Times New Roman"/>
              </a:rPr>
              <a:t>notazione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decimale</a:t>
            </a:r>
            <a:endParaRPr sz="20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690"/>
              </a:spcBef>
              <a:buChar char="–"/>
              <a:tabLst>
                <a:tab pos="749300" algn="l"/>
              </a:tabLst>
            </a:pPr>
            <a:r>
              <a:rPr sz="2400" spc="-5" dirty="0">
                <a:latin typeface="Times New Roman"/>
                <a:cs typeface="Times New Roman"/>
              </a:rPr>
              <a:t>Esempi:</a:t>
            </a:r>
            <a:endParaRPr sz="2400">
              <a:latin typeface="Times New Roman"/>
              <a:cs typeface="Times New Roman"/>
            </a:endParaRPr>
          </a:p>
          <a:p>
            <a:pPr marL="748665" marR="96139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Processo: fare </a:t>
            </a:r>
            <a:r>
              <a:rPr sz="2400" dirty="0">
                <a:latin typeface="Times New Roman"/>
                <a:cs typeface="Times New Roman"/>
              </a:rPr>
              <a:t>una torta, calcolare l’area di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  triangolo,..</a:t>
            </a:r>
            <a:endParaRPr sz="2400">
              <a:latin typeface="Times New Roman"/>
              <a:cs typeface="Times New Roman"/>
            </a:endParaRPr>
          </a:p>
          <a:p>
            <a:pPr marL="748665" marR="5080">
              <a:lnSpc>
                <a:spcPct val="124200"/>
              </a:lnSpc>
            </a:pPr>
            <a:r>
              <a:rPr sz="2400" spc="-5" dirty="0">
                <a:latin typeface="Times New Roman"/>
                <a:cs typeface="Times New Roman"/>
              </a:rPr>
              <a:t>Algoritmo: </a:t>
            </a:r>
            <a:r>
              <a:rPr sz="2400" dirty="0">
                <a:latin typeface="Times New Roman"/>
                <a:cs typeface="Times New Roman"/>
              </a:rPr>
              <a:t>ricetta da cucina, </a:t>
            </a:r>
            <a:r>
              <a:rPr sz="2400" spc="-5" dirty="0">
                <a:latin typeface="Times New Roman"/>
                <a:cs typeface="Times New Roman"/>
              </a:rPr>
              <a:t>formula (S=(b*h)/2)  Passo elementare: </a:t>
            </a:r>
            <a:r>
              <a:rPr sz="2400" dirty="0">
                <a:latin typeface="Times New Roman"/>
                <a:cs typeface="Times New Roman"/>
              </a:rPr>
              <a:t>prendere 3 uova, </a:t>
            </a:r>
            <a:r>
              <a:rPr sz="2400" spc="-5" dirty="0">
                <a:latin typeface="Times New Roman"/>
                <a:cs typeface="Times New Roman"/>
              </a:rPr>
              <a:t>moltiplica </a:t>
            </a:r>
            <a:r>
              <a:rPr sz="2400" dirty="0">
                <a:latin typeface="Times New Roman"/>
                <a:cs typeface="Times New Roman"/>
              </a:rPr>
              <a:t>b per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971" y="538194"/>
            <a:ext cx="22320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Al</a:t>
            </a:r>
            <a:r>
              <a:rPr sz="4400" spc="5" dirty="0"/>
              <a:t>go</a:t>
            </a:r>
            <a:r>
              <a:rPr sz="4400" spc="-5" dirty="0"/>
              <a:t>r</a:t>
            </a:r>
            <a:r>
              <a:rPr sz="4400" dirty="0"/>
              <a:t>it</a:t>
            </a:r>
            <a:r>
              <a:rPr sz="4400" spc="-10" dirty="0"/>
              <a:t>m</a:t>
            </a:r>
            <a:r>
              <a:rPr sz="4400" dirty="0"/>
              <a:t>i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2984" y="998889"/>
            <a:ext cx="7266940" cy="524573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671195">
              <a:lnSpc>
                <a:spcPct val="100000"/>
              </a:lnSpc>
              <a:spcBef>
                <a:spcPts val="1785"/>
              </a:spcBef>
            </a:pPr>
            <a:r>
              <a:rPr sz="3600" spc="-5" dirty="0">
                <a:latin typeface="Times New Roman"/>
                <a:cs typeface="Times New Roman"/>
              </a:rPr>
              <a:t>Costruire </a:t>
            </a:r>
            <a:r>
              <a:rPr sz="3600" dirty="0">
                <a:latin typeface="Times New Roman"/>
                <a:cs typeface="Times New Roman"/>
              </a:rPr>
              <a:t>un </a:t>
            </a:r>
            <a:r>
              <a:rPr sz="3600" spc="-5" dirty="0">
                <a:latin typeface="Times New Roman"/>
                <a:cs typeface="Times New Roman"/>
              </a:rPr>
              <a:t>algoritmo equivale</a:t>
            </a:r>
            <a:r>
              <a:rPr sz="3600" spc="3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a:</a:t>
            </a:r>
            <a:endParaRPr sz="3600">
              <a:latin typeface="Times New Roman"/>
              <a:cs typeface="Times New Roman"/>
            </a:endParaRPr>
          </a:p>
          <a:p>
            <a:pPr marL="349885" indent="-337185">
              <a:lnSpc>
                <a:spcPct val="100000"/>
              </a:lnSpc>
              <a:spcBef>
                <a:spcPts val="1510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Esaminare </a:t>
            </a:r>
            <a:r>
              <a:rPr sz="3200" spc="5" dirty="0">
                <a:latin typeface="Times New Roman"/>
                <a:cs typeface="Times New Roman"/>
              </a:rPr>
              <a:t>una </a:t>
            </a:r>
            <a:r>
              <a:rPr sz="3200" dirty="0">
                <a:latin typeface="Times New Roman"/>
                <a:cs typeface="Times New Roman"/>
              </a:rPr>
              <a:t>specifica realtà o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problema</a:t>
            </a:r>
            <a:endParaRPr sz="32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405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Costruirne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un’</a:t>
            </a:r>
            <a:r>
              <a:rPr sz="3200" b="1" dirty="0">
                <a:latin typeface="Times New Roman"/>
                <a:cs typeface="Times New Roman"/>
              </a:rPr>
              <a:t>astrazione</a:t>
            </a:r>
            <a:endParaRPr sz="32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425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Rappresentarla (più o </a:t>
            </a:r>
            <a:r>
              <a:rPr sz="3200" spc="5" dirty="0">
                <a:latin typeface="Times New Roman"/>
                <a:cs typeface="Times New Roman"/>
              </a:rPr>
              <a:t>meno)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formalmente</a:t>
            </a:r>
            <a:endParaRPr sz="3200">
              <a:latin typeface="Times New Roman"/>
              <a:cs typeface="Times New Roman"/>
            </a:endParaRPr>
          </a:p>
          <a:p>
            <a:pPr marL="349885" marR="60325" indent="-337185">
              <a:lnSpc>
                <a:spcPts val="3460"/>
              </a:lnSpc>
              <a:spcBef>
                <a:spcPts val="850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Individuare </a:t>
            </a:r>
            <a:r>
              <a:rPr sz="3200" spc="5" dirty="0">
                <a:latin typeface="Times New Roman"/>
                <a:cs typeface="Times New Roman"/>
              </a:rPr>
              <a:t>una </a:t>
            </a:r>
            <a:r>
              <a:rPr sz="3200" i="1" dirty="0">
                <a:latin typeface="Times New Roman"/>
                <a:cs typeface="Times New Roman"/>
              </a:rPr>
              <a:t>sequenza </a:t>
            </a:r>
            <a:r>
              <a:rPr sz="3200" dirty="0">
                <a:latin typeface="Times New Roman"/>
                <a:cs typeface="Times New Roman"/>
              </a:rPr>
              <a:t>di azioni </a:t>
            </a:r>
            <a:r>
              <a:rPr sz="3200" spc="5" dirty="0">
                <a:latin typeface="Times New Roman"/>
                <a:cs typeface="Times New Roman"/>
              </a:rPr>
              <a:t>che,  </a:t>
            </a:r>
            <a:r>
              <a:rPr sz="3200" dirty="0">
                <a:latin typeface="Times New Roman"/>
                <a:cs typeface="Times New Roman"/>
              </a:rPr>
              <a:t>eseguite, risolvano </a:t>
            </a:r>
            <a:r>
              <a:rPr sz="3200" spc="-5" dirty="0">
                <a:latin typeface="Times New Roman"/>
                <a:cs typeface="Times New Roman"/>
              </a:rPr>
              <a:t>il </a:t>
            </a:r>
            <a:r>
              <a:rPr sz="3200" dirty="0">
                <a:latin typeface="Times New Roman"/>
                <a:cs typeface="Times New Roman"/>
              </a:rPr>
              <a:t>problema </a:t>
            </a:r>
            <a:r>
              <a:rPr sz="3200" spc="5" dirty="0">
                <a:latin typeface="Times New Roman"/>
                <a:cs typeface="Times New Roman"/>
              </a:rPr>
              <a:t>nel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mondo  </a:t>
            </a:r>
            <a:r>
              <a:rPr sz="3200" dirty="0">
                <a:latin typeface="Times New Roman"/>
                <a:cs typeface="Times New Roman"/>
              </a:rPr>
              <a:t>dell’astrazione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650">
              <a:latin typeface="Times New Roman"/>
              <a:cs typeface="Times New Roman"/>
            </a:endParaRPr>
          </a:p>
          <a:p>
            <a:pPr marL="423545" marR="255270">
              <a:lnSpc>
                <a:spcPts val="2890"/>
              </a:lnSpc>
            </a:pPr>
            <a:r>
              <a:rPr sz="2800" dirty="0">
                <a:latin typeface="Times New Roman"/>
                <a:cs typeface="Times New Roman"/>
              </a:rPr>
              <a:t>Il </a:t>
            </a:r>
            <a:r>
              <a:rPr sz="2800" spc="-5" dirty="0">
                <a:latin typeface="Times New Roman"/>
                <a:cs typeface="Times New Roman"/>
              </a:rPr>
              <a:t>processo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analisi e astrazione è </a:t>
            </a:r>
            <a:r>
              <a:rPr sz="2800" spc="-10" dirty="0">
                <a:latin typeface="Times New Roman"/>
                <a:cs typeface="Times New Roman"/>
              </a:rPr>
              <a:t>difficile </a:t>
            </a:r>
            <a:r>
              <a:rPr sz="2800" dirty="0">
                <a:latin typeface="Times New Roman"/>
                <a:cs typeface="Times New Roman"/>
              </a:rPr>
              <a:t>da  </a:t>
            </a:r>
            <a:r>
              <a:rPr sz="2800" spc="-5" dirty="0">
                <a:latin typeface="Times New Roman"/>
                <a:cs typeface="Times New Roman"/>
              </a:rPr>
              <a:t>dominare per problemi complessi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5003" y="89249"/>
            <a:ext cx="2232025" cy="1190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Al</a:t>
            </a:r>
            <a:r>
              <a:rPr sz="4400" spc="5" dirty="0"/>
              <a:t>go</a:t>
            </a:r>
            <a:r>
              <a:rPr sz="4400" spc="-5" dirty="0"/>
              <a:t>r</a:t>
            </a:r>
            <a:r>
              <a:rPr sz="4400" dirty="0"/>
              <a:t>it</a:t>
            </a:r>
            <a:r>
              <a:rPr sz="4400" spc="-10" dirty="0"/>
              <a:t>m</a:t>
            </a:r>
            <a:r>
              <a:rPr sz="4400" dirty="0"/>
              <a:t>i</a:t>
            </a:r>
            <a:endParaRPr sz="4400"/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3200" dirty="0"/>
              <a:t>Proprietà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3099" y="1280601"/>
            <a:ext cx="7617459" cy="451294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540"/>
              </a:spcBef>
              <a:buChar char="•"/>
              <a:tabLst>
                <a:tab pos="349250" algn="l"/>
                <a:tab pos="349885" algn="l"/>
              </a:tabLst>
            </a:pPr>
            <a:r>
              <a:rPr sz="2000" spc="-5" dirty="0">
                <a:latin typeface="Times New Roman"/>
                <a:cs typeface="Times New Roman"/>
              </a:rPr>
              <a:t>Finitezza</a:t>
            </a:r>
            <a:endParaRPr sz="20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390"/>
              </a:spcBef>
              <a:buChar char="–"/>
              <a:tabLst>
                <a:tab pos="748665" algn="l"/>
                <a:tab pos="749300" algn="l"/>
              </a:tabLst>
            </a:pPr>
            <a:r>
              <a:rPr sz="1800" dirty="0">
                <a:latin typeface="Times New Roman"/>
                <a:cs typeface="Times New Roman"/>
              </a:rPr>
              <a:t>Spaziale</a:t>
            </a:r>
            <a:endParaRPr sz="18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384"/>
              </a:spcBef>
              <a:buChar char="–"/>
              <a:tabLst>
                <a:tab pos="748665" algn="l"/>
                <a:tab pos="749300" algn="l"/>
              </a:tabLst>
            </a:pPr>
            <a:r>
              <a:rPr sz="1800" spc="-15" dirty="0">
                <a:latin typeface="Times New Roman"/>
                <a:cs typeface="Times New Roman"/>
              </a:rPr>
              <a:t>Temporale</a:t>
            </a:r>
            <a:endParaRPr sz="1800">
              <a:latin typeface="Times New Roman"/>
              <a:cs typeface="Times New Roman"/>
            </a:endParaRPr>
          </a:p>
          <a:p>
            <a:pPr marL="349250" marR="3771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Times New Roman"/>
                <a:cs typeface="Times New Roman"/>
              </a:rPr>
              <a:t>(ovvero: le </a:t>
            </a:r>
            <a:r>
              <a:rPr sz="1800" spc="-5" dirty="0">
                <a:latin typeface="Times New Roman"/>
                <a:cs typeface="Times New Roman"/>
              </a:rPr>
              <a:t>istruzioni </a:t>
            </a:r>
            <a:r>
              <a:rPr sz="1800" dirty="0">
                <a:latin typeface="Times New Roman"/>
                <a:cs typeface="Times New Roman"/>
              </a:rPr>
              <a:t>di un </a:t>
            </a:r>
            <a:r>
              <a:rPr sz="1800" spc="-5" dirty="0">
                <a:latin typeface="Times New Roman"/>
                <a:cs typeface="Times New Roman"/>
              </a:rPr>
              <a:t>algoritmo </a:t>
            </a:r>
            <a:r>
              <a:rPr sz="1800" dirty="0">
                <a:latin typeface="Times New Roman"/>
                <a:cs typeface="Times New Roman"/>
              </a:rPr>
              <a:t>devono </a:t>
            </a:r>
            <a:r>
              <a:rPr sz="1800" spc="-5" dirty="0">
                <a:latin typeface="Times New Roman"/>
                <a:cs typeface="Times New Roman"/>
              </a:rPr>
              <a:t>essere </a:t>
            </a:r>
            <a:r>
              <a:rPr sz="1800" dirty="0">
                <a:latin typeface="Times New Roman"/>
                <a:cs typeface="Times New Roman"/>
              </a:rPr>
              <a:t>un </a:t>
            </a:r>
            <a:r>
              <a:rPr sz="1800" spc="-5" dirty="0">
                <a:latin typeface="Times New Roman"/>
                <a:cs typeface="Times New Roman"/>
              </a:rPr>
              <a:t>insieme </a:t>
            </a:r>
            <a:r>
              <a:rPr sz="1800" dirty="0">
                <a:latin typeface="Times New Roman"/>
                <a:cs typeface="Times New Roman"/>
              </a:rPr>
              <a:t>finito e una  qualunque esecuzione </a:t>
            </a:r>
            <a:r>
              <a:rPr sz="1800" spc="-5" dirty="0">
                <a:latin typeface="Times New Roman"/>
                <a:cs typeface="Times New Roman"/>
              </a:rPr>
              <a:t>dell’algoritmo </a:t>
            </a:r>
            <a:r>
              <a:rPr sz="1800" dirty="0">
                <a:latin typeface="Times New Roman"/>
                <a:cs typeface="Times New Roman"/>
              </a:rPr>
              <a:t>deve </a:t>
            </a:r>
            <a:r>
              <a:rPr sz="1800" spc="-5" dirty="0">
                <a:latin typeface="Times New Roman"/>
                <a:cs typeface="Times New Roman"/>
              </a:rPr>
              <a:t>terminare </a:t>
            </a:r>
            <a:r>
              <a:rPr sz="1800" dirty="0">
                <a:latin typeface="Times New Roman"/>
                <a:cs typeface="Times New Roman"/>
              </a:rPr>
              <a:t>in un </a:t>
            </a:r>
            <a:r>
              <a:rPr sz="1800" spc="-5" dirty="0">
                <a:latin typeface="Times New Roman"/>
                <a:cs typeface="Times New Roman"/>
              </a:rPr>
              <a:t>tempo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finito)</a:t>
            </a:r>
            <a:endParaRPr sz="18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445"/>
              </a:spcBef>
              <a:buChar char="•"/>
              <a:tabLst>
                <a:tab pos="349250" algn="l"/>
                <a:tab pos="349885" algn="l"/>
              </a:tabLst>
            </a:pPr>
            <a:r>
              <a:rPr sz="2000" spc="-5" dirty="0">
                <a:latin typeface="Times New Roman"/>
                <a:cs typeface="Times New Roman"/>
              </a:rPr>
              <a:t>Generalità</a:t>
            </a:r>
            <a:endParaRPr sz="20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395"/>
              </a:spcBef>
              <a:buChar char="–"/>
              <a:tabLst>
                <a:tab pos="748665" algn="l"/>
                <a:tab pos="749300" algn="l"/>
              </a:tabLst>
            </a:pPr>
            <a:r>
              <a:rPr sz="1800" spc="-5" dirty="0">
                <a:latin typeface="Times New Roman"/>
                <a:cs typeface="Times New Roman"/>
              </a:rPr>
              <a:t>Classe </a:t>
            </a:r>
            <a:r>
              <a:rPr sz="1800" dirty="0">
                <a:latin typeface="Times New Roman"/>
                <a:cs typeface="Times New Roman"/>
              </a:rPr>
              <a:t>di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problemi</a:t>
            </a:r>
            <a:endParaRPr sz="18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380"/>
              </a:spcBef>
              <a:buChar char="–"/>
              <a:tabLst>
                <a:tab pos="748665" algn="l"/>
                <a:tab pos="749300" algn="l"/>
              </a:tabLst>
            </a:pPr>
            <a:r>
              <a:rPr sz="1800" spc="-5" dirty="0">
                <a:latin typeface="Times New Roman"/>
                <a:cs typeface="Times New Roman"/>
              </a:rPr>
              <a:t>Dominio </a:t>
            </a:r>
            <a:r>
              <a:rPr sz="1800" dirty="0">
                <a:latin typeface="Times New Roman"/>
                <a:cs typeface="Times New Roman"/>
              </a:rPr>
              <a:t>di definizione</a:t>
            </a:r>
            <a:endParaRPr sz="1800">
              <a:latin typeface="Times New Roman"/>
              <a:cs typeface="Times New Roman"/>
            </a:endParaRPr>
          </a:p>
          <a:p>
            <a:pPr marL="348615" marR="5080" algn="just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latin typeface="Times New Roman"/>
                <a:cs typeface="Times New Roman"/>
              </a:rPr>
              <a:t>(l’algoritmo </a:t>
            </a:r>
            <a:r>
              <a:rPr sz="1800" dirty="0">
                <a:latin typeface="Times New Roman"/>
                <a:cs typeface="Times New Roman"/>
              </a:rPr>
              <a:t>deve </a:t>
            </a:r>
            <a:r>
              <a:rPr sz="1800" spc="-5" dirty="0">
                <a:latin typeface="Times New Roman"/>
                <a:cs typeface="Times New Roman"/>
              </a:rPr>
              <a:t>risolvere una classe </a:t>
            </a:r>
            <a:r>
              <a:rPr sz="1800" dirty="0">
                <a:latin typeface="Times New Roman"/>
                <a:cs typeface="Times New Roman"/>
              </a:rPr>
              <a:t>di </a:t>
            </a:r>
            <a:r>
              <a:rPr sz="1800" spc="-5" dirty="0">
                <a:latin typeface="Times New Roman"/>
                <a:cs typeface="Times New Roman"/>
              </a:rPr>
              <a:t>problemi, </a:t>
            </a:r>
            <a:r>
              <a:rPr sz="1800" dirty="0">
                <a:latin typeface="Times New Roman"/>
                <a:cs typeface="Times New Roman"/>
              </a:rPr>
              <a:t>ovvero deve </a:t>
            </a:r>
            <a:r>
              <a:rPr sz="1800" spc="-5" dirty="0">
                <a:latin typeface="Times New Roman"/>
                <a:cs typeface="Times New Roman"/>
              </a:rPr>
              <a:t>essere  applicabile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qualsiasi insieme </a:t>
            </a:r>
            <a:r>
              <a:rPr sz="1800" dirty="0">
                <a:latin typeface="Times New Roman"/>
                <a:cs typeface="Times New Roman"/>
              </a:rPr>
              <a:t>di </a:t>
            </a:r>
            <a:r>
              <a:rPr sz="1800" spc="-5" dirty="0">
                <a:latin typeface="Times New Roman"/>
                <a:cs typeface="Times New Roman"/>
              </a:rPr>
              <a:t>dati appartenenti al dominio </a:t>
            </a:r>
            <a:r>
              <a:rPr sz="1800" dirty="0">
                <a:latin typeface="Times New Roman"/>
                <a:cs typeface="Times New Roman"/>
              </a:rPr>
              <a:t>di </a:t>
            </a:r>
            <a:r>
              <a:rPr sz="1800" spc="-5" dirty="0">
                <a:latin typeface="Times New Roman"/>
                <a:cs typeface="Times New Roman"/>
              </a:rPr>
              <a:t>definizione  dell’algoritmo)</a:t>
            </a:r>
            <a:endParaRPr sz="18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464"/>
              </a:spcBef>
              <a:buChar char="•"/>
              <a:tabLst>
                <a:tab pos="349250" algn="l"/>
                <a:tab pos="349885" algn="l"/>
              </a:tabLst>
            </a:pPr>
            <a:r>
              <a:rPr sz="2000" spc="5" dirty="0">
                <a:latin typeface="Times New Roman"/>
                <a:cs typeface="Times New Roman"/>
              </a:rPr>
              <a:t>Non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ambiguità</a:t>
            </a:r>
            <a:endParaRPr sz="2000">
              <a:latin typeface="Times New Roman"/>
              <a:cs typeface="Times New Roman"/>
            </a:endParaRPr>
          </a:p>
          <a:p>
            <a:pPr marL="349250" marR="1273175">
              <a:lnSpc>
                <a:spcPts val="1939"/>
              </a:lnSpc>
              <a:spcBef>
                <a:spcPts val="735"/>
              </a:spcBef>
            </a:pPr>
            <a:r>
              <a:rPr sz="1800" dirty="0">
                <a:latin typeface="Times New Roman"/>
                <a:cs typeface="Times New Roman"/>
              </a:rPr>
              <a:t>(ovvero </a:t>
            </a:r>
            <a:r>
              <a:rPr sz="1800" spc="-5" dirty="0">
                <a:latin typeface="Times New Roman"/>
                <a:cs typeface="Times New Roman"/>
              </a:rPr>
              <a:t>l’algoritmo </a:t>
            </a:r>
            <a:r>
              <a:rPr sz="1800" dirty="0">
                <a:latin typeface="Times New Roman"/>
                <a:cs typeface="Times New Roman"/>
              </a:rPr>
              <a:t>non deve </a:t>
            </a:r>
            <a:r>
              <a:rPr sz="1800" spc="-5" dirty="0">
                <a:latin typeface="Times New Roman"/>
                <a:cs typeface="Times New Roman"/>
              </a:rPr>
              <a:t>essere costituito </a:t>
            </a:r>
            <a:r>
              <a:rPr sz="1800" dirty="0">
                <a:latin typeface="Times New Roman"/>
                <a:cs typeface="Times New Roman"/>
              </a:rPr>
              <a:t>da </a:t>
            </a:r>
            <a:r>
              <a:rPr sz="1800" spc="-5" dirty="0">
                <a:latin typeface="Times New Roman"/>
                <a:cs typeface="Times New Roman"/>
              </a:rPr>
              <a:t>istruzioni </a:t>
            </a:r>
            <a:r>
              <a:rPr sz="1800" dirty="0">
                <a:latin typeface="Times New Roman"/>
                <a:cs typeface="Times New Roman"/>
              </a:rPr>
              <a:t>che </a:t>
            </a:r>
            <a:r>
              <a:rPr sz="1800" spc="-5" dirty="0">
                <a:latin typeface="Times New Roman"/>
                <a:cs typeface="Times New Roman"/>
              </a:rPr>
              <a:t>si  </a:t>
            </a:r>
            <a:r>
              <a:rPr sz="1800" dirty="0">
                <a:latin typeface="Times New Roman"/>
                <a:cs typeface="Times New Roman"/>
              </a:rPr>
              <a:t>contraddicono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695"/>
              </a:lnSpc>
              <a:spcBef>
                <a:spcPts val="100"/>
              </a:spcBef>
            </a:pPr>
            <a:r>
              <a:rPr spc="-5" dirty="0"/>
              <a:t>Algoritmi</a:t>
            </a:r>
          </a:p>
          <a:p>
            <a:pPr algn="ctr">
              <a:lnSpc>
                <a:spcPts val="4255"/>
              </a:lnSpc>
            </a:pPr>
            <a:r>
              <a:rPr sz="3200" spc="-5" dirty="0"/>
              <a:t>La </a:t>
            </a:r>
            <a:r>
              <a:rPr sz="3200" dirty="0"/>
              <a:t>descrizione dell’algoritmo </a:t>
            </a:r>
            <a:r>
              <a:rPr sz="3200" spc="5" dirty="0"/>
              <a:t>deve</a:t>
            </a:r>
            <a:r>
              <a:rPr sz="3200" spc="-25" dirty="0"/>
              <a:t> </a:t>
            </a:r>
            <a:r>
              <a:rPr sz="3600" spc="-5" dirty="0"/>
              <a:t>essere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3099" y="2422080"/>
            <a:ext cx="7505065" cy="267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100"/>
              </a:spcBef>
              <a:buChar char="•"/>
              <a:tabLst>
                <a:tab pos="349250" algn="l"/>
                <a:tab pos="349885" algn="l"/>
                <a:tab pos="4085590" algn="l"/>
              </a:tabLst>
            </a:pPr>
            <a:r>
              <a:rPr sz="2400" spc="-5" dirty="0">
                <a:latin typeface="Times New Roman"/>
                <a:cs typeface="Times New Roman"/>
              </a:rPr>
              <a:t>Univoca: </a:t>
            </a:r>
            <a:r>
              <a:rPr sz="2400" dirty="0">
                <a:latin typeface="Times New Roman"/>
                <a:cs typeface="Times New Roman"/>
              </a:rPr>
              <a:t>non deve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dare adito	ad </a:t>
            </a:r>
            <a:r>
              <a:rPr sz="2400" spc="-5" dirty="0">
                <a:latin typeface="Times New Roman"/>
                <a:cs typeface="Times New Roman"/>
              </a:rPr>
              <a:t>interpretazioni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errate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Char char="•"/>
            </a:pPr>
            <a:endParaRPr sz="3250">
              <a:latin typeface="Times New Roman"/>
              <a:cs typeface="Times New Roman"/>
            </a:endParaRPr>
          </a:p>
          <a:p>
            <a:pPr marL="349250" marR="624205" indent="-336550">
              <a:lnSpc>
                <a:spcPct val="100000"/>
              </a:lnSpc>
              <a:spcBef>
                <a:spcPts val="5"/>
              </a:spcBef>
              <a:buChar char="•"/>
              <a:tabLst>
                <a:tab pos="349250" algn="l"/>
                <a:tab pos="349885" algn="l"/>
              </a:tabLst>
            </a:pPr>
            <a:r>
              <a:rPr sz="2400" spc="-5" dirty="0">
                <a:latin typeface="Times New Roman"/>
                <a:cs typeface="Times New Roman"/>
              </a:rPr>
              <a:t>Completa: </a:t>
            </a:r>
            <a:r>
              <a:rPr sz="2400" dirty="0">
                <a:latin typeface="Times New Roman"/>
                <a:cs typeface="Times New Roman"/>
              </a:rPr>
              <a:t>devono </a:t>
            </a:r>
            <a:r>
              <a:rPr sz="2400" spc="-5" dirty="0">
                <a:latin typeface="Times New Roman"/>
                <a:cs typeface="Times New Roman"/>
              </a:rPr>
              <a:t>essere </a:t>
            </a:r>
            <a:r>
              <a:rPr sz="2400" dirty="0">
                <a:latin typeface="Times New Roman"/>
                <a:cs typeface="Times New Roman"/>
              </a:rPr>
              <a:t>previste </a:t>
            </a:r>
            <a:r>
              <a:rPr sz="2400" spc="-5" dirty="0">
                <a:latin typeface="Times New Roman"/>
                <a:cs typeface="Times New Roman"/>
              </a:rPr>
              <a:t>esattamente </a:t>
            </a:r>
            <a:r>
              <a:rPr sz="2400" dirty="0">
                <a:latin typeface="Times New Roman"/>
                <a:cs typeface="Times New Roman"/>
              </a:rPr>
              <a:t>tutte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  azioni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necessarie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349250" marR="5080" indent="-336550">
              <a:lnSpc>
                <a:spcPts val="2590"/>
              </a:lnSpc>
              <a:buChar char="•"/>
              <a:tabLst>
                <a:tab pos="349250" algn="l"/>
                <a:tab pos="349885" algn="l"/>
              </a:tabLst>
            </a:pPr>
            <a:r>
              <a:rPr sz="2400" spc="-5" dirty="0">
                <a:latin typeface="Times New Roman"/>
                <a:cs typeface="Times New Roman"/>
              </a:rPr>
              <a:t>Ripetibile: </a:t>
            </a:r>
            <a:r>
              <a:rPr sz="2400" dirty="0">
                <a:latin typeface="Times New Roman"/>
                <a:cs typeface="Times New Roman"/>
              </a:rPr>
              <a:t>deve poter essere eseguito </a:t>
            </a:r>
            <a:r>
              <a:rPr sz="2400" spc="-5" dirty="0">
                <a:latin typeface="Times New Roman"/>
                <a:cs typeface="Times New Roman"/>
              </a:rPr>
              <a:t>da </a:t>
            </a:r>
            <a:r>
              <a:rPr sz="2400" dirty="0">
                <a:latin typeface="Times New Roman"/>
                <a:cs typeface="Times New Roman"/>
              </a:rPr>
              <a:t>più esecutori,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  </a:t>
            </a:r>
            <a:r>
              <a:rPr sz="2400" spc="-5" dirty="0">
                <a:latin typeface="Times New Roman"/>
                <a:cs typeface="Times New Roman"/>
              </a:rPr>
              <a:t>medesime caratteristiche, </a:t>
            </a:r>
            <a:r>
              <a:rPr sz="2400" dirty="0">
                <a:latin typeface="Times New Roman"/>
                <a:cs typeface="Times New Roman"/>
              </a:rPr>
              <a:t>con garanzia </a:t>
            </a:r>
            <a:r>
              <a:rPr sz="2400" spc="-5" dirty="0">
                <a:latin typeface="Times New Roman"/>
                <a:cs typeface="Times New Roman"/>
              </a:rPr>
              <a:t>di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successo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8215" y="314515"/>
            <a:ext cx="51809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Processo di</a:t>
            </a:r>
            <a:r>
              <a:rPr sz="4400" spc="-100" dirty="0"/>
              <a:t> </a:t>
            </a:r>
            <a:r>
              <a:rPr sz="4400" dirty="0"/>
              <a:t>esecuzione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301119" y="1984819"/>
            <a:ext cx="1071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v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15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7243" y="1984819"/>
            <a:ext cx="6303010" cy="151066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 marR="5080" indent="635">
              <a:lnSpc>
                <a:spcPts val="2970"/>
              </a:lnSpc>
              <a:spcBef>
                <a:spcPts val="520"/>
              </a:spcBef>
              <a:tabLst>
                <a:tab pos="855980" algn="l"/>
                <a:tab pos="2011045" algn="l"/>
                <a:tab pos="3501390" algn="l"/>
                <a:tab pos="4124325" algn="l"/>
                <a:tab pos="4768850" algn="l"/>
              </a:tabLst>
            </a:pPr>
            <a:r>
              <a:rPr sz="2800" dirty="0">
                <a:latin typeface="Times New Roman"/>
                <a:cs typeface="Times New Roman"/>
              </a:rPr>
              <a:t>Pu</a:t>
            </a:r>
            <a:r>
              <a:rPr sz="2800" spc="-5" dirty="0">
                <a:latin typeface="Times New Roman"/>
                <a:cs typeface="Times New Roman"/>
              </a:rPr>
              <a:t>ò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ss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d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l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15" dirty="0">
                <a:latin typeface="Times New Roman"/>
                <a:cs typeface="Times New Roman"/>
              </a:rPr>
              <a:t>at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	u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	pro</a:t>
            </a:r>
            <a:r>
              <a:rPr sz="2800" spc="-15" dirty="0">
                <a:latin typeface="Times New Roman"/>
                <a:cs typeface="Times New Roman"/>
              </a:rPr>
              <a:t>ce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re  </a:t>
            </a:r>
            <a:r>
              <a:rPr sz="2800" spc="-5" dirty="0">
                <a:latin typeface="Times New Roman"/>
                <a:cs typeface="Times New Roman"/>
              </a:rPr>
              <a:t>dall’estensore del </a:t>
            </a:r>
            <a:r>
              <a:rPr sz="2800" spc="-10" dirty="0">
                <a:latin typeface="Times New Roman"/>
                <a:cs typeface="Times New Roman"/>
              </a:rPr>
              <a:t>metodo </a:t>
            </a:r>
            <a:r>
              <a:rPr sz="2800" dirty="0">
                <a:latin typeface="Times New Roman"/>
                <a:cs typeface="Times New Roman"/>
              </a:rPr>
              <a:t>di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soluzione</a:t>
            </a:r>
            <a:endParaRPr sz="2800">
              <a:latin typeface="Times New Roman"/>
              <a:cs typeface="Times New Roman"/>
            </a:endParaRPr>
          </a:p>
          <a:p>
            <a:pPr marL="819150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819150" algn="l"/>
                <a:tab pos="819785" algn="l"/>
              </a:tabLst>
            </a:pPr>
            <a:r>
              <a:rPr sz="2000" dirty="0">
                <a:latin typeface="Times New Roman"/>
                <a:cs typeface="Times New Roman"/>
              </a:rPr>
              <a:t>Essere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umano</a:t>
            </a:r>
            <a:endParaRPr sz="2000">
              <a:latin typeface="Times New Roman"/>
              <a:cs typeface="Times New Roman"/>
            </a:endParaRPr>
          </a:p>
          <a:p>
            <a:pPr marL="819150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819150" algn="l"/>
                <a:tab pos="819785" algn="l"/>
              </a:tabLst>
            </a:pPr>
            <a:r>
              <a:rPr sz="2000" spc="-5" dirty="0">
                <a:latin typeface="Times New Roman"/>
                <a:cs typeface="Times New Roman"/>
              </a:rPr>
              <a:t>Sistema meccanico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7598" y="3749142"/>
            <a:ext cx="7637145" cy="152654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ct val="114500"/>
              </a:lnSpc>
              <a:spcBef>
                <a:spcPts val="380"/>
              </a:spcBef>
            </a:pPr>
            <a:r>
              <a:rPr sz="2800" spc="-5" dirty="0">
                <a:latin typeface="Times New Roman"/>
                <a:cs typeface="Times New Roman"/>
              </a:rPr>
              <a:t>Requisiti per la delega </a:t>
            </a:r>
            <a:r>
              <a:rPr sz="2800" spc="-10" dirty="0">
                <a:latin typeface="Times New Roman"/>
                <a:cs typeface="Times New Roman"/>
              </a:rPr>
              <a:t>ad </a:t>
            </a:r>
            <a:r>
              <a:rPr sz="2800" dirty="0">
                <a:latin typeface="Times New Roman"/>
                <a:cs typeface="Times New Roman"/>
              </a:rPr>
              <a:t>un </a:t>
            </a:r>
            <a:r>
              <a:rPr sz="2800" spc="-5" dirty="0">
                <a:latin typeface="Times New Roman"/>
                <a:cs typeface="Times New Roman"/>
              </a:rPr>
              <a:t>esecutore </a:t>
            </a:r>
            <a:r>
              <a:rPr sz="2800" spc="-10" dirty="0">
                <a:latin typeface="Times New Roman"/>
                <a:cs typeface="Times New Roman"/>
              </a:rPr>
              <a:t>meccanico:  </a:t>
            </a:r>
            <a:r>
              <a:rPr sz="2800" dirty="0">
                <a:latin typeface="Times New Roman"/>
                <a:cs typeface="Times New Roman"/>
              </a:rPr>
              <a:t>non </a:t>
            </a:r>
            <a:r>
              <a:rPr sz="2800" spc="-5" dirty="0">
                <a:latin typeface="Times New Roman"/>
                <a:cs typeface="Times New Roman"/>
              </a:rPr>
              <a:t>può prescindere dalle operazioni </a:t>
            </a:r>
            <a:r>
              <a:rPr sz="2800" spc="-10" dirty="0">
                <a:latin typeface="Times New Roman"/>
                <a:cs typeface="Times New Roman"/>
              </a:rPr>
              <a:t>eseguibili </a:t>
            </a:r>
            <a:r>
              <a:rPr sz="2800" spc="-5" dirty="0">
                <a:latin typeface="Times New Roman"/>
                <a:cs typeface="Times New Roman"/>
              </a:rPr>
              <a:t>dette  </a:t>
            </a:r>
            <a:r>
              <a:rPr sz="2800" i="1" spc="-5" dirty="0">
                <a:latin typeface="Times New Roman"/>
                <a:cs typeface="Times New Roman"/>
              </a:rPr>
              <a:t>operazioni basiche </a:t>
            </a:r>
            <a:r>
              <a:rPr sz="2800" spc="-5" dirty="0">
                <a:latin typeface="Times New Roman"/>
                <a:cs typeface="Times New Roman"/>
              </a:rPr>
              <a:t>o </a:t>
            </a:r>
            <a:r>
              <a:rPr sz="2800" i="1" dirty="0">
                <a:latin typeface="Times New Roman"/>
                <a:cs typeface="Times New Roman"/>
              </a:rPr>
              <a:t>azioni</a:t>
            </a:r>
            <a:r>
              <a:rPr sz="2800" i="1" spc="-7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primitive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sz="2800" spc="-5" dirty="0"/>
              <a:t>Programma del corso </a:t>
            </a:r>
            <a:r>
              <a:rPr sz="2800" dirty="0"/>
              <a:t>di</a:t>
            </a:r>
            <a:endParaRPr sz="2800"/>
          </a:p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3600" spc="-5" dirty="0"/>
              <a:t>PROGRAMMAZIONE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1513" y="2209355"/>
            <a:ext cx="4423410" cy="388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4050" indent="-641350">
              <a:lnSpc>
                <a:spcPts val="2790"/>
              </a:lnSpc>
              <a:spcBef>
                <a:spcPts val="100"/>
              </a:spcBef>
              <a:buChar char="•"/>
              <a:tabLst>
                <a:tab pos="654050" algn="l"/>
                <a:tab pos="654685" algn="l"/>
              </a:tabLst>
            </a:pPr>
            <a:r>
              <a:rPr sz="2400" spc="-5" dirty="0">
                <a:latin typeface="Times New Roman"/>
                <a:cs typeface="Times New Roman"/>
              </a:rPr>
              <a:t>Problemi </a:t>
            </a:r>
            <a:r>
              <a:rPr sz="2400" dirty="0">
                <a:latin typeface="Times New Roman"/>
                <a:cs typeface="Times New Roman"/>
              </a:rPr>
              <a:t>ed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Algoritmi</a:t>
            </a:r>
            <a:endParaRPr sz="2400">
              <a:latin typeface="Times New Roman"/>
              <a:cs typeface="Times New Roman"/>
            </a:endParaRPr>
          </a:p>
          <a:p>
            <a:pPr marL="690880" indent="-678180">
              <a:lnSpc>
                <a:spcPts val="2700"/>
              </a:lnSpc>
              <a:buChar char="•"/>
              <a:tabLst>
                <a:tab pos="690245" algn="l"/>
                <a:tab pos="690880" algn="l"/>
              </a:tabLst>
            </a:pPr>
            <a:r>
              <a:rPr sz="2400" dirty="0">
                <a:latin typeface="Times New Roman"/>
                <a:cs typeface="Times New Roman"/>
              </a:rPr>
              <a:t>Linguaggi di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Programmazione</a:t>
            </a:r>
            <a:endParaRPr sz="2400">
              <a:latin typeface="Times New Roman"/>
              <a:cs typeface="Times New Roman"/>
            </a:endParaRPr>
          </a:p>
          <a:p>
            <a:pPr marL="690880" indent="-678180">
              <a:lnSpc>
                <a:spcPts val="2700"/>
              </a:lnSpc>
              <a:buChar char="•"/>
              <a:tabLst>
                <a:tab pos="690245" algn="l"/>
                <a:tab pos="690880" algn="l"/>
              </a:tabLst>
            </a:pPr>
            <a:r>
              <a:rPr sz="2400" spc="-5" dirty="0">
                <a:latin typeface="Times New Roman"/>
                <a:cs typeface="Times New Roman"/>
              </a:rPr>
              <a:t>Dati 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Istruzioni</a:t>
            </a:r>
            <a:endParaRPr sz="2400">
              <a:latin typeface="Times New Roman"/>
              <a:cs typeface="Times New Roman"/>
            </a:endParaRPr>
          </a:p>
          <a:p>
            <a:pPr marL="690880" indent="-678180">
              <a:lnSpc>
                <a:spcPts val="2700"/>
              </a:lnSpc>
              <a:buChar char="•"/>
              <a:tabLst>
                <a:tab pos="690245" algn="l"/>
                <a:tab pos="690880" algn="l"/>
              </a:tabLst>
            </a:pPr>
            <a:r>
              <a:rPr sz="2400" spc="-5" dirty="0">
                <a:latin typeface="Times New Roman"/>
                <a:cs typeface="Times New Roman"/>
              </a:rPr>
              <a:t>Scomposizione </a:t>
            </a:r>
            <a:r>
              <a:rPr sz="2400" dirty="0">
                <a:latin typeface="Times New Roman"/>
                <a:cs typeface="Times New Roman"/>
              </a:rPr>
              <a:t>di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Problemi</a:t>
            </a:r>
            <a:endParaRPr sz="2400">
              <a:latin typeface="Times New Roman"/>
              <a:cs typeface="Times New Roman"/>
            </a:endParaRPr>
          </a:p>
          <a:p>
            <a:pPr marL="684530" indent="-671830">
              <a:lnSpc>
                <a:spcPts val="2700"/>
              </a:lnSpc>
              <a:buChar char="•"/>
              <a:tabLst>
                <a:tab pos="684530" algn="l"/>
                <a:tab pos="685165" algn="l"/>
              </a:tabLst>
            </a:pPr>
            <a:r>
              <a:rPr sz="2400" spc="-25" dirty="0">
                <a:latin typeface="Times New Roman"/>
                <a:cs typeface="Times New Roman"/>
              </a:rPr>
              <a:t>Tipi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Semplici</a:t>
            </a:r>
            <a:endParaRPr sz="2400">
              <a:latin typeface="Times New Roman"/>
              <a:cs typeface="Times New Roman"/>
            </a:endParaRPr>
          </a:p>
          <a:p>
            <a:pPr marL="684530" indent="-671830">
              <a:lnSpc>
                <a:spcPts val="2700"/>
              </a:lnSpc>
              <a:buChar char="•"/>
              <a:tabLst>
                <a:tab pos="684530" algn="l"/>
                <a:tab pos="685165" algn="l"/>
              </a:tabLst>
            </a:pPr>
            <a:r>
              <a:rPr sz="2400" spc="-25" dirty="0">
                <a:latin typeface="Times New Roman"/>
                <a:cs typeface="Times New Roman"/>
              </a:rPr>
              <a:t>Tipi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Strutturati</a:t>
            </a:r>
            <a:endParaRPr sz="2400">
              <a:latin typeface="Times New Roman"/>
              <a:cs typeface="Times New Roman"/>
            </a:endParaRPr>
          </a:p>
          <a:p>
            <a:pPr marL="690880" indent="-678180">
              <a:lnSpc>
                <a:spcPts val="2700"/>
              </a:lnSpc>
              <a:buChar char="•"/>
              <a:tabLst>
                <a:tab pos="690245" algn="l"/>
                <a:tab pos="690880" algn="l"/>
              </a:tabLst>
            </a:pPr>
            <a:r>
              <a:rPr sz="2400" spc="-5" dirty="0">
                <a:latin typeface="Times New Roman"/>
                <a:cs typeface="Times New Roman"/>
              </a:rPr>
              <a:t>Record 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Insiemi</a:t>
            </a:r>
            <a:endParaRPr sz="2400">
              <a:latin typeface="Times New Roman"/>
              <a:cs typeface="Times New Roman"/>
            </a:endParaRPr>
          </a:p>
          <a:p>
            <a:pPr marL="690880" indent="-678180">
              <a:lnSpc>
                <a:spcPts val="2705"/>
              </a:lnSpc>
              <a:buChar char="•"/>
              <a:tabLst>
                <a:tab pos="690245" algn="l"/>
                <a:tab pos="690880" algn="l"/>
              </a:tabLst>
            </a:pPr>
            <a:r>
              <a:rPr sz="2400" spc="-5" dirty="0">
                <a:latin typeface="Times New Roman"/>
                <a:cs typeface="Times New Roman"/>
              </a:rPr>
              <a:t>Programmazione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Modulare</a:t>
            </a:r>
            <a:endParaRPr sz="2400">
              <a:latin typeface="Times New Roman"/>
              <a:cs typeface="Times New Roman"/>
            </a:endParaRPr>
          </a:p>
          <a:p>
            <a:pPr marL="690880" indent="-678180">
              <a:lnSpc>
                <a:spcPts val="2705"/>
              </a:lnSpc>
              <a:buChar char="•"/>
              <a:tabLst>
                <a:tab pos="690245" algn="l"/>
                <a:tab pos="690880" algn="l"/>
              </a:tabLst>
            </a:pPr>
            <a:r>
              <a:rPr sz="2400" spc="-5" dirty="0">
                <a:latin typeface="Times New Roman"/>
                <a:cs typeface="Times New Roman"/>
              </a:rPr>
              <a:t>Sequenze </a:t>
            </a:r>
            <a:r>
              <a:rPr sz="2400" dirty="0">
                <a:latin typeface="Times New Roman"/>
                <a:cs typeface="Times New Roman"/>
              </a:rPr>
              <a:t>e File di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Testo</a:t>
            </a:r>
            <a:endParaRPr sz="2400">
              <a:latin typeface="Times New Roman"/>
              <a:cs typeface="Times New Roman"/>
            </a:endParaRPr>
          </a:p>
          <a:p>
            <a:pPr marL="690880" indent="-678180">
              <a:lnSpc>
                <a:spcPts val="2790"/>
              </a:lnSpc>
              <a:buChar char="•"/>
              <a:tabLst>
                <a:tab pos="690245" algn="l"/>
                <a:tab pos="690880" algn="l"/>
              </a:tabLst>
            </a:pPr>
            <a:r>
              <a:rPr sz="2400" spc="-5" dirty="0">
                <a:latin typeface="Times New Roman"/>
                <a:cs typeface="Times New Roman"/>
              </a:rPr>
              <a:t>Progettazione </a:t>
            </a:r>
            <a:r>
              <a:rPr sz="2400" dirty="0">
                <a:latin typeface="Times New Roman"/>
                <a:cs typeface="Times New Roman"/>
              </a:rPr>
              <a:t>di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Programmi</a:t>
            </a:r>
            <a:endParaRPr sz="2400">
              <a:latin typeface="Times New Roman"/>
              <a:cs typeface="Times New Roman"/>
            </a:endParaRPr>
          </a:p>
          <a:p>
            <a:pPr marL="673735" indent="-661035">
              <a:lnSpc>
                <a:spcPct val="100000"/>
              </a:lnSpc>
              <a:spcBef>
                <a:spcPts val="285"/>
              </a:spcBef>
              <a:buChar char="•"/>
              <a:tabLst>
                <a:tab pos="673735" algn="l"/>
                <a:tab pos="674370" algn="l"/>
              </a:tabLst>
            </a:pPr>
            <a:r>
              <a:rPr sz="2400" spc="-5" dirty="0">
                <a:latin typeface="Times New Roman"/>
                <a:cs typeface="Times New Roman"/>
              </a:rPr>
              <a:t>Algoritmi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Fondamentali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9882" y="392874"/>
            <a:ext cx="4398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PROGRAMMAZIONE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22053" y="1351154"/>
            <a:ext cx="8295005" cy="43446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6985" algn="just">
              <a:lnSpc>
                <a:spcPts val="2760"/>
              </a:lnSpc>
              <a:spcBef>
                <a:spcPts val="290"/>
              </a:spcBef>
            </a:pPr>
            <a:r>
              <a:rPr sz="2400" spc="-30" dirty="0">
                <a:latin typeface="Times New Roman"/>
                <a:cs typeface="Times New Roman"/>
              </a:rPr>
              <a:t>Termine </a:t>
            </a:r>
            <a:r>
              <a:rPr sz="2400" spc="-5" dirty="0">
                <a:latin typeface="Times New Roman"/>
                <a:cs typeface="Times New Roman"/>
              </a:rPr>
              <a:t>usato per indicare </a:t>
            </a:r>
            <a:r>
              <a:rPr sz="2400" dirty="0">
                <a:latin typeface="Times New Roman"/>
                <a:cs typeface="Times New Roman"/>
              </a:rPr>
              <a:t>le </a:t>
            </a:r>
            <a:r>
              <a:rPr sz="2400" spc="-5" dirty="0">
                <a:latin typeface="Times New Roman"/>
                <a:cs typeface="Times New Roman"/>
              </a:rPr>
              <a:t>attività </a:t>
            </a:r>
            <a:r>
              <a:rPr sz="2400" dirty="0">
                <a:latin typeface="Times New Roman"/>
                <a:cs typeface="Times New Roman"/>
              </a:rPr>
              <a:t>che </a:t>
            </a:r>
            <a:r>
              <a:rPr sz="2400" spc="-5" dirty="0">
                <a:latin typeface="Times New Roman"/>
                <a:cs typeface="Times New Roman"/>
              </a:rPr>
              <a:t>trasformano l’esigenza </a:t>
            </a:r>
            <a:r>
              <a:rPr sz="2400" spc="-15" dirty="0">
                <a:latin typeface="Times New Roman"/>
                <a:cs typeface="Times New Roman"/>
              </a:rPr>
              <a:t>di  </a:t>
            </a:r>
            <a:r>
              <a:rPr sz="2400" dirty="0">
                <a:latin typeface="Times New Roman"/>
                <a:cs typeface="Times New Roman"/>
              </a:rPr>
              <a:t>risolvere un </a:t>
            </a:r>
            <a:r>
              <a:rPr sz="2400" spc="-5" dirty="0">
                <a:latin typeface="Times New Roman"/>
                <a:cs typeface="Times New Roman"/>
              </a:rPr>
              <a:t>problema </a:t>
            </a:r>
            <a:r>
              <a:rPr sz="2400" dirty="0">
                <a:latin typeface="Times New Roman"/>
                <a:cs typeface="Times New Roman"/>
              </a:rPr>
              <a:t>in un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programma</a:t>
            </a:r>
            <a:endParaRPr sz="2400">
              <a:latin typeface="Times New Roman"/>
              <a:cs typeface="Times New Roman"/>
            </a:endParaRPr>
          </a:p>
          <a:p>
            <a:pPr marL="818515" indent="-228600">
              <a:lnSpc>
                <a:spcPct val="100000"/>
              </a:lnSpc>
              <a:spcBef>
                <a:spcPts val="450"/>
              </a:spcBef>
              <a:buChar char="•"/>
              <a:tabLst>
                <a:tab pos="818515" algn="l"/>
                <a:tab pos="819150" algn="l"/>
              </a:tabLst>
            </a:pPr>
            <a:r>
              <a:rPr sz="2000" spc="-5" dirty="0">
                <a:latin typeface="Times New Roman"/>
                <a:cs typeface="Times New Roman"/>
              </a:rPr>
              <a:t>utilizzo </a:t>
            </a:r>
            <a:r>
              <a:rPr sz="2000" dirty="0">
                <a:latin typeface="Times New Roman"/>
                <a:cs typeface="Times New Roman"/>
              </a:rPr>
              <a:t>del </a:t>
            </a:r>
            <a:r>
              <a:rPr sz="2000" spc="-5" dirty="0">
                <a:latin typeface="Times New Roman"/>
                <a:cs typeface="Times New Roman"/>
              </a:rPr>
              <a:t>computer come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esecutore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2400" spc="-5" dirty="0">
                <a:latin typeface="Times New Roman"/>
                <a:cs typeface="Times New Roman"/>
              </a:rPr>
              <a:t>La programmazione consiste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nel</a:t>
            </a:r>
            <a:endParaRPr sz="2400">
              <a:latin typeface="Times New Roman"/>
              <a:cs typeface="Times New Roman"/>
            </a:endParaRPr>
          </a:p>
          <a:p>
            <a:pPr marL="818515" marR="5080" indent="-228600">
              <a:lnSpc>
                <a:spcPts val="2300"/>
              </a:lnSpc>
              <a:spcBef>
                <a:spcPts val="760"/>
              </a:spcBef>
              <a:buChar char="•"/>
              <a:tabLst>
                <a:tab pos="818515" algn="l"/>
                <a:tab pos="819150" algn="l"/>
              </a:tabLst>
            </a:pPr>
            <a:r>
              <a:rPr sz="2000" spc="-5" dirty="0">
                <a:latin typeface="Times New Roman"/>
                <a:cs typeface="Times New Roman"/>
              </a:rPr>
              <a:t>Ricondurre il problema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problemi primitivi (ovvero eseguibili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come  insieme </a:t>
            </a:r>
            <a:r>
              <a:rPr sz="2000" dirty="0">
                <a:latin typeface="Times New Roman"/>
                <a:cs typeface="Times New Roman"/>
              </a:rPr>
              <a:t>di azioni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primitive)</a:t>
            </a:r>
            <a:endParaRPr sz="2000">
              <a:latin typeface="Times New Roman"/>
              <a:cs typeface="Times New Roman"/>
            </a:endParaRPr>
          </a:p>
          <a:p>
            <a:pPr marL="818515" indent="-228600">
              <a:lnSpc>
                <a:spcPct val="100000"/>
              </a:lnSpc>
              <a:spcBef>
                <a:spcPts val="450"/>
              </a:spcBef>
              <a:buChar char="•"/>
              <a:tabLst>
                <a:tab pos="818515" algn="l"/>
                <a:tab pos="819150" algn="l"/>
              </a:tabLst>
            </a:pPr>
            <a:r>
              <a:rPr sz="2000" spc="-5" dirty="0">
                <a:latin typeface="Times New Roman"/>
                <a:cs typeface="Times New Roman"/>
              </a:rPr>
              <a:t>Organizzare </a:t>
            </a:r>
            <a:r>
              <a:rPr sz="2000" dirty="0">
                <a:latin typeface="Times New Roman"/>
                <a:cs typeface="Times New Roman"/>
              </a:rPr>
              <a:t>e </a:t>
            </a:r>
            <a:r>
              <a:rPr sz="2000" spc="-5" dirty="0">
                <a:latin typeface="Times New Roman"/>
                <a:cs typeface="Times New Roman"/>
              </a:rPr>
              <a:t>utilizzare le “risorse” </a:t>
            </a:r>
            <a:r>
              <a:rPr sz="2000" dirty="0">
                <a:latin typeface="Times New Roman"/>
                <a:cs typeface="Times New Roman"/>
              </a:rPr>
              <a:t>del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computer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6000"/>
              </a:lnSpc>
              <a:spcBef>
                <a:spcPts val="1625"/>
              </a:spcBef>
            </a:pPr>
            <a:r>
              <a:rPr sz="2400" dirty="0">
                <a:latin typeface="Times New Roman"/>
                <a:cs typeface="Times New Roman"/>
              </a:rPr>
              <a:t>Il </a:t>
            </a:r>
            <a:r>
              <a:rPr sz="2400" spc="-10" dirty="0">
                <a:latin typeface="Times New Roman"/>
                <a:cs typeface="Times New Roman"/>
              </a:rPr>
              <a:t>programma </a:t>
            </a:r>
            <a:r>
              <a:rPr sz="2400" dirty="0">
                <a:latin typeface="Times New Roman"/>
                <a:cs typeface="Times New Roman"/>
              </a:rPr>
              <a:t>è </a:t>
            </a:r>
            <a:r>
              <a:rPr sz="2400" spc="-5" dirty="0">
                <a:latin typeface="Times New Roman"/>
                <a:cs typeface="Times New Roman"/>
              </a:rPr>
              <a:t>il prodotto finale </a:t>
            </a:r>
            <a:r>
              <a:rPr sz="2400" dirty="0">
                <a:latin typeface="Times New Roman"/>
                <a:cs typeface="Times New Roman"/>
              </a:rPr>
              <a:t>di un </a:t>
            </a:r>
            <a:r>
              <a:rPr sz="2400" spc="-5" dirty="0">
                <a:latin typeface="Times New Roman"/>
                <a:cs typeface="Times New Roman"/>
              </a:rPr>
              <a:t>lavoro </a:t>
            </a:r>
            <a:r>
              <a:rPr sz="2400" dirty="0">
                <a:latin typeface="Times New Roman"/>
                <a:cs typeface="Times New Roman"/>
              </a:rPr>
              <a:t>che </a:t>
            </a:r>
            <a:r>
              <a:rPr sz="2400" spc="-5" dirty="0">
                <a:latin typeface="Times New Roman"/>
                <a:cs typeface="Times New Roman"/>
              </a:rPr>
              <a:t>comincia </a:t>
            </a:r>
            <a:r>
              <a:rPr sz="2400" spc="-10" dirty="0">
                <a:latin typeface="Times New Roman"/>
                <a:cs typeface="Times New Roman"/>
              </a:rPr>
              <a:t>dalla  </a:t>
            </a:r>
            <a:r>
              <a:rPr sz="2400" spc="-5" dirty="0">
                <a:latin typeface="Times New Roman"/>
                <a:cs typeface="Times New Roman"/>
              </a:rPr>
              <a:t>formulazione del </a:t>
            </a:r>
            <a:r>
              <a:rPr sz="2400" spc="-10" dirty="0">
                <a:latin typeface="Times New Roman"/>
                <a:cs typeface="Times New Roman"/>
              </a:rPr>
              <a:t>problema 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spc="-5" dirty="0">
                <a:latin typeface="Times New Roman"/>
                <a:cs typeface="Times New Roman"/>
              </a:rPr>
              <a:t>termina </a:t>
            </a:r>
            <a:r>
              <a:rPr sz="2400" dirty="0">
                <a:latin typeface="Times New Roman"/>
                <a:cs typeface="Times New Roman"/>
              </a:rPr>
              <a:t>con </a:t>
            </a:r>
            <a:r>
              <a:rPr sz="2400" spc="-5" dirty="0">
                <a:latin typeface="Times New Roman"/>
                <a:cs typeface="Times New Roman"/>
              </a:rPr>
              <a:t>una procedura eseguibile  su </a:t>
            </a:r>
            <a:r>
              <a:rPr sz="2400" dirty="0">
                <a:latin typeface="Times New Roman"/>
                <a:cs typeface="Times New Roman"/>
              </a:rPr>
              <a:t>un </a:t>
            </a:r>
            <a:r>
              <a:rPr sz="2400" spc="-5" dirty="0">
                <a:latin typeface="Times New Roman"/>
                <a:cs typeface="Times New Roman"/>
              </a:rPr>
              <a:t>computer </a:t>
            </a:r>
            <a:r>
              <a:rPr sz="2400" dirty="0">
                <a:latin typeface="Times New Roman"/>
                <a:cs typeface="Times New Roman"/>
              </a:rPr>
              <a:t>garantendo risultati in </a:t>
            </a:r>
            <a:r>
              <a:rPr sz="2400" spc="-5" dirty="0">
                <a:latin typeface="Times New Roman"/>
                <a:cs typeface="Times New Roman"/>
              </a:rPr>
              <a:t>“tempi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accettabili”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5682" y="182530"/>
            <a:ext cx="3025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PROGRAMMA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93492" y="1202119"/>
            <a:ext cx="6138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2445" algn="l"/>
                <a:tab pos="2430780" algn="l"/>
                <a:tab pos="2869565" algn="l"/>
                <a:tab pos="3409315" algn="l"/>
                <a:tab pos="5212080" algn="l"/>
                <a:tab pos="5771515" algn="l"/>
              </a:tabLst>
            </a:pP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	progr</a:t>
            </a:r>
            <a:r>
              <a:rPr sz="2800" spc="-25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mm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è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5" dirty="0">
                <a:latin typeface="Times New Roman"/>
                <a:cs typeface="Times New Roman"/>
              </a:rPr>
              <a:t>l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i="1" spc="-5" dirty="0">
                <a:latin typeface="Times New Roman"/>
                <a:cs typeface="Times New Roman"/>
              </a:rPr>
              <a:t>tr</a:t>
            </a:r>
            <a:r>
              <a:rPr sz="2800" i="1" dirty="0">
                <a:latin typeface="Times New Roman"/>
                <a:cs typeface="Times New Roman"/>
              </a:rPr>
              <a:t>a</a:t>
            </a:r>
            <a:r>
              <a:rPr sz="2800" i="1" spc="-15" dirty="0">
                <a:latin typeface="Times New Roman"/>
                <a:cs typeface="Times New Roman"/>
              </a:rPr>
              <a:t>d</a:t>
            </a:r>
            <a:r>
              <a:rPr sz="2800" i="1" dirty="0">
                <a:latin typeface="Times New Roman"/>
                <a:cs typeface="Times New Roman"/>
              </a:rPr>
              <a:t>u</a:t>
            </a:r>
            <a:r>
              <a:rPr sz="2800" i="1" spc="-5" dirty="0">
                <a:latin typeface="Times New Roman"/>
                <a:cs typeface="Times New Roman"/>
              </a:rPr>
              <a:t>z</a:t>
            </a:r>
            <a:r>
              <a:rPr sz="2800" i="1" spc="-15" dirty="0">
                <a:latin typeface="Times New Roman"/>
                <a:cs typeface="Times New Roman"/>
              </a:rPr>
              <a:t>i</a:t>
            </a:r>
            <a:r>
              <a:rPr sz="2800" i="1" dirty="0">
                <a:latin typeface="Times New Roman"/>
                <a:cs typeface="Times New Roman"/>
              </a:rPr>
              <a:t>on</a:t>
            </a:r>
            <a:r>
              <a:rPr sz="2800" i="1" spc="-5" dirty="0">
                <a:latin typeface="Times New Roman"/>
                <a:cs typeface="Times New Roman"/>
              </a:rPr>
              <a:t>e</a:t>
            </a:r>
            <a:r>
              <a:rPr sz="2800" i="1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Times New Roman"/>
                <a:cs typeface="Times New Roman"/>
              </a:rPr>
              <a:t>un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1353" y="1202119"/>
            <a:ext cx="1544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li</a:t>
            </a:r>
            <a:r>
              <a:rPr sz="2800" spc="-15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15" dirty="0">
                <a:latin typeface="Times New Roman"/>
                <a:cs typeface="Times New Roman"/>
              </a:rPr>
              <a:t>ua</a:t>
            </a:r>
            <a:r>
              <a:rPr sz="2800" dirty="0">
                <a:latin typeface="Times New Roman"/>
                <a:cs typeface="Times New Roman"/>
              </a:rPr>
              <a:t>gg</a:t>
            </a:r>
            <a:r>
              <a:rPr sz="2800" spc="-15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137" y="1612251"/>
            <a:ext cx="8223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comprensibile all’elaboratore </a:t>
            </a:r>
            <a:r>
              <a:rPr sz="2800" spc="-10" dirty="0">
                <a:latin typeface="Times New Roman"/>
                <a:cs typeface="Times New Roman"/>
              </a:rPr>
              <a:t>dell’algoritmo </a:t>
            </a:r>
            <a:r>
              <a:rPr sz="2800" spc="-5" dirty="0">
                <a:latin typeface="Times New Roman"/>
                <a:cs typeface="Times New Roman"/>
              </a:rPr>
              <a:t>ovvero</a:t>
            </a:r>
            <a:r>
              <a:rPr sz="2800" spc="4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della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3492" y="2022382"/>
            <a:ext cx="82194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18030" algn="l"/>
                <a:tab pos="2842260" algn="l"/>
                <a:tab pos="5186680" algn="l"/>
                <a:tab pos="5854065" algn="l"/>
                <a:tab pos="7691755" algn="l"/>
              </a:tabLst>
            </a:pP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spc="-15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spc="-15" dirty="0">
                <a:latin typeface="Times New Roman"/>
                <a:cs typeface="Times New Roman"/>
              </a:rPr>
              <a:t>z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spc="-15" dirty="0">
                <a:latin typeface="Times New Roman"/>
                <a:cs typeface="Times New Roman"/>
              </a:rPr>
              <a:t>on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d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	pro</a:t>
            </a:r>
            <a:r>
              <a:rPr sz="2800" spc="-15" dirty="0">
                <a:latin typeface="Times New Roman"/>
                <a:cs typeface="Times New Roman"/>
              </a:rPr>
              <a:t>ce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spc="-25" dirty="0">
                <a:latin typeface="Times New Roman"/>
                <a:cs typeface="Times New Roman"/>
              </a:rPr>
              <a:t>m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d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-15" dirty="0">
                <a:latin typeface="Times New Roman"/>
                <a:cs typeface="Times New Roman"/>
              </a:rPr>
              <a:t>zi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Times New Roman"/>
                <a:cs typeface="Times New Roman"/>
              </a:rPr>
              <a:t>c</a:t>
            </a:r>
            <a:r>
              <a:rPr sz="2800" spc="1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pc="-5" dirty="0"/>
              <a:t>indicazioni </a:t>
            </a:r>
            <a:r>
              <a:rPr dirty="0"/>
              <a:t>sui </a:t>
            </a:r>
            <a:r>
              <a:rPr spc="-5" dirty="0"/>
              <a:t>dati </a:t>
            </a:r>
            <a:r>
              <a:rPr dirty="0"/>
              <a:t>di </a:t>
            </a:r>
            <a:r>
              <a:rPr spc="-5" dirty="0"/>
              <a:t>ingresso e </a:t>
            </a:r>
            <a:r>
              <a:rPr dirty="0"/>
              <a:t>di</a:t>
            </a:r>
            <a:r>
              <a:rPr spc="-80" dirty="0"/>
              <a:t> </a:t>
            </a:r>
            <a:r>
              <a:rPr spc="-5" dirty="0"/>
              <a:t>uscita.</a:t>
            </a: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pc="-25" dirty="0"/>
              <a:t>Tramite </a:t>
            </a:r>
            <a:r>
              <a:rPr spc="-5" dirty="0"/>
              <a:t>il programma si </a:t>
            </a:r>
            <a:r>
              <a:rPr spc="-10" dirty="0"/>
              <a:t>comunica</a:t>
            </a:r>
            <a:r>
              <a:rPr spc="80" dirty="0"/>
              <a:t> </a:t>
            </a:r>
            <a:r>
              <a:rPr spc="-5" dirty="0"/>
              <a:t>all’elaboratore:</a:t>
            </a:r>
          </a:p>
          <a:p>
            <a:pPr marL="818515" indent="-228600">
              <a:lnSpc>
                <a:spcPct val="100000"/>
              </a:lnSpc>
              <a:spcBef>
                <a:spcPts val="615"/>
              </a:spcBef>
              <a:buChar char="•"/>
              <a:tabLst>
                <a:tab pos="818515" algn="l"/>
                <a:tab pos="819150" algn="l"/>
              </a:tabLst>
            </a:pPr>
            <a:r>
              <a:rPr sz="2000" dirty="0"/>
              <a:t>Quali dati di ingresso deve</a:t>
            </a:r>
            <a:r>
              <a:rPr sz="2000" spc="-125" dirty="0"/>
              <a:t> </a:t>
            </a:r>
            <a:r>
              <a:rPr sz="2000" spc="-5" dirty="0"/>
              <a:t>trattare</a:t>
            </a:r>
            <a:endParaRPr sz="2000"/>
          </a:p>
          <a:p>
            <a:pPr marL="818515" indent="-227965">
              <a:lnSpc>
                <a:spcPct val="100000"/>
              </a:lnSpc>
              <a:spcBef>
                <a:spcPts val="505"/>
              </a:spcBef>
              <a:buChar char="•"/>
              <a:tabLst>
                <a:tab pos="818515" algn="l"/>
                <a:tab pos="819150" algn="l"/>
              </a:tabLst>
            </a:pPr>
            <a:r>
              <a:rPr sz="2000" spc="-5" dirty="0"/>
              <a:t>Come </a:t>
            </a:r>
            <a:r>
              <a:rPr sz="2000" dirty="0"/>
              <a:t>deve operare su questi</a:t>
            </a:r>
            <a:r>
              <a:rPr sz="2000" spc="-85" dirty="0"/>
              <a:t> </a:t>
            </a:r>
            <a:r>
              <a:rPr sz="2000" dirty="0"/>
              <a:t>dati</a:t>
            </a:r>
            <a:endParaRPr sz="2000"/>
          </a:p>
          <a:p>
            <a:pPr marL="819150" indent="-228600">
              <a:lnSpc>
                <a:spcPct val="100000"/>
              </a:lnSpc>
              <a:spcBef>
                <a:spcPts val="500"/>
              </a:spcBef>
              <a:buChar char="•"/>
              <a:tabLst>
                <a:tab pos="819150" algn="l"/>
                <a:tab pos="819785" algn="l"/>
              </a:tabLst>
            </a:pPr>
            <a:r>
              <a:rPr sz="2000" dirty="0"/>
              <a:t>Quali dati deve dare </a:t>
            </a:r>
            <a:r>
              <a:rPr sz="2000" spc="-5" dirty="0"/>
              <a:t>come</a:t>
            </a:r>
            <a:r>
              <a:rPr sz="2000" spc="-85" dirty="0"/>
              <a:t> </a:t>
            </a:r>
            <a:r>
              <a:rPr sz="2000" spc="-5" dirty="0"/>
              <a:t>risultati</a:t>
            </a:r>
            <a:endParaRPr sz="2000"/>
          </a:p>
        </p:txBody>
      </p:sp>
      <p:sp>
        <p:nvSpPr>
          <p:cNvPr id="8" name="object 8"/>
          <p:cNvSpPr txBox="1"/>
          <p:nvPr/>
        </p:nvSpPr>
        <p:spPr>
          <a:xfrm>
            <a:off x="706268" y="5129466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P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79067" y="5373623"/>
            <a:ext cx="449580" cy="0"/>
          </a:xfrm>
          <a:custGeom>
            <a:avLst/>
            <a:gdLst/>
            <a:ahLst/>
            <a:cxnLst/>
            <a:rect l="l" t="t" r="r" b="b"/>
            <a:pathLst>
              <a:path w="449580">
                <a:moveTo>
                  <a:pt x="0" y="0"/>
                </a:moveTo>
                <a:lnTo>
                  <a:pt x="44907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15441" y="533552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15569" y="533552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08048" y="5084064"/>
            <a:ext cx="144780" cy="647700"/>
          </a:xfrm>
          <a:custGeom>
            <a:avLst/>
            <a:gdLst/>
            <a:ahLst/>
            <a:cxnLst/>
            <a:rect l="l" t="t" r="r" b="b"/>
            <a:pathLst>
              <a:path w="144780" h="647700">
                <a:moveTo>
                  <a:pt x="144780" y="647700"/>
                </a:moveTo>
                <a:lnTo>
                  <a:pt x="116602" y="643449"/>
                </a:lnTo>
                <a:lnTo>
                  <a:pt x="93592" y="631856"/>
                </a:lnTo>
                <a:lnTo>
                  <a:pt x="78078" y="614663"/>
                </a:lnTo>
                <a:lnTo>
                  <a:pt x="72390" y="593610"/>
                </a:lnTo>
                <a:lnTo>
                  <a:pt x="72390" y="377939"/>
                </a:lnTo>
                <a:lnTo>
                  <a:pt x="66701" y="356886"/>
                </a:lnTo>
                <a:lnTo>
                  <a:pt x="51187" y="339693"/>
                </a:lnTo>
                <a:lnTo>
                  <a:pt x="28177" y="328100"/>
                </a:lnTo>
                <a:lnTo>
                  <a:pt x="0" y="323850"/>
                </a:lnTo>
                <a:lnTo>
                  <a:pt x="28177" y="319599"/>
                </a:lnTo>
                <a:lnTo>
                  <a:pt x="51187" y="308006"/>
                </a:lnTo>
                <a:lnTo>
                  <a:pt x="66701" y="290813"/>
                </a:lnTo>
                <a:lnTo>
                  <a:pt x="72390" y="269760"/>
                </a:lnTo>
                <a:lnTo>
                  <a:pt x="72390" y="54089"/>
                </a:lnTo>
                <a:lnTo>
                  <a:pt x="78078" y="33036"/>
                </a:lnTo>
                <a:lnTo>
                  <a:pt x="93592" y="15843"/>
                </a:lnTo>
                <a:lnTo>
                  <a:pt x="116602" y="4250"/>
                </a:lnTo>
                <a:lnTo>
                  <a:pt x="14478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29789" y="5094795"/>
            <a:ext cx="8204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16935" y="5084064"/>
            <a:ext cx="215265" cy="577850"/>
          </a:xfrm>
          <a:custGeom>
            <a:avLst/>
            <a:gdLst/>
            <a:ahLst/>
            <a:cxnLst/>
            <a:rect l="l" t="t" r="r" b="b"/>
            <a:pathLst>
              <a:path w="215264" h="577850">
                <a:moveTo>
                  <a:pt x="0" y="0"/>
                </a:moveTo>
                <a:lnTo>
                  <a:pt x="41819" y="3756"/>
                </a:lnTo>
                <a:lnTo>
                  <a:pt x="75971" y="13998"/>
                </a:lnTo>
                <a:lnTo>
                  <a:pt x="98998" y="29189"/>
                </a:lnTo>
                <a:lnTo>
                  <a:pt x="107442" y="47790"/>
                </a:lnTo>
                <a:lnTo>
                  <a:pt x="107442" y="241007"/>
                </a:lnTo>
                <a:lnTo>
                  <a:pt x="115885" y="259608"/>
                </a:lnTo>
                <a:lnTo>
                  <a:pt x="138912" y="274799"/>
                </a:lnTo>
                <a:lnTo>
                  <a:pt x="173064" y="285041"/>
                </a:lnTo>
                <a:lnTo>
                  <a:pt x="214884" y="288798"/>
                </a:lnTo>
                <a:lnTo>
                  <a:pt x="173064" y="292554"/>
                </a:lnTo>
                <a:lnTo>
                  <a:pt x="138912" y="302796"/>
                </a:lnTo>
                <a:lnTo>
                  <a:pt x="115885" y="317987"/>
                </a:lnTo>
                <a:lnTo>
                  <a:pt x="107442" y="336588"/>
                </a:lnTo>
                <a:lnTo>
                  <a:pt x="107442" y="529805"/>
                </a:lnTo>
                <a:lnTo>
                  <a:pt x="98998" y="548406"/>
                </a:lnTo>
                <a:lnTo>
                  <a:pt x="75971" y="563597"/>
                </a:lnTo>
                <a:lnTo>
                  <a:pt x="41819" y="573839"/>
                </a:lnTo>
                <a:lnTo>
                  <a:pt x="0" y="57759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6999" y="146241"/>
            <a:ext cx="33026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In</a:t>
            </a:r>
            <a:r>
              <a:rPr sz="4400" spc="-50" dirty="0"/>
              <a:t> </a:t>
            </a:r>
            <a:r>
              <a:rPr sz="4400" spc="-5" dirty="0"/>
              <a:t>conclusione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3099" y="1346582"/>
            <a:ext cx="10725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95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10" dirty="0">
                <a:latin typeface="Times New Roman"/>
                <a:cs typeface="Times New Roman"/>
              </a:rPr>
              <a:t>D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ti: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6669" y="1346582"/>
            <a:ext cx="4907280" cy="861694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7940" marR="5080" indent="-15875">
              <a:lnSpc>
                <a:spcPts val="3229"/>
              </a:lnSpc>
              <a:spcBef>
                <a:spcPts val="310"/>
              </a:spcBef>
            </a:pPr>
            <a:r>
              <a:rPr sz="2800" spc="-5" dirty="0">
                <a:latin typeface="Times New Roman"/>
                <a:cs typeface="Times New Roman"/>
              </a:rPr>
              <a:t>Astrazioni con cui rappresentiamo  </a:t>
            </a:r>
            <a:r>
              <a:rPr sz="2800" dirty="0">
                <a:latin typeface="Times New Roman"/>
                <a:cs typeface="Times New Roman"/>
              </a:rPr>
              <a:t>proprietà </a:t>
            </a:r>
            <a:r>
              <a:rPr sz="2800" spc="-5" dirty="0">
                <a:latin typeface="Times New Roman"/>
                <a:cs typeface="Times New Roman"/>
              </a:rPr>
              <a:t>o oggetti della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realtà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276" y="2267335"/>
            <a:ext cx="7305675" cy="3423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250" indent="-336550">
              <a:lnSpc>
                <a:spcPts val="3295"/>
              </a:lnSpc>
              <a:spcBef>
                <a:spcPts val="95"/>
              </a:spcBef>
              <a:buChar char="•"/>
              <a:tabLst>
                <a:tab pos="349250" algn="l"/>
                <a:tab pos="349885" algn="l"/>
                <a:tab pos="2106295" algn="l"/>
              </a:tabLst>
            </a:pPr>
            <a:r>
              <a:rPr sz="2800" spc="-5" dirty="0">
                <a:latin typeface="Times New Roman"/>
                <a:cs typeface="Times New Roman"/>
              </a:rPr>
              <a:t>Algoritmo:	descrizione del procedimento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</a:t>
            </a:r>
            <a:endParaRPr sz="2800">
              <a:latin typeface="Times New Roman"/>
              <a:cs typeface="Times New Roman"/>
            </a:endParaRPr>
          </a:p>
          <a:p>
            <a:pPr marL="2522220" marR="5080" indent="-445134">
              <a:lnSpc>
                <a:spcPts val="3229"/>
              </a:lnSpc>
              <a:spcBef>
                <a:spcPts val="150"/>
              </a:spcBef>
            </a:pPr>
            <a:r>
              <a:rPr sz="2800" spc="-5" dirty="0">
                <a:latin typeface="Times New Roman"/>
                <a:cs typeface="Times New Roman"/>
              </a:rPr>
              <a:t>soluzione </a:t>
            </a:r>
            <a:r>
              <a:rPr sz="2800" dirty="0">
                <a:latin typeface="Times New Roman"/>
                <a:cs typeface="Times New Roman"/>
              </a:rPr>
              <a:t>di un </a:t>
            </a:r>
            <a:r>
              <a:rPr sz="2800" spc="-5" dirty="0">
                <a:latin typeface="Times New Roman"/>
                <a:cs typeface="Times New Roman"/>
              </a:rPr>
              <a:t>problema, opera su  oggetti che </a:t>
            </a:r>
            <a:r>
              <a:rPr sz="2800" dirty="0">
                <a:latin typeface="Times New Roman"/>
                <a:cs typeface="Times New Roman"/>
              </a:rPr>
              <a:t>sono </a:t>
            </a:r>
            <a:r>
              <a:rPr sz="2800" spc="-5" dirty="0">
                <a:latin typeface="Times New Roman"/>
                <a:cs typeface="Times New Roman"/>
              </a:rPr>
              <a:t>rappresentazioni  simboliche dei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dati</a:t>
            </a:r>
            <a:endParaRPr sz="2800">
              <a:latin typeface="Times New Roman"/>
              <a:cs typeface="Times New Roman"/>
            </a:endParaRPr>
          </a:p>
          <a:p>
            <a:pPr marL="349250" indent="-336550">
              <a:lnSpc>
                <a:spcPts val="3295"/>
              </a:lnSpc>
              <a:spcBef>
                <a:spcPts val="575"/>
              </a:spcBef>
              <a:buChar char="•"/>
              <a:tabLst>
                <a:tab pos="349250" algn="l"/>
                <a:tab pos="349885" algn="l"/>
                <a:tab pos="2284730" algn="l"/>
              </a:tabLst>
            </a:pPr>
            <a:r>
              <a:rPr sz="2800" spc="-10" dirty="0">
                <a:latin typeface="Times New Roman"/>
                <a:cs typeface="Times New Roman"/>
              </a:rPr>
              <a:t>Programma:	</a:t>
            </a:r>
            <a:r>
              <a:rPr sz="2800" spc="-5" dirty="0">
                <a:latin typeface="Times New Roman"/>
                <a:cs typeface="Times New Roman"/>
              </a:rPr>
              <a:t>traduzione in </a:t>
            </a:r>
            <a:r>
              <a:rPr sz="2800" dirty="0">
                <a:latin typeface="Times New Roman"/>
                <a:cs typeface="Times New Roman"/>
              </a:rPr>
              <a:t>un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opportuno</a:t>
            </a:r>
            <a:endParaRPr sz="2800">
              <a:latin typeface="Times New Roman"/>
              <a:cs typeface="Times New Roman"/>
            </a:endParaRPr>
          </a:p>
          <a:p>
            <a:pPr marL="2260600" marR="86995">
              <a:lnSpc>
                <a:spcPts val="3229"/>
              </a:lnSpc>
              <a:spcBef>
                <a:spcPts val="150"/>
              </a:spcBef>
            </a:pPr>
            <a:r>
              <a:rPr sz="2800" spc="-5" dirty="0">
                <a:latin typeface="Times New Roman"/>
                <a:cs typeface="Times New Roman"/>
              </a:rPr>
              <a:t>linguaggio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programmazione  dell’algoritmo e delle fasi </a:t>
            </a:r>
            <a:r>
              <a:rPr sz="2800" dirty="0">
                <a:latin typeface="Times New Roman"/>
                <a:cs typeface="Times New Roman"/>
              </a:rPr>
              <a:t>di  </a:t>
            </a:r>
            <a:r>
              <a:rPr sz="2800" spc="-5" dirty="0">
                <a:latin typeface="Times New Roman"/>
                <a:cs typeface="Times New Roman"/>
              </a:rPr>
              <a:t>ricevimento e trasmissione dei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9871" y="733615"/>
            <a:ext cx="35763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65" dirty="0"/>
              <a:t>Testi</a:t>
            </a:r>
            <a:r>
              <a:rPr sz="4400" spc="-60" dirty="0"/>
              <a:t> </a:t>
            </a:r>
            <a:r>
              <a:rPr sz="4400" dirty="0"/>
              <a:t>consigliati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2566" y="1943671"/>
            <a:ext cx="7421245" cy="3633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250" indent="-336550">
              <a:lnSpc>
                <a:spcPts val="3125"/>
              </a:lnSpc>
              <a:spcBef>
                <a:spcPts val="95"/>
              </a:spcBef>
              <a:buChar char="•"/>
              <a:tabLst>
                <a:tab pos="349885" algn="l"/>
                <a:tab pos="350520" algn="l"/>
              </a:tabLst>
            </a:pPr>
            <a:r>
              <a:rPr sz="2800" spc="-5" dirty="0">
                <a:latin typeface="Times New Roman"/>
                <a:cs typeface="Times New Roman"/>
              </a:rPr>
              <a:t>N. </a:t>
            </a:r>
            <a:r>
              <a:rPr sz="2800" spc="-25" dirty="0">
                <a:latin typeface="Times New Roman"/>
                <a:cs typeface="Times New Roman"/>
              </a:rPr>
              <a:t>Wirth </a:t>
            </a:r>
            <a:r>
              <a:rPr sz="2800" spc="-5" dirty="0">
                <a:latin typeface="Times New Roman"/>
                <a:cs typeface="Times New Roman"/>
              </a:rPr>
              <a:t>- Principi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programmazione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strutturata</a:t>
            </a:r>
            <a:endParaRPr sz="2800">
              <a:latin typeface="Times New Roman"/>
              <a:cs typeface="Times New Roman"/>
            </a:endParaRPr>
          </a:p>
          <a:p>
            <a:pPr marL="349885">
              <a:lnSpc>
                <a:spcPts val="2890"/>
              </a:lnSpc>
            </a:pPr>
            <a:r>
              <a:rPr sz="2800" spc="-5" dirty="0">
                <a:latin typeface="Times New Roman"/>
                <a:cs typeface="Times New Roman"/>
              </a:rPr>
              <a:t>- ISEDI (UTET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Libreria)</a:t>
            </a:r>
            <a:endParaRPr sz="2800">
              <a:latin typeface="Times New Roman"/>
              <a:cs typeface="Times New Roman"/>
            </a:endParaRPr>
          </a:p>
          <a:p>
            <a:pPr marL="349885" marR="839469">
              <a:lnSpc>
                <a:spcPts val="2890"/>
              </a:lnSpc>
              <a:spcBef>
                <a:spcPts val="254"/>
              </a:spcBef>
            </a:pPr>
            <a:r>
              <a:rPr sz="2800" spc="-5" dirty="0">
                <a:latin typeface="Times New Roman"/>
                <a:cs typeface="Times New Roman"/>
              </a:rPr>
              <a:t>(testo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riferimento per la programmazione  strutturata)</a:t>
            </a:r>
            <a:endParaRPr sz="2800">
              <a:latin typeface="Times New Roman"/>
              <a:cs typeface="Times New Roman"/>
            </a:endParaRPr>
          </a:p>
          <a:p>
            <a:pPr marL="349250" marR="319405" indent="-336550">
              <a:lnSpc>
                <a:spcPts val="2890"/>
              </a:lnSpc>
              <a:spcBef>
                <a:spcPts val="795"/>
              </a:spcBef>
              <a:buChar char="•"/>
              <a:tabLst>
                <a:tab pos="349885" algn="l"/>
                <a:tab pos="350520" algn="l"/>
              </a:tabLst>
            </a:pPr>
            <a:r>
              <a:rPr sz="2800" spc="-5" dirty="0">
                <a:latin typeface="Times New Roman"/>
                <a:cs typeface="Times New Roman"/>
              </a:rPr>
              <a:t>G. </a:t>
            </a:r>
            <a:r>
              <a:rPr sz="2800" spc="-10" dirty="0">
                <a:latin typeface="Times New Roman"/>
                <a:cs typeface="Times New Roman"/>
              </a:rPr>
              <a:t>Dromey </a:t>
            </a:r>
            <a:r>
              <a:rPr sz="2800" spc="-5" dirty="0">
                <a:latin typeface="Times New Roman"/>
                <a:cs typeface="Times New Roman"/>
              </a:rPr>
              <a:t>- Algoritmi Fondamentali -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Jackson  Libri</a:t>
            </a:r>
            <a:endParaRPr sz="2800">
              <a:latin typeface="Times New Roman"/>
              <a:cs typeface="Times New Roman"/>
            </a:endParaRPr>
          </a:p>
          <a:p>
            <a:pPr marL="349250" marR="831850">
              <a:lnSpc>
                <a:spcPts val="2880"/>
              </a:lnSpc>
              <a:spcBef>
                <a:spcPts val="10"/>
              </a:spcBef>
            </a:pPr>
            <a:r>
              <a:rPr sz="2800" spc="-5" dirty="0">
                <a:latin typeface="Times New Roman"/>
                <a:cs typeface="Times New Roman"/>
              </a:rPr>
              <a:t>(raccolta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tutti </a:t>
            </a:r>
            <a:r>
              <a:rPr sz="2800" dirty="0">
                <a:latin typeface="Times New Roman"/>
                <a:cs typeface="Times New Roman"/>
              </a:rPr>
              <a:t>gli </a:t>
            </a:r>
            <a:r>
              <a:rPr sz="2800" spc="-5" dirty="0">
                <a:latin typeface="Times New Roman"/>
                <a:cs typeface="Times New Roman"/>
              </a:rPr>
              <a:t>algoritmi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base e della  relativa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documentazione)</a:t>
            </a:r>
            <a:endParaRPr sz="28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655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10" dirty="0">
                <a:latin typeface="Times New Roman"/>
                <a:cs typeface="Times New Roman"/>
              </a:rPr>
              <a:t>Materiale </a:t>
            </a:r>
            <a:r>
              <a:rPr sz="2800" dirty="0">
                <a:latin typeface="Times New Roman"/>
                <a:cs typeface="Times New Roman"/>
              </a:rPr>
              <a:t>on </a:t>
            </a:r>
            <a:r>
              <a:rPr sz="2800" spc="-5" dirty="0">
                <a:latin typeface="Times New Roman"/>
                <a:cs typeface="Times New Roman"/>
              </a:rPr>
              <a:t>line </a:t>
            </a:r>
            <a:r>
              <a:rPr sz="2800" dirty="0">
                <a:latin typeface="Times New Roman"/>
                <a:cs typeface="Times New Roman"/>
              </a:rPr>
              <a:t>fornito </a:t>
            </a:r>
            <a:r>
              <a:rPr sz="2800" spc="-5" dirty="0">
                <a:latin typeface="Times New Roman"/>
                <a:cs typeface="Times New Roman"/>
              </a:rPr>
              <a:t>dal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docente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3155" y="2214594"/>
            <a:ext cx="58947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Corso di</a:t>
            </a:r>
            <a:r>
              <a:rPr sz="4400" spc="-75" dirty="0"/>
              <a:t> </a:t>
            </a:r>
            <a:r>
              <a:rPr sz="4400" spc="-5" dirty="0"/>
              <a:t>Programmazione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112327" y="2889726"/>
            <a:ext cx="4919980" cy="2017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Problemi ed</a:t>
            </a:r>
            <a:r>
              <a:rPr sz="3600" spc="-204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Algoritmi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Prof.ssa </a:t>
            </a:r>
            <a:r>
              <a:rPr sz="3200" spc="-35" dirty="0">
                <a:latin typeface="Times New Roman"/>
                <a:cs typeface="Times New Roman"/>
              </a:rPr>
              <a:t>Teresa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Roselli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sz="2800" spc="-10" dirty="0">
                <a:latin typeface="Courier New"/>
                <a:cs typeface="Courier New"/>
                <a:hlinkClick r:id="rId2"/>
              </a:rPr>
              <a:t>Teresa.roselli@uniba.it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1453515" marR="5080" indent="-649605">
              <a:lnSpc>
                <a:spcPct val="75900"/>
              </a:lnSpc>
              <a:spcBef>
                <a:spcPts val="1375"/>
              </a:spcBef>
            </a:pPr>
            <a:r>
              <a:rPr sz="4400" dirty="0"/>
              <a:t>PROGRAMMARE</a:t>
            </a:r>
            <a:r>
              <a:rPr sz="4400" spc="-105" dirty="0"/>
              <a:t> </a:t>
            </a:r>
            <a:r>
              <a:rPr sz="4400" dirty="0"/>
              <a:t>UN  </a:t>
            </a:r>
            <a:r>
              <a:rPr sz="4400" spc="-55" dirty="0"/>
              <a:t>ELABORATORE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748027" y="2534183"/>
            <a:ext cx="673735" cy="605790"/>
          </a:xfrm>
          <a:custGeom>
            <a:avLst/>
            <a:gdLst/>
            <a:ahLst/>
            <a:cxnLst/>
            <a:rect l="l" t="t" r="r" b="b"/>
            <a:pathLst>
              <a:path w="673735" h="605789">
                <a:moveTo>
                  <a:pt x="0" y="605256"/>
                </a:moveTo>
                <a:lnTo>
                  <a:pt x="6736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86740" y="2491737"/>
            <a:ext cx="82550" cy="79375"/>
          </a:xfrm>
          <a:custGeom>
            <a:avLst/>
            <a:gdLst/>
            <a:ahLst/>
            <a:cxnLst/>
            <a:rect l="l" t="t" r="r" b="b"/>
            <a:pathLst>
              <a:path w="82550" h="79375">
                <a:moveTo>
                  <a:pt x="82143" y="0"/>
                </a:moveTo>
                <a:lnTo>
                  <a:pt x="0" y="22593"/>
                </a:lnTo>
                <a:lnTo>
                  <a:pt x="50926" y="79273"/>
                </a:lnTo>
                <a:lnTo>
                  <a:pt x="82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48027" y="3284220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5">
                <a:moveTo>
                  <a:pt x="0" y="0"/>
                </a:moveTo>
                <a:lnTo>
                  <a:pt x="80060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35937" y="324611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48027" y="3500628"/>
            <a:ext cx="734695" cy="334010"/>
          </a:xfrm>
          <a:custGeom>
            <a:avLst/>
            <a:gdLst/>
            <a:ahLst/>
            <a:cxnLst/>
            <a:rect l="l" t="t" r="r" b="b"/>
            <a:pathLst>
              <a:path w="734694" h="334010">
                <a:moveTo>
                  <a:pt x="0" y="0"/>
                </a:moveTo>
                <a:lnTo>
                  <a:pt x="734656" y="3334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55372" y="3794103"/>
            <a:ext cx="85725" cy="69850"/>
          </a:xfrm>
          <a:custGeom>
            <a:avLst/>
            <a:gdLst/>
            <a:ahLst/>
            <a:cxnLst/>
            <a:rect l="l" t="t" r="r" b="b"/>
            <a:pathLst>
              <a:path w="85725" h="69850">
                <a:moveTo>
                  <a:pt x="31495" y="0"/>
                </a:moveTo>
                <a:lnTo>
                  <a:pt x="0" y="69392"/>
                </a:lnTo>
                <a:lnTo>
                  <a:pt x="85140" y="66192"/>
                </a:lnTo>
                <a:lnTo>
                  <a:pt x="314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90177" y="1997583"/>
            <a:ext cx="1176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proble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763329" y="2789758"/>
            <a:ext cx="2088514" cy="125476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 marR="5080">
              <a:lnSpc>
                <a:spcPct val="75800"/>
              </a:lnSpc>
              <a:spcBef>
                <a:spcPts val="795"/>
              </a:spcBef>
            </a:pPr>
            <a:r>
              <a:rPr sz="2400" dirty="0">
                <a:latin typeface="Times New Roman"/>
                <a:cs typeface="Times New Roman"/>
              </a:rPr>
              <a:t>linguaggio di  progra</a:t>
            </a:r>
            <a:r>
              <a:rPr sz="2400" spc="-20" dirty="0">
                <a:latin typeface="Times New Roman"/>
                <a:cs typeface="Times New Roman"/>
              </a:rPr>
              <a:t>mm</a:t>
            </a:r>
            <a:r>
              <a:rPr sz="2400" dirty="0">
                <a:latin typeface="Times New Roman"/>
                <a:cs typeface="Times New Roman"/>
              </a:rPr>
              <a:t>az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one</a:t>
            </a:r>
            <a:endParaRPr sz="2400">
              <a:latin typeface="Times New Roman"/>
              <a:cs typeface="Times New Roman"/>
            </a:endParaRPr>
          </a:p>
          <a:p>
            <a:pPr marL="83820">
              <a:lnSpc>
                <a:spcPct val="100000"/>
              </a:lnSpc>
              <a:spcBef>
                <a:spcPts val="1735"/>
              </a:spcBef>
            </a:pPr>
            <a:r>
              <a:rPr sz="2400" dirty="0">
                <a:latin typeface="Times New Roman"/>
                <a:cs typeface="Times New Roman"/>
              </a:rPr>
              <a:t>elaboratore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66189" y="3013392"/>
            <a:ext cx="2063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?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0289" y="4855845"/>
            <a:ext cx="5968365" cy="94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5080" indent="-76200">
              <a:lnSpc>
                <a:spcPct val="1258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Realizzare </a:t>
            </a:r>
            <a:r>
              <a:rPr sz="2400" dirty="0">
                <a:latin typeface="Times New Roman"/>
                <a:cs typeface="Times New Roman"/>
              </a:rPr>
              <a:t>un </a:t>
            </a:r>
            <a:r>
              <a:rPr sz="2400" spc="-5" dirty="0">
                <a:latin typeface="Times New Roman"/>
                <a:cs typeface="Times New Roman"/>
              </a:rPr>
              <a:t>programma </a:t>
            </a:r>
            <a:r>
              <a:rPr sz="2400" dirty="0">
                <a:latin typeface="Times New Roman"/>
                <a:cs typeface="Times New Roman"/>
              </a:rPr>
              <a:t>per risolvere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mediante  l’elaboratore </a:t>
            </a:r>
            <a:r>
              <a:rPr sz="2400" dirty="0">
                <a:latin typeface="Times New Roman"/>
                <a:cs typeface="Times New Roman"/>
              </a:rPr>
              <a:t>un </a:t>
            </a:r>
            <a:r>
              <a:rPr sz="2400" spc="-5" dirty="0">
                <a:latin typeface="Times New Roman"/>
                <a:cs typeface="Times New Roman"/>
              </a:rPr>
              <a:t>determinato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problema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3959" y="733615"/>
            <a:ext cx="21697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P</a:t>
            </a:r>
            <a:r>
              <a:rPr sz="4400" spc="-5" dirty="0"/>
              <a:t>r</a:t>
            </a:r>
            <a:r>
              <a:rPr sz="4400" spc="5" dirty="0"/>
              <a:t>ob</a:t>
            </a:r>
            <a:r>
              <a:rPr sz="4400" dirty="0"/>
              <a:t>le</a:t>
            </a:r>
            <a:r>
              <a:rPr sz="4400" spc="-10" dirty="0"/>
              <a:t>m</a:t>
            </a:r>
            <a:r>
              <a:rPr sz="4400" dirty="0"/>
              <a:t>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29799" y="1986344"/>
            <a:ext cx="6679565" cy="3522979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82550" marR="5080" indent="17780">
              <a:lnSpc>
                <a:spcPts val="3229"/>
              </a:lnSpc>
              <a:spcBef>
                <a:spcPts val="310"/>
              </a:spcBef>
            </a:pPr>
            <a:r>
              <a:rPr sz="2800" spc="-10" dirty="0">
                <a:latin typeface="Times New Roman"/>
                <a:cs typeface="Times New Roman"/>
              </a:rPr>
              <a:t>Nasce </a:t>
            </a:r>
            <a:r>
              <a:rPr sz="2800" spc="-5" dirty="0">
                <a:latin typeface="Times New Roman"/>
                <a:cs typeface="Times New Roman"/>
              </a:rPr>
              <a:t>dalla necessità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ottenere qualcosa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non  </a:t>
            </a:r>
            <a:r>
              <a:rPr sz="2800" spc="-10" dirty="0">
                <a:latin typeface="Times New Roman"/>
                <a:cs typeface="Times New Roman"/>
              </a:rPr>
              <a:t>immediatamente </a:t>
            </a:r>
            <a:r>
              <a:rPr sz="2800" dirty="0">
                <a:latin typeface="Times New Roman"/>
                <a:cs typeface="Times New Roman"/>
              </a:rPr>
              <a:t>raggiungibile </a:t>
            </a:r>
            <a:r>
              <a:rPr sz="2800" spc="-5" dirty="0">
                <a:latin typeface="Times New Roman"/>
                <a:cs typeface="Times New Roman"/>
              </a:rPr>
              <a:t>o direttamente  ottenibile</a:t>
            </a:r>
            <a:endParaRPr sz="2800">
              <a:latin typeface="Times New Roman"/>
              <a:cs typeface="Times New Roman"/>
            </a:endParaRPr>
          </a:p>
          <a:p>
            <a:pPr marL="901065">
              <a:lnSpc>
                <a:spcPct val="100000"/>
              </a:lnSpc>
              <a:spcBef>
                <a:spcPts val="570"/>
              </a:spcBef>
            </a:pPr>
            <a:r>
              <a:rPr sz="2800" i="1" spc="-5" dirty="0">
                <a:latin typeface="Times New Roman"/>
                <a:cs typeface="Times New Roman"/>
              </a:rPr>
              <a:t>siamo </a:t>
            </a:r>
            <a:r>
              <a:rPr sz="2800" i="1" dirty="0">
                <a:latin typeface="Times New Roman"/>
                <a:cs typeface="Times New Roman"/>
              </a:rPr>
              <a:t>di </a:t>
            </a:r>
            <a:r>
              <a:rPr sz="2800" i="1" spc="-20" dirty="0">
                <a:latin typeface="Times New Roman"/>
                <a:cs typeface="Times New Roman"/>
              </a:rPr>
              <a:t>fronte </a:t>
            </a:r>
            <a:r>
              <a:rPr sz="2800" i="1" dirty="0">
                <a:latin typeface="Times New Roman"/>
                <a:cs typeface="Times New Roman"/>
              </a:rPr>
              <a:t>ad un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Times New Roman"/>
                <a:cs typeface="Times New Roman"/>
              </a:rPr>
              <a:t>problema</a:t>
            </a:r>
            <a:endParaRPr sz="2800">
              <a:latin typeface="Times New Roman"/>
              <a:cs typeface="Times New Roman"/>
            </a:endParaRPr>
          </a:p>
          <a:p>
            <a:pPr marL="82550" marR="29845" indent="-70485">
              <a:lnSpc>
                <a:spcPct val="96000"/>
              </a:lnSpc>
              <a:spcBef>
                <a:spcPts val="805"/>
              </a:spcBef>
            </a:pPr>
            <a:r>
              <a:rPr sz="2800" spc="-5" dirty="0">
                <a:latin typeface="Times New Roman"/>
                <a:cs typeface="Times New Roman"/>
              </a:rPr>
              <a:t>Spetta </a:t>
            </a:r>
            <a:r>
              <a:rPr sz="2800" spc="-10" dirty="0">
                <a:latin typeface="Times New Roman"/>
                <a:cs typeface="Times New Roman"/>
              </a:rPr>
              <a:t>al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risolutore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del problema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individuare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il 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metodo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soluzione</a:t>
            </a:r>
            <a:r>
              <a:rPr sz="2800" spc="-5" dirty="0">
                <a:latin typeface="Times New Roman"/>
                <a:cs typeface="Times New Roman"/>
              </a:rPr>
              <a:t> che consenta </a:t>
            </a:r>
            <a:r>
              <a:rPr sz="2800" dirty="0">
                <a:latin typeface="Times New Roman"/>
                <a:cs typeface="Times New Roman"/>
              </a:rPr>
              <a:t>di giungere  </a:t>
            </a:r>
            <a:r>
              <a:rPr sz="2800" spc="-5" dirty="0">
                <a:latin typeface="Times New Roman"/>
                <a:cs typeface="Times New Roman"/>
              </a:rPr>
              <a:t>all’obiettivo, ottenere la soluzione desiderata  ovvero il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risultato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7007" y="813307"/>
            <a:ext cx="21697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P</a:t>
            </a:r>
            <a:r>
              <a:rPr sz="4400" spc="-5" dirty="0"/>
              <a:t>r</a:t>
            </a:r>
            <a:r>
              <a:rPr sz="4400" spc="5" dirty="0"/>
              <a:t>ob</a:t>
            </a:r>
            <a:r>
              <a:rPr sz="4400" dirty="0"/>
              <a:t>le</a:t>
            </a:r>
            <a:r>
              <a:rPr sz="4400" spc="-10" dirty="0"/>
              <a:t>m</a:t>
            </a:r>
            <a:r>
              <a:rPr sz="4400" dirty="0"/>
              <a:t>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2984" y="2001583"/>
            <a:ext cx="6584950" cy="2077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9250" indent="-336550">
              <a:lnSpc>
                <a:spcPts val="3840"/>
              </a:lnSpc>
              <a:spcBef>
                <a:spcPts val="105"/>
              </a:spcBef>
              <a:buFont typeface="Times New Roman"/>
              <a:buChar char="•"/>
              <a:tabLst>
                <a:tab pos="349250" algn="l"/>
                <a:tab pos="34988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Espressione </a:t>
            </a:r>
            <a:r>
              <a:rPr sz="3200" dirty="0">
                <a:latin typeface="Times New Roman"/>
                <a:cs typeface="Times New Roman"/>
              </a:rPr>
              <a:t>da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valutare</a:t>
            </a:r>
            <a:endParaRPr sz="3200">
              <a:latin typeface="Times New Roman"/>
              <a:cs typeface="Times New Roman"/>
            </a:endParaRPr>
          </a:p>
          <a:p>
            <a:pPr marL="349250">
              <a:lnSpc>
                <a:spcPct val="100000"/>
              </a:lnSpc>
            </a:pPr>
            <a:r>
              <a:rPr sz="3200" spc="5" dirty="0">
                <a:latin typeface="Times New Roman"/>
                <a:cs typeface="Times New Roman"/>
              </a:rPr>
              <a:t>per </a:t>
            </a:r>
            <a:r>
              <a:rPr sz="3200" dirty="0">
                <a:latin typeface="Times New Roman"/>
                <a:cs typeface="Times New Roman"/>
              </a:rPr>
              <a:t>ottenere un </a:t>
            </a:r>
            <a:r>
              <a:rPr sz="3200" i="1" dirty="0">
                <a:latin typeface="Times New Roman"/>
                <a:cs typeface="Times New Roman"/>
              </a:rPr>
              <a:t>risultato</a:t>
            </a:r>
            <a:r>
              <a:rPr sz="3200" i="1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finale</a:t>
            </a:r>
            <a:endParaRPr sz="3200">
              <a:latin typeface="Times New Roman"/>
              <a:cs typeface="Times New Roman"/>
            </a:endParaRPr>
          </a:p>
          <a:p>
            <a:pPr marL="349250" marR="5080" indent="-336550">
              <a:lnSpc>
                <a:spcPct val="100000"/>
              </a:lnSpc>
              <a:spcBef>
                <a:spcPts val="790"/>
              </a:spcBef>
              <a:buFont typeface="Times New Roman"/>
              <a:buChar char="•"/>
              <a:tabLst>
                <a:tab pos="349250" algn="l"/>
                <a:tab pos="34988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Insieme </a:t>
            </a:r>
            <a:r>
              <a:rPr sz="3200" spc="-5" dirty="0">
                <a:latin typeface="Times New Roman"/>
                <a:cs typeface="Times New Roman"/>
              </a:rPr>
              <a:t>finito </a:t>
            </a:r>
            <a:r>
              <a:rPr sz="3200" b="1" spc="-5" dirty="0">
                <a:latin typeface="Times New Roman"/>
                <a:cs typeface="Times New Roman"/>
              </a:rPr>
              <a:t>di </a:t>
            </a:r>
            <a:r>
              <a:rPr sz="3200" b="1" dirty="0">
                <a:latin typeface="Times New Roman"/>
                <a:cs typeface="Times New Roman"/>
              </a:rPr>
              <a:t>attività </a:t>
            </a:r>
            <a:r>
              <a:rPr sz="3200" dirty="0">
                <a:latin typeface="Times New Roman"/>
                <a:cs typeface="Times New Roman"/>
              </a:rPr>
              <a:t>da compiere  </a:t>
            </a:r>
            <a:r>
              <a:rPr sz="3200" spc="5" dirty="0">
                <a:latin typeface="Times New Roman"/>
                <a:cs typeface="Times New Roman"/>
              </a:rPr>
              <a:t>per </a:t>
            </a:r>
            <a:r>
              <a:rPr sz="3200" dirty="0">
                <a:latin typeface="Times New Roman"/>
                <a:cs typeface="Times New Roman"/>
              </a:rPr>
              <a:t>ottenere un </a:t>
            </a:r>
            <a:r>
              <a:rPr sz="3200" i="1" dirty="0">
                <a:latin typeface="Times New Roman"/>
                <a:cs typeface="Times New Roman"/>
              </a:rPr>
              <a:t>effetto</a:t>
            </a:r>
            <a:r>
              <a:rPr sz="3200" i="1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desiderato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95" y="314515"/>
            <a:ext cx="38011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Problem</a:t>
            </a:r>
            <a:r>
              <a:rPr sz="4400" spc="-85" dirty="0"/>
              <a:t> </a:t>
            </a:r>
            <a:r>
              <a:rPr sz="4400" dirty="0"/>
              <a:t>Solving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417850" y="1415882"/>
            <a:ext cx="2378710" cy="971550"/>
          </a:xfrm>
          <a:custGeom>
            <a:avLst/>
            <a:gdLst/>
            <a:ahLst/>
            <a:cxnLst/>
            <a:rect l="l" t="t" r="r" b="b"/>
            <a:pathLst>
              <a:path w="2378710" h="971550">
                <a:moveTo>
                  <a:pt x="216498" y="319786"/>
                </a:moveTo>
                <a:lnTo>
                  <a:pt x="219436" y="253687"/>
                </a:lnTo>
                <a:lnTo>
                  <a:pt x="257939" y="193562"/>
                </a:lnTo>
                <a:lnTo>
                  <a:pt x="288889" y="166935"/>
                </a:lnTo>
                <a:lnTo>
                  <a:pt x="326767" y="143239"/>
                </a:lnTo>
                <a:lnTo>
                  <a:pt x="370917" y="122949"/>
                </a:lnTo>
                <a:lnTo>
                  <a:pt x="420685" y="106546"/>
                </a:lnTo>
                <a:lnTo>
                  <a:pt x="475416" y="94508"/>
                </a:lnTo>
                <a:lnTo>
                  <a:pt x="534455" y="87313"/>
                </a:lnTo>
                <a:lnTo>
                  <a:pt x="583928" y="85431"/>
                </a:lnTo>
                <a:lnTo>
                  <a:pt x="633088" y="87206"/>
                </a:lnTo>
                <a:lnTo>
                  <a:pt x="681292" y="92568"/>
                </a:lnTo>
                <a:lnTo>
                  <a:pt x="727898" y="101445"/>
                </a:lnTo>
                <a:lnTo>
                  <a:pt x="772263" y="113767"/>
                </a:lnTo>
                <a:lnTo>
                  <a:pt x="801166" y="89077"/>
                </a:lnTo>
                <a:lnTo>
                  <a:pt x="836475" y="68235"/>
                </a:lnTo>
                <a:lnTo>
                  <a:pt x="877069" y="51434"/>
                </a:lnTo>
                <a:lnTo>
                  <a:pt x="921827" y="38864"/>
                </a:lnTo>
                <a:lnTo>
                  <a:pt x="969629" y="30716"/>
                </a:lnTo>
                <a:lnTo>
                  <a:pt x="1019357" y="27179"/>
                </a:lnTo>
                <a:lnTo>
                  <a:pt x="1069888" y="28446"/>
                </a:lnTo>
                <a:lnTo>
                  <a:pt x="1120104" y="34707"/>
                </a:lnTo>
                <a:lnTo>
                  <a:pt x="1168884" y="46152"/>
                </a:lnTo>
                <a:lnTo>
                  <a:pt x="1221394" y="66015"/>
                </a:lnTo>
                <a:lnTo>
                  <a:pt x="1237044" y="73991"/>
                </a:lnTo>
                <a:lnTo>
                  <a:pt x="1267289" y="48153"/>
                </a:lnTo>
                <a:lnTo>
                  <a:pt x="1306005" y="27476"/>
                </a:lnTo>
                <a:lnTo>
                  <a:pt x="1351261" y="12319"/>
                </a:lnTo>
                <a:lnTo>
                  <a:pt x="1401125" y="3040"/>
                </a:lnTo>
                <a:lnTo>
                  <a:pt x="1453662" y="0"/>
                </a:lnTo>
                <a:lnTo>
                  <a:pt x="1506940" y="3557"/>
                </a:lnTo>
                <a:lnTo>
                  <a:pt x="1559028" y="14072"/>
                </a:lnTo>
                <a:lnTo>
                  <a:pt x="1604860" y="30672"/>
                </a:lnTo>
                <a:lnTo>
                  <a:pt x="1642759" y="52616"/>
                </a:lnTo>
                <a:lnTo>
                  <a:pt x="1681708" y="31777"/>
                </a:lnTo>
                <a:lnTo>
                  <a:pt x="1726003" y="16137"/>
                </a:lnTo>
                <a:lnTo>
                  <a:pt x="1774130" y="5768"/>
                </a:lnTo>
                <a:lnTo>
                  <a:pt x="1824575" y="737"/>
                </a:lnTo>
                <a:lnTo>
                  <a:pt x="1875824" y="1114"/>
                </a:lnTo>
                <a:lnTo>
                  <a:pt x="1926362" y="6968"/>
                </a:lnTo>
                <a:lnTo>
                  <a:pt x="1974675" y="18368"/>
                </a:lnTo>
                <a:lnTo>
                  <a:pt x="2019250" y="35383"/>
                </a:lnTo>
                <a:lnTo>
                  <a:pt x="2077956" y="74425"/>
                </a:lnTo>
                <a:lnTo>
                  <a:pt x="2109420" y="122174"/>
                </a:lnTo>
                <a:lnTo>
                  <a:pt x="2164890" y="134031"/>
                </a:lnTo>
                <a:lnTo>
                  <a:pt x="2213522" y="151279"/>
                </a:lnTo>
                <a:lnTo>
                  <a:pt x="2254489" y="173111"/>
                </a:lnTo>
                <a:lnTo>
                  <a:pt x="2286963" y="198722"/>
                </a:lnTo>
                <a:lnTo>
                  <a:pt x="2323118" y="258050"/>
                </a:lnTo>
                <a:lnTo>
                  <a:pt x="2325144" y="290154"/>
                </a:lnTo>
                <a:lnTo>
                  <a:pt x="2315363" y="322809"/>
                </a:lnTo>
                <a:lnTo>
                  <a:pt x="2311795" y="330124"/>
                </a:lnTo>
                <a:lnTo>
                  <a:pt x="2307299" y="337300"/>
                </a:lnTo>
                <a:lnTo>
                  <a:pt x="2301939" y="344272"/>
                </a:lnTo>
                <a:lnTo>
                  <a:pt x="2337976" y="375843"/>
                </a:lnTo>
                <a:lnTo>
                  <a:pt x="2362648" y="409506"/>
                </a:lnTo>
                <a:lnTo>
                  <a:pt x="2376148" y="444440"/>
                </a:lnTo>
                <a:lnTo>
                  <a:pt x="2378672" y="479825"/>
                </a:lnTo>
                <a:lnTo>
                  <a:pt x="2370411" y="514841"/>
                </a:lnTo>
                <a:lnTo>
                  <a:pt x="2351560" y="548667"/>
                </a:lnTo>
                <a:lnTo>
                  <a:pt x="2322311" y="580482"/>
                </a:lnTo>
                <a:lnTo>
                  <a:pt x="2282860" y="609465"/>
                </a:lnTo>
                <a:lnTo>
                  <a:pt x="2233398" y="634797"/>
                </a:lnTo>
                <a:lnTo>
                  <a:pt x="2193662" y="649618"/>
                </a:lnTo>
                <a:lnTo>
                  <a:pt x="2151016" y="661442"/>
                </a:lnTo>
                <a:lnTo>
                  <a:pt x="2106003" y="670141"/>
                </a:lnTo>
                <a:lnTo>
                  <a:pt x="2059166" y="675590"/>
                </a:lnTo>
                <a:lnTo>
                  <a:pt x="2053582" y="707341"/>
                </a:lnTo>
                <a:lnTo>
                  <a:pt x="2014443" y="764615"/>
                </a:lnTo>
                <a:lnTo>
                  <a:pt x="1982700" y="789147"/>
                </a:lnTo>
                <a:lnTo>
                  <a:pt x="1944048" y="810282"/>
                </a:lnTo>
                <a:lnTo>
                  <a:pt x="1899394" y="827526"/>
                </a:lnTo>
                <a:lnTo>
                  <a:pt x="1849641" y="840382"/>
                </a:lnTo>
                <a:lnTo>
                  <a:pt x="1795697" y="848355"/>
                </a:lnTo>
                <a:lnTo>
                  <a:pt x="1738466" y="850951"/>
                </a:lnTo>
                <a:lnTo>
                  <a:pt x="1694777" y="849076"/>
                </a:lnTo>
                <a:lnTo>
                  <a:pt x="1652158" y="843917"/>
                </a:lnTo>
                <a:lnTo>
                  <a:pt x="1611209" y="835569"/>
                </a:lnTo>
                <a:lnTo>
                  <a:pt x="1572528" y="824129"/>
                </a:lnTo>
                <a:lnTo>
                  <a:pt x="1552774" y="852766"/>
                </a:lnTo>
                <a:lnTo>
                  <a:pt x="1494134" y="902105"/>
                </a:lnTo>
                <a:lnTo>
                  <a:pt x="1456680" y="922380"/>
                </a:lnTo>
                <a:lnTo>
                  <a:pt x="1414757" y="939439"/>
                </a:lnTo>
                <a:lnTo>
                  <a:pt x="1369084" y="953070"/>
                </a:lnTo>
                <a:lnTo>
                  <a:pt x="1320375" y="963059"/>
                </a:lnTo>
                <a:lnTo>
                  <a:pt x="1269347" y="969191"/>
                </a:lnTo>
                <a:lnTo>
                  <a:pt x="1216716" y="971254"/>
                </a:lnTo>
                <a:lnTo>
                  <a:pt x="1163199" y="969034"/>
                </a:lnTo>
                <a:lnTo>
                  <a:pt x="1109511" y="962317"/>
                </a:lnTo>
                <a:lnTo>
                  <a:pt x="1050097" y="949073"/>
                </a:lnTo>
                <a:lnTo>
                  <a:pt x="996017" y="930493"/>
                </a:lnTo>
                <a:lnTo>
                  <a:pt x="948405" y="907048"/>
                </a:lnTo>
                <a:lnTo>
                  <a:pt x="908394" y="879209"/>
                </a:lnTo>
                <a:lnTo>
                  <a:pt x="861045" y="892937"/>
                </a:lnTo>
                <a:lnTo>
                  <a:pt x="812115" y="903062"/>
                </a:lnTo>
                <a:lnTo>
                  <a:pt x="762151" y="909657"/>
                </a:lnTo>
                <a:lnTo>
                  <a:pt x="711699" y="912799"/>
                </a:lnTo>
                <a:lnTo>
                  <a:pt x="661304" y="912564"/>
                </a:lnTo>
                <a:lnTo>
                  <a:pt x="611512" y="909028"/>
                </a:lnTo>
                <a:lnTo>
                  <a:pt x="562871" y="902266"/>
                </a:lnTo>
                <a:lnTo>
                  <a:pt x="515926" y="892355"/>
                </a:lnTo>
                <a:lnTo>
                  <a:pt x="471223" y="879369"/>
                </a:lnTo>
                <a:lnTo>
                  <a:pt x="429309" y="863386"/>
                </a:lnTo>
                <a:lnTo>
                  <a:pt x="390728" y="844481"/>
                </a:lnTo>
                <a:lnTo>
                  <a:pt x="356029" y="822730"/>
                </a:lnTo>
                <a:lnTo>
                  <a:pt x="325756" y="798208"/>
                </a:lnTo>
                <a:lnTo>
                  <a:pt x="321260" y="793941"/>
                </a:lnTo>
                <a:lnTo>
                  <a:pt x="265918" y="794007"/>
                </a:lnTo>
                <a:lnTo>
                  <a:pt x="213690" y="787334"/>
                </a:lnTo>
                <a:lnTo>
                  <a:pt x="166172" y="774622"/>
                </a:lnTo>
                <a:lnTo>
                  <a:pt x="124963" y="756570"/>
                </a:lnTo>
                <a:lnTo>
                  <a:pt x="91659" y="733877"/>
                </a:lnTo>
                <a:lnTo>
                  <a:pt x="55157" y="677368"/>
                </a:lnTo>
                <a:lnTo>
                  <a:pt x="54759" y="648359"/>
                </a:lnTo>
                <a:lnTo>
                  <a:pt x="65525" y="620311"/>
                </a:lnTo>
                <a:lnTo>
                  <a:pt x="86881" y="594195"/>
                </a:lnTo>
                <a:lnTo>
                  <a:pt x="118251" y="570980"/>
                </a:lnTo>
                <a:lnTo>
                  <a:pt x="67743" y="548914"/>
                </a:lnTo>
                <a:lnTo>
                  <a:pt x="30656" y="521165"/>
                </a:lnTo>
                <a:lnTo>
                  <a:pt x="7803" y="489476"/>
                </a:lnTo>
                <a:lnTo>
                  <a:pt x="0" y="455588"/>
                </a:lnTo>
                <a:lnTo>
                  <a:pt x="8058" y="421245"/>
                </a:lnTo>
                <a:lnTo>
                  <a:pt x="32792" y="388189"/>
                </a:lnTo>
                <a:lnTo>
                  <a:pt x="66767" y="363093"/>
                </a:lnTo>
                <a:lnTo>
                  <a:pt x="109673" y="343364"/>
                </a:lnTo>
                <a:lnTo>
                  <a:pt x="159564" y="329703"/>
                </a:lnTo>
                <a:lnTo>
                  <a:pt x="214491" y="322809"/>
                </a:lnTo>
                <a:lnTo>
                  <a:pt x="216498" y="31978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21565" y="2305165"/>
            <a:ext cx="222195" cy="232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38642" y="1983088"/>
            <a:ext cx="139700" cy="18415"/>
          </a:xfrm>
          <a:custGeom>
            <a:avLst/>
            <a:gdLst/>
            <a:ahLst/>
            <a:cxnLst/>
            <a:rect l="l" t="t" r="r" b="b"/>
            <a:pathLst>
              <a:path w="139700" h="18414">
                <a:moveTo>
                  <a:pt x="139319" y="17907"/>
                </a:moveTo>
                <a:lnTo>
                  <a:pt x="102959" y="17941"/>
                </a:lnTo>
                <a:lnTo>
                  <a:pt x="67211" y="14916"/>
                </a:lnTo>
                <a:lnTo>
                  <a:pt x="32687" y="8909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39925" y="2196994"/>
            <a:ext cx="60960" cy="8890"/>
          </a:xfrm>
          <a:custGeom>
            <a:avLst/>
            <a:gdLst/>
            <a:ahLst/>
            <a:cxnLst/>
            <a:rect l="l" t="t" r="r" b="b"/>
            <a:pathLst>
              <a:path w="60960" h="8889">
                <a:moveTo>
                  <a:pt x="60959" y="0"/>
                </a:moveTo>
                <a:lnTo>
                  <a:pt x="46125" y="2975"/>
                </a:lnTo>
                <a:lnTo>
                  <a:pt x="30989" y="5400"/>
                </a:lnTo>
                <a:lnTo>
                  <a:pt x="15598" y="7268"/>
                </a:lnTo>
                <a:lnTo>
                  <a:pt x="0" y="857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89390" y="2252074"/>
            <a:ext cx="36830" cy="39370"/>
          </a:xfrm>
          <a:custGeom>
            <a:avLst/>
            <a:gdLst/>
            <a:ahLst/>
            <a:cxnLst/>
            <a:rect l="l" t="t" r="r" b="b"/>
            <a:pathLst>
              <a:path w="36829" h="39369">
                <a:moveTo>
                  <a:pt x="36728" y="39103"/>
                </a:moveTo>
                <a:lnTo>
                  <a:pt x="26149" y="29748"/>
                </a:lnTo>
                <a:lnTo>
                  <a:pt x="16487" y="20099"/>
                </a:lnTo>
                <a:lnTo>
                  <a:pt x="7764" y="10176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0621" y="2193667"/>
            <a:ext cx="15240" cy="43180"/>
          </a:xfrm>
          <a:custGeom>
            <a:avLst/>
            <a:gdLst/>
            <a:ahLst/>
            <a:cxnLst/>
            <a:rect l="l" t="t" r="r" b="b"/>
            <a:pathLst>
              <a:path w="15239" h="43180">
                <a:moveTo>
                  <a:pt x="14668" y="0"/>
                </a:moveTo>
                <a:lnTo>
                  <a:pt x="12526" y="10878"/>
                </a:lnTo>
                <a:lnTo>
                  <a:pt x="9363" y="21670"/>
                </a:lnTo>
                <a:lnTo>
                  <a:pt x="5185" y="32355"/>
                </a:lnTo>
                <a:lnTo>
                  <a:pt x="0" y="4291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96881" y="1928567"/>
            <a:ext cx="179070" cy="160655"/>
          </a:xfrm>
          <a:custGeom>
            <a:avLst/>
            <a:gdLst/>
            <a:ahLst/>
            <a:cxnLst/>
            <a:rect l="l" t="t" r="r" b="b"/>
            <a:pathLst>
              <a:path w="179070" h="160655">
                <a:moveTo>
                  <a:pt x="0" y="0"/>
                </a:moveTo>
                <a:lnTo>
                  <a:pt x="61022" y="21591"/>
                </a:lnTo>
                <a:lnTo>
                  <a:pt x="110851" y="49707"/>
                </a:lnTo>
                <a:lnTo>
                  <a:pt x="148051" y="83064"/>
                </a:lnTo>
                <a:lnTo>
                  <a:pt x="171188" y="120373"/>
                </a:lnTo>
                <a:lnTo>
                  <a:pt x="178828" y="16035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39044" y="1757777"/>
            <a:ext cx="80010" cy="60325"/>
          </a:xfrm>
          <a:custGeom>
            <a:avLst/>
            <a:gdLst/>
            <a:ahLst/>
            <a:cxnLst/>
            <a:rect l="l" t="t" r="r" b="b"/>
            <a:pathLst>
              <a:path w="80010" h="60325">
                <a:moveTo>
                  <a:pt x="79616" y="0"/>
                </a:moveTo>
                <a:lnTo>
                  <a:pt x="64502" y="16886"/>
                </a:lnTo>
                <a:lnTo>
                  <a:pt x="46061" y="32639"/>
                </a:lnTo>
                <a:lnTo>
                  <a:pt x="24493" y="47105"/>
                </a:lnTo>
                <a:lnTo>
                  <a:pt x="0" y="6013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27602" y="1534676"/>
            <a:ext cx="4445" cy="28575"/>
          </a:xfrm>
          <a:custGeom>
            <a:avLst/>
            <a:gdLst/>
            <a:ahLst/>
            <a:cxnLst/>
            <a:rect l="l" t="t" r="r" b="b"/>
            <a:pathLst>
              <a:path w="4445" h="28575">
                <a:moveTo>
                  <a:pt x="0" y="0"/>
                </a:moveTo>
                <a:lnTo>
                  <a:pt x="1971" y="7053"/>
                </a:lnTo>
                <a:lnTo>
                  <a:pt x="3330" y="14146"/>
                </a:lnTo>
                <a:lnTo>
                  <a:pt x="4075" y="21265"/>
                </a:lnTo>
                <a:lnTo>
                  <a:pt x="4203" y="28397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19094" y="1465347"/>
            <a:ext cx="41275" cy="36830"/>
          </a:xfrm>
          <a:custGeom>
            <a:avLst/>
            <a:gdLst/>
            <a:ahLst/>
            <a:cxnLst/>
            <a:rect l="l" t="t" r="r" b="b"/>
            <a:pathLst>
              <a:path w="41275" h="36830">
                <a:moveTo>
                  <a:pt x="0" y="36207"/>
                </a:moveTo>
                <a:lnTo>
                  <a:pt x="8398" y="26560"/>
                </a:lnTo>
                <a:lnTo>
                  <a:pt x="18022" y="17284"/>
                </a:lnTo>
                <a:lnTo>
                  <a:pt x="28830" y="8418"/>
                </a:lnTo>
                <a:lnTo>
                  <a:pt x="4077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37573" y="1487585"/>
            <a:ext cx="20320" cy="31750"/>
          </a:xfrm>
          <a:custGeom>
            <a:avLst/>
            <a:gdLst/>
            <a:ahLst/>
            <a:cxnLst/>
            <a:rect l="l" t="t" r="r" b="b"/>
            <a:pathLst>
              <a:path w="20320" h="31750">
                <a:moveTo>
                  <a:pt x="0" y="31229"/>
                </a:moveTo>
                <a:lnTo>
                  <a:pt x="3619" y="23177"/>
                </a:lnTo>
                <a:lnTo>
                  <a:pt x="8126" y="15271"/>
                </a:lnTo>
                <a:lnTo>
                  <a:pt x="13507" y="7537"/>
                </a:lnTo>
                <a:lnTo>
                  <a:pt x="1974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89822" y="1529419"/>
            <a:ext cx="71755" cy="30480"/>
          </a:xfrm>
          <a:custGeom>
            <a:avLst/>
            <a:gdLst/>
            <a:ahLst/>
            <a:cxnLst/>
            <a:rect l="l" t="t" r="r" b="b"/>
            <a:pathLst>
              <a:path w="71754" h="30480">
                <a:moveTo>
                  <a:pt x="0" y="0"/>
                </a:moveTo>
                <a:lnTo>
                  <a:pt x="19094" y="6661"/>
                </a:lnTo>
                <a:lnTo>
                  <a:pt x="37407" y="13946"/>
                </a:lnTo>
                <a:lnTo>
                  <a:pt x="54892" y="21833"/>
                </a:lnTo>
                <a:lnTo>
                  <a:pt x="71501" y="3030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34362" y="1735679"/>
            <a:ext cx="12700" cy="32384"/>
          </a:xfrm>
          <a:custGeom>
            <a:avLst/>
            <a:gdLst/>
            <a:ahLst/>
            <a:cxnLst/>
            <a:rect l="l" t="t" r="r" b="b"/>
            <a:pathLst>
              <a:path w="12700" h="32385">
                <a:moveTo>
                  <a:pt x="12471" y="31877"/>
                </a:moveTo>
                <a:lnTo>
                  <a:pt x="8502" y="24015"/>
                </a:lnTo>
                <a:lnTo>
                  <a:pt x="5097" y="16076"/>
                </a:lnTo>
                <a:lnTo>
                  <a:pt x="2261" y="8068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3628" y="2491739"/>
            <a:ext cx="0" cy="297815"/>
          </a:xfrm>
          <a:custGeom>
            <a:avLst/>
            <a:gdLst/>
            <a:ahLst/>
            <a:cxnLst/>
            <a:rect l="l" t="t" r="r" b="b"/>
            <a:pathLst>
              <a:path h="297814">
                <a:moveTo>
                  <a:pt x="0" y="0"/>
                </a:moveTo>
                <a:lnTo>
                  <a:pt x="0" y="29768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05533" y="277673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43628" y="3140964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8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05533" y="349910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43628" y="3933444"/>
            <a:ext cx="0" cy="369570"/>
          </a:xfrm>
          <a:custGeom>
            <a:avLst/>
            <a:gdLst/>
            <a:ahLst/>
            <a:cxnLst/>
            <a:rect l="l" t="t" r="r" b="b"/>
            <a:pathLst>
              <a:path h="369570">
                <a:moveTo>
                  <a:pt x="0" y="0"/>
                </a:moveTo>
                <a:lnTo>
                  <a:pt x="0" y="36931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05533" y="429006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54809" y="1637220"/>
            <a:ext cx="7237095" cy="4525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4435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Problema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Times New Roman"/>
              <a:cs typeface="Times New Roman"/>
            </a:endParaRPr>
          </a:p>
          <a:p>
            <a:pPr marL="2263775" marR="641985" indent="431800">
              <a:lnSpc>
                <a:spcPct val="2166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Formulazione </a:t>
            </a:r>
            <a:r>
              <a:rPr sz="2400" dirty="0">
                <a:latin typeface="Times New Roman"/>
                <a:cs typeface="Times New Roman"/>
              </a:rPr>
              <a:t>del </a:t>
            </a:r>
            <a:r>
              <a:rPr sz="2400" spc="-5" dirty="0">
                <a:latin typeface="Times New Roman"/>
                <a:cs typeface="Times New Roman"/>
              </a:rPr>
              <a:t>problema  Individuazione </a:t>
            </a:r>
            <a:r>
              <a:rPr sz="2400" dirty="0">
                <a:latin typeface="Times New Roman"/>
                <a:cs typeface="Times New Roman"/>
              </a:rPr>
              <a:t>del </a:t>
            </a:r>
            <a:r>
              <a:rPr sz="2400" spc="-5" dirty="0">
                <a:latin typeface="Times New Roman"/>
                <a:cs typeface="Times New Roman"/>
              </a:rPr>
              <a:t>metodo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solutivo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Times New Roman"/>
              <a:cs typeface="Times New Roman"/>
            </a:endParaRPr>
          </a:p>
          <a:p>
            <a:pPr marL="348742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Esecuzione</a:t>
            </a:r>
            <a:endParaRPr sz="2400">
              <a:latin typeface="Times New Roman"/>
              <a:cs typeface="Times New Roman"/>
            </a:endParaRPr>
          </a:p>
          <a:p>
            <a:pPr marL="12700" marR="678180" indent="-635">
              <a:lnSpc>
                <a:spcPts val="2300"/>
              </a:lnSpc>
              <a:spcBef>
                <a:spcPts val="1850"/>
              </a:spcBef>
            </a:pPr>
            <a:r>
              <a:rPr sz="2000" dirty="0">
                <a:latin typeface="Times New Roman"/>
                <a:cs typeface="Times New Roman"/>
              </a:rPr>
              <a:t>-Risolvere un </a:t>
            </a:r>
            <a:r>
              <a:rPr sz="2000" spc="-5" dirty="0">
                <a:latin typeface="Times New Roman"/>
                <a:cs typeface="Times New Roman"/>
              </a:rPr>
              <a:t>problema </a:t>
            </a:r>
            <a:r>
              <a:rPr sz="2000" dirty="0">
                <a:latin typeface="Times New Roman"/>
                <a:cs typeface="Times New Roman"/>
              </a:rPr>
              <a:t>significa passare </a:t>
            </a:r>
            <a:r>
              <a:rPr sz="2000" spc="-5" dirty="0">
                <a:latin typeface="Times New Roman"/>
                <a:cs typeface="Times New Roman"/>
              </a:rPr>
              <a:t>dalla formulazione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alla  individuazione </a:t>
            </a:r>
            <a:r>
              <a:rPr sz="2000" dirty="0">
                <a:latin typeface="Times New Roman"/>
                <a:cs typeface="Times New Roman"/>
              </a:rPr>
              <a:t>del </a:t>
            </a:r>
            <a:r>
              <a:rPr sz="2000" spc="-5" dirty="0">
                <a:latin typeface="Times New Roman"/>
                <a:cs typeface="Times New Roman"/>
              </a:rPr>
              <a:t>metodo </a:t>
            </a:r>
            <a:r>
              <a:rPr sz="2000" dirty="0">
                <a:latin typeface="Times New Roman"/>
                <a:cs typeface="Times New Roman"/>
              </a:rPr>
              <a:t>di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soluzione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ts val="2300"/>
              </a:lnSpc>
              <a:spcBef>
                <a:spcPts val="5"/>
              </a:spcBef>
            </a:pPr>
            <a:r>
              <a:rPr sz="2000" spc="-15" dirty="0">
                <a:latin typeface="Times New Roman"/>
                <a:cs typeface="Times New Roman"/>
              </a:rPr>
              <a:t>-L’applicazione </a:t>
            </a:r>
            <a:r>
              <a:rPr sz="2000" dirty="0">
                <a:latin typeface="Times New Roman"/>
                <a:cs typeface="Times New Roman"/>
              </a:rPr>
              <a:t>del </a:t>
            </a:r>
            <a:r>
              <a:rPr sz="2000" spc="-5" dirty="0">
                <a:latin typeface="Times New Roman"/>
                <a:cs typeface="Times New Roman"/>
              </a:rPr>
              <a:t>metodo </a:t>
            </a:r>
            <a:r>
              <a:rPr sz="2000" dirty="0">
                <a:latin typeface="Times New Roman"/>
                <a:cs typeface="Times New Roman"/>
              </a:rPr>
              <a:t>solutivo </a:t>
            </a:r>
            <a:r>
              <a:rPr sz="2000" spc="-5" dirty="0">
                <a:latin typeface="Times New Roman"/>
                <a:cs typeface="Times New Roman"/>
              </a:rPr>
              <a:t>ai </a:t>
            </a:r>
            <a:r>
              <a:rPr sz="2000" dirty="0">
                <a:latin typeface="Times New Roman"/>
                <a:cs typeface="Times New Roman"/>
              </a:rPr>
              <a:t>dati del </a:t>
            </a:r>
            <a:r>
              <a:rPr sz="2000" spc="-5" dirty="0">
                <a:latin typeface="Times New Roman"/>
                <a:cs typeface="Times New Roman"/>
              </a:rPr>
              <a:t>problema </a:t>
            </a:r>
            <a:r>
              <a:rPr sz="2000" dirty="0">
                <a:latin typeface="Times New Roman"/>
                <a:cs typeface="Times New Roman"/>
              </a:rPr>
              <a:t>per </a:t>
            </a:r>
            <a:r>
              <a:rPr sz="2000" spc="-5" dirty="0">
                <a:latin typeface="Times New Roman"/>
                <a:cs typeface="Times New Roman"/>
              </a:rPr>
              <a:t>ottenere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il  risultato </a:t>
            </a:r>
            <a:r>
              <a:rPr sz="2000" dirty="0">
                <a:latin typeface="Times New Roman"/>
                <a:cs typeface="Times New Roman"/>
              </a:rPr>
              <a:t>significa </a:t>
            </a:r>
            <a:r>
              <a:rPr sz="2000" spc="-5" dirty="0">
                <a:latin typeface="Times New Roman"/>
                <a:cs typeface="Times New Roman"/>
              </a:rPr>
              <a:t>attuare il </a:t>
            </a:r>
            <a:r>
              <a:rPr sz="2000" dirty="0">
                <a:latin typeface="Times New Roman"/>
                <a:cs typeface="Times New Roman"/>
              </a:rPr>
              <a:t>PROCESSO di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SOLUZIONE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0143" y="319595"/>
            <a:ext cx="38011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Problem</a:t>
            </a:r>
            <a:r>
              <a:rPr sz="4400" spc="-85" dirty="0"/>
              <a:t> </a:t>
            </a:r>
            <a:r>
              <a:rPr sz="4400" dirty="0"/>
              <a:t>Solving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3099" y="1329173"/>
            <a:ext cx="7606030" cy="315595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3200" dirty="0">
                <a:latin typeface="Times New Roman"/>
                <a:cs typeface="Times New Roman"/>
              </a:rPr>
              <a:t>Fasi </a:t>
            </a:r>
            <a:r>
              <a:rPr sz="3200" spc="5" dirty="0">
                <a:latin typeface="Times New Roman"/>
                <a:cs typeface="Times New Roman"/>
              </a:rPr>
              <a:t>per </a:t>
            </a:r>
            <a:r>
              <a:rPr sz="3200" dirty="0">
                <a:latin typeface="Times New Roman"/>
                <a:cs typeface="Times New Roman"/>
              </a:rPr>
              <a:t>arrivare alla soluzione di un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problema</a:t>
            </a:r>
            <a:endParaRPr sz="3200">
              <a:latin typeface="Times New Roman"/>
              <a:cs typeface="Times New Roman"/>
            </a:endParaRPr>
          </a:p>
          <a:p>
            <a:pPr marL="748030" indent="-278130">
              <a:lnSpc>
                <a:spcPct val="100000"/>
              </a:lnSpc>
              <a:spcBef>
                <a:spcPts val="715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Formulazione del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problema</a:t>
            </a:r>
            <a:endParaRPr sz="2800">
              <a:latin typeface="Times New Roman"/>
              <a:cs typeface="Times New Roman"/>
            </a:endParaRPr>
          </a:p>
          <a:p>
            <a:pPr marL="1155065" marR="201295" lvl="1" indent="-227965">
              <a:lnSpc>
                <a:spcPct val="100000"/>
              </a:lnSpc>
              <a:spcBef>
                <a:spcPts val="62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Si </a:t>
            </a:r>
            <a:r>
              <a:rPr sz="2000" spc="-5" dirty="0">
                <a:latin typeface="Times New Roman"/>
                <a:cs typeface="Times New Roman"/>
              </a:rPr>
              <a:t>analizza il problema </a:t>
            </a:r>
            <a:r>
              <a:rPr sz="2000" dirty="0">
                <a:latin typeface="Times New Roman"/>
                <a:cs typeface="Times New Roman"/>
              </a:rPr>
              <a:t>e si </a:t>
            </a:r>
            <a:r>
              <a:rPr sz="2000" spc="-5" dirty="0">
                <a:latin typeface="Times New Roman"/>
                <a:cs typeface="Times New Roman"/>
              </a:rPr>
              <a:t>individuano </a:t>
            </a:r>
            <a:r>
              <a:rPr sz="2000" dirty="0">
                <a:latin typeface="Times New Roman"/>
                <a:cs typeface="Times New Roman"/>
              </a:rPr>
              <a:t>gli oggetti su cui  operare e i </a:t>
            </a:r>
            <a:r>
              <a:rPr sz="2000" spc="-5" dirty="0">
                <a:latin typeface="Times New Roman"/>
                <a:cs typeface="Times New Roman"/>
              </a:rPr>
              <a:t>risultati </a:t>
            </a:r>
            <a:r>
              <a:rPr sz="2000" dirty="0">
                <a:latin typeface="Times New Roman"/>
                <a:cs typeface="Times New Roman"/>
              </a:rPr>
              <a:t>da </a:t>
            </a:r>
            <a:r>
              <a:rPr sz="2000" spc="-5" dirty="0">
                <a:latin typeface="Times New Roman"/>
                <a:cs typeface="Times New Roman"/>
              </a:rPr>
              <a:t>ottenere: in </a:t>
            </a:r>
            <a:r>
              <a:rPr sz="2000" dirty="0">
                <a:latin typeface="Times New Roman"/>
                <a:cs typeface="Times New Roman"/>
              </a:rPr>
              <a:t>questa fase si </a:t>
            </a:r>
            <a:r>
              <a:rPr sz="2000" spc="-5" dirty="0">
                <a:latin typeface="Times New Roman"/>
                <a:cs typeface="Times New Roman"/>
              </a:rPr>
              <a:t>individuano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  dati di ingresso e quelli di </a:t>
            </a:r>
            <a:r>
              <a:rPr sz="2000" spc="-5" dirty="0">
                <a:latin typeface="Times New Roman"/>
                <a:cs typeface="Times New Roman"/>
              </a:rPr>
              <a:t>uscita 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risultati</a:t>
            </a:r>
            <a:endParaRPr sz="2000">
              <a:latin typeface="Times New Roman"/>
              <a:cs typeface="Times New Roman"/>
            </a:endParaRPr>
          </a:p>
          <a:p>
            <a:pPr marL="748030" indent="-278130">
              <a:lnSpc>
                <a:spcPct val="100000"/>
              </a:lnSpc>
              <a:spcBef>
                <a:spcPts val="675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Costruzione del </a:t>
            </a:r>
            <a:r>
              <a:rPr sz="2800" spc="-10" dirty="0">
                <a:latin typeface="Times New Roman"/>
                <a:cs typeface="Times New Roman"/>
              </a:rPr>
              <a:t>metodo </a:t>
            </a:r>
            <a:r>
              <a:rPr sz="2800" dirty="0">
                <a:latin typeface="Times New Roman"/>
                <a:cs typeface="Times New Roman"/>
              </a:rPr>
              <a:t>di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soluzione</a:t>
            </a:r>
            <a:endParaRPr sz="2800">
              <a:latin typeface="Times New Roman"/>
              <a:cs typeface="Times New Roman"/>
            </a:endParaRPr>
          </a:p>
          <a:p>
            <a:pPr marL="748030" indent="-278130">
              <a:lnSpc>
                <a:spcPct val="100000"/>
              </a:lnSpc>
              <a:spcBef>
                <a:spcPts val="695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Esecuzione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1123</Words>
  <Application>Microsoft Office PowerPoint</Application>
  <PresentationFormat>Presentazione su schermo (4:3)</PresentationFormat>
  <Paragraphs>179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6" baseType="lpstr">
      <vt:lpstr>Calibri</vt:lpstr>
      <vt:lpstr>Courier New</vt:lpstr>
      <vt:lpstr>Times New Roman</vt:lpstr>
      <vt:lpstr>Office Theme</vt:lpstr>
      <vt:lpstr>Corso di Programmazione</vt:lpstr>
      <vt:lpstr>Programma del corso di PROGRAMMAZIONE</vt:lpstr>
      <vt:lpstr>Testi consigliati</vt:lpstr>
      <vt:lpstr>Corso di Programmazione</vt:lpstr>
      <vt:lpstr>PROGRAMMARE UN  ELABORATORE</vt:lpstr>
      <vt:lpstr>Problema</vt:lpstr>
      <vt:lpstr>Problema</vt:lpstr>
      <vt:lpstr>Problem Solving</vt:lpstr>
      <vt:lpstr>Problem Solving</vt:lpstr>
      <vt:lpstr>Problem Solving</vt:lpstr>
      <vt:lpstr>Problem Solving</vt:lpstr>
      <vt:lpstr>Problem Solving</vt:lpstr>
      <vt:lpstr>Problem Solving</vt:lpstr>
      <vt:lpstr>Problem Solving Esecuzione</vt:lpstr>
      <vt:lpstr>Algoritmo</vt:lpstr>
      <vt:lpstr>Algoritmi</vt:lpstr>
      <vt:lpstr>Algoritmi Proprietà</vt:lpstr>
      <vt:lpstr>Algoritmi La descrizione dell’algoritmo deve essere</vt:lpstr>
      <vt:lpstr>Processo di esecuzione</vt:lpstr>
      <vt:lpstr>PROGRAMMAZIONE</vt:lpstr>
      <vt:lpstr>PROGRAMMA</vt:lpstr>
      <vt:lpstr>In conclusione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revision>1</cp:revision>
  <dcterms:created xsi:type="dcterms:W3CDTF">2018-11-08T17:30:07Z</dcterms:created>
  <dcterms:modified xsi:type="dcterms:W3CDTF">2018-11-08T17:30:27Z</dcterms:modified>
</cp:coreProperties>
</file>