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5499" y="1931479"/>
            <a:ext cx="2626995" cy="400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7022" y="538194"/>
            <a:ext cx="44494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099" y="1433258"/>
            <a:ext cx="7515859" cy="308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6163" y="6495843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379" y="2034762"/>
            <a:ext cx="5360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</a:t>
            </a:r>
            <a:r>
              <a:rPr sz="4000" dirty="0"/>
              <a:t>di</a:t>
            </a:r>
            <a:r>
              <a:rPr sz="4000" spc="-2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12327" y="2647410"/>
            <a:ext cx="4919980" cy="225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015" marR="62230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Problemi ed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Algoritmi  II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parte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sz="3200" dirty="0">
                <a:latin typeface="Times New Roman"/>
                <a:cs typeface="Times New Roman"/>
              </a:rPr>
              <a:t>Prof.ssa </a:t>
            </a:r>
            <a:r>
              <a:rPr sz="3200" spc="-35" dirty="0">
                <a:latin typeface="Times New Roman"/>
                <a:cs typeface="Times New Roman"/>
              </a:rPr>
              <a:t>Teresa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7786"/>
            <a:ext cx="7610475" cy="506476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764030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Regole </a:t>
            </a:r>
            <a:r>
              <a:rPr sz="3600" dirty="0">
                <a:latin typeface="Times New Roman"/>
                <a:cs typeface="Times New Roman"/>
              </a:rPr>
              <a:t>di </a:t>
            </a:r>
            <a:r>
              <a:rPr sz="3600" spc="-5" dirty="0">
                <a:latin typeface="Times New Roman"/>
                <a:cs typeface="Times New Roman"/>
              </a:rPr>
              <a:t>Costruzione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560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Un </a:t>
            </a:r>
            <a:r>
              <a:rPr sz="2800" i="1" spc="-5" dirty="0">
                <a:latin typeface="Times New Roman"/>
                <a:cs typeface="Times New Roman"/>
              </a:rPr>
              <a:t>solo </a:t>
            </a:r>
            <a:r>
              <a:rPr sz="2800" spc="-5" dirty="0">
                <a:latin typeface="Times New Roman"/>
                <a:cs typeface="Times New Roman"/>
              </a:rPr>
              <a:t>blocco iniziale e </a:t>
            </a:r>
            <a:r>
              <a:rPr sz="2800" i="1" dirty="0">
                <a:latin typeface="Times New Roman"/>
                <a:cs typeface="Times New Roman"/>
              </a:rPr>
              <a:t>un solo </a:t>
            </a:r>
            <a:r>
              <a:rPr sz="2800" spc="-5" dirty="0">
                <a:latin typeface="Times New Roman"/>
                <a:cs typeface="Times New Roman"/>
              </a:rPr>
              <a:t>blocco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blocco è </a:t>
            </a:r>
            <a:r>
              <a:rPr sz="2400" spc="-5" dirty="0">
                <a:latin typeface="Times New Roman"/>
                <a:cs typeface="Times New Roman"/>
              </a:rPr>
              <a:t>raggiungibile </a:t>
            </a:r>
            <a:r>
              <a:rPr sz="2400" dirty="0">
                <a:latin typeface="Times New Roman"/>
                <a:cs typeface="Times New Roman"/>
              </a:rPr>
              <a:t>dal blocco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iniziale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1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Il blocco finale è </a:t>
            </a:r>
            <a:r>
              <a:rPr sz="2400" spc="-5" dirty="0">
                <a:latin typeface="Times New Roman"/>
                <a:cs typeface="Times New Roman"/>
              </a:rPr>
              <a:t>raggiungibile </a:t>
            </a:r>
            <a:r>
              <a:rPr sz="2400" dirty="0">
                <a:latin typeface="Times New Roman"/>
                <a:cs typeface="Times New Roman"/>
              </a:rPr>
              <a:t>da ogni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blocco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5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 blocchi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in numero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finito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ts val="2735"/>
              </a:lnSpc>
              <a:spcBef>
                <a:spcPts val="3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blocco di azione (calcolo o </a:t>
            </a:r>
            <a:r>
              <a:rPr sz="2400" spc="-5" dirty="0">
                <a:latin typeface="Times New Roman"/>
                <a:cs typeface="Times New Roman"/>
              </a:rPr>
              <a:t>ingresso/uscita) </a:t>
            </a:r>
            <a:r>
              <a:rPr sz="2400" dirty="0">
                <a:latin typeface="Times New Roman"/>
                <a:cs typeface="Times New Roman"/>
              </a:rPr>
              <a:t>ha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una</a:t>
            </a:r>
            <a:endParaRPr sz="2400">
              <a:latin typeface="Times New Roman"/>
              <a:cs typeface="Times New Roman"/>
            </a:endParaRPr>
          </a:p>
          <a:p>
            <a:pPr marL="74866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freccia </a:t>
            </a:r>
            <a:r>
              <a:rPr sz="2400" dirty="0">
                <a:latin typeface="Times New Roman"/>
                <a:cs typeface="Times New Roman"/>
              </a:rPr>
              <a:t>entrante ed </a:t>
            </a:r>
            <a:r>
              <a:rPr sz="2400" i="1" dirty="0">
                <a:latin typeface="Times New Roman"/>
                <a:cs typeface="Times New Roman"/>
              </a:rPr>
              <a:t>una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uscente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ts val="2735"/>
              </a:lnSpc>
              <a:spcBef>
                <a:spcPts val="3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blocco di decisione ha </a:t>
            </a:r>
            <a:r>
              <a:rPr sz="2400" i="1" dirty="0">
                <a:latin typeface="Times New Roman"/>
                <a:cs typeface="Times New Roman"/>
              </a:rPr>
              <a:t>una </a:t>
            </a:r>
            <a:r>
              <a:rPr sz="2400" spc="-5" dirty="0">
                <a:latin typeface="Times New Roman"/>
                <a:cs typeface="Times New Roman"/>
              </a:rPr>
              <a:t>freccia </a:t>
            </a:r>
            <a:r>
              <a:rPr sz="2400" dirty="0">
                <a:latin typeface="Times New Roman"/>
                <a:cs typeface="Times New Roman"/>
              </a:rPr>
              <a:t>entrante 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due</a:t>
            </a:r>
            <a:endParaRPr sz="2400">
              <a:latin typeface="Times New Roman"/>
              <a:cs typeface="Times New Roman"/>
            </a:endParaRPr>
          </a:p>
          <a:p>
            <a:pPr marL="74866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uscenti</a:t>
            </a:r>
            <a:endParaRPr sz="2400">
              <a:latin typeface="Times New Roman"/>
              <a:cs typeface="Times New Roman"/>
            </a:endParaRPr>
          </a:p>
          <a:p>
            <a:pPr marL="349250" marR="557530" indent="-336550">
              <a:lnSpc>
                <a:spcPts val="3030"/>
              </a:lnSpc>
              <a:spcBef>
                <a:spcPts val="73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freccia parte </a:t>
            </a:r>
            <a:r>
              <a:rPr sz="2800" dirty="0">
                <a:latin typeface="Times New Roman"/>
                <a:cs typeface="Times New Roman"/>
              </a:rPr>
              <a:t>da un </a:t>
            </a:r>
            <a:r>
              <a:rPr sz="2800" spc="-5" dirty="0">
                <a:latin typeface="Times New Roman"/>
                <a:cs typeface="Times New Roman"/>
              </a:rPr>
              <a:t>blocco e termina in </a:t>
            </a:r>
            <a:r>
              <a:rPr sz="2800" dirty="0">
                <a:latin typeface="Times New Roman"/>
                <a:cs typeface="Times New Roman"/>
              </a:rPr>
              <a:t>un  </a:t>
            </a:r>
            <a:r>
              <a:rPr sz="2800" spc="-5" dirty="0">
                <a:latin typeface="Times New Roman"/>
                <a:cs typeface="Times New Roman"/>
              </a:rPr>
              <a:t>blocco o su un’altra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freccia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/>
          <p:nvPr/>
        </p:nvSpPr>
        <p:spPr>
          <a:xfrm>
            <a:off x="5074916" y="1976627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69">
                <a:moveTo>
                  <a:pt x="1212329" y="0"/>
                </a:moveTo>
                <a:lnTo>
                  <a:pt x="232435" y="0"/>
                </a:lnTo>
                <a:lnTo>
                  <a:pt x="185591" y="4783"/>
                </a:lnTo>
                <a:lnTo>
                  <a:pt x="141960" y="18504"/>
                </a:lnTo>
                <a:lnTo>
                  <a:pt x="102478" y="40213"/>
                </a:lnTo>
                <a:lnTo>
                  <a:pt x="68078" y="68965"/>
                </a:lnTo>
                <a:lnTo>
                  <a:pt x="39696" y="103813"/>
                </a:lnTo>
                <a:lnTo>
                  <a:pt x="18265" y="143809"/>
                </a:lnTo>
                <a:lnTo>
                  <a:pt x="4722" y="188006"/>
                </a:lnTo>
                <a:lnTo>
                  <a:pt x="0" y="235458"/>
                </a:lnTo>
                <a:lnTo>
                  <a:pt x="4722" y="282909"/>
                </a:lnTo>
                <a:lnTo>
                  <a:pt x="18265" y="327106"/>
                </a:lnTo>
                <a:lnTo>
                  <a:pt x="39696" y="367102"/>
                </a:lnTo>
                <a:lnTo>
                  <a:pt x="68078" y="401950"/>
                </a:lnTo>
                <a:lnTo>
                  <a:pt x="102478" y="430702"/>
                </a:lnTo>
                <a:lnTo>
                  <a:pt x="141960" y="452411"/>
                </a:lnTo>
                <a:lnTo>
                  <a:pt x="185591" y="466132"/>
                </a:lnTo>
                <a:lnTo>
                  <a:pt x="232435" y="470916"/>
                </a:lnTo>
                <a:lnTo>
                  <a:pt x="1212329" y="470916"/>
                </a:lnTo>
                <a:lnTo>
                  <a:pt x="1259169" y="466132"/>
                </a:lnTo>
                <a:lnTo>
                  <a:pt x="1302796" y="452411"/>
                </a:lnTo>
                <a:lnTo>
                  <a:pt x="1342277" y="430702"/>
                </a:lnTo>
                <a:lnTo>
                  <a:pt x="1376675" y="401950"/>
                </a:lnTo>
                <a:lnTo>
                  <a:pt x="1405056" y="367102"/>
                </a:lnTo>
                <a:lnTo>
                  <a:pt x="1426486" y="327106"/>
                </a:lnTo>
                <a:lnTo>
                  <a:pt x="1440029" y="282909"/>
                </a:lnTo>
                <a:lnTo>
                  <a:pt x="1444752" y="235458"/>
                </a:lnTo>
                <a:lnTo>
                  <a:pt x="1440029" y="188006"/>
                </a:lnTo>
                <a:lnTo>
                  <a:pt x="1426486" y="143809"/>
                </a:lnTo>
                <a:lnTo>
                  <a:pt x="1405056" y="103813"/>
                </a:lnTo>
                <a:lnTo>
                  <a:pt x="1376675" y="68965"/>
                </a:lnTo>
                <a:lnTo>
                  <a:pt x="1342277" y="40213"/>
                </a:lnTo>
                <a:lnTo>
                  <a:pt x="1302796" y="18504"/>
                </a:lnTo>
                <a:lnTo>
                  <a:pt x="1259169" y="4783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4916" y="1976627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69">
                <a:moveTo>
                  <a:pt x="232435" y="0"/>
                </a:moveTo>
                <a:lnTo>
                  <a:pt x="1212329" y="0"/>
                </a:lnTo>
                <a:lnTo>
                  <a:pt x="1259169" y="4783"/>
                </a:lnTo>
                <a:lnTo>
                  <a:pt x="1302796" y="18504"/>
                </a:lnTo>
                <a:lnTo>
                  <a:pt x="1342277" y="40213"/>
                </a:lnTo>
                <a:lnTo>
                  <a:pt x="1376675" y="68965"/>
                </a:lnTo>
                <a:lnTo>
                  <a:pt x="1405056" y="103813"/>
                </a:lnTo>
                <a:lnTo>
                  <a:pt x="1426486" y="143809"/>
                </a:lnTo>
                <a:lnTo>
                  <a:pt x="1440029" y="188006"/>
                </a:lnTo>
                <a:lnTo>
                  <a:pt x="1444752" y="235458"/>
                </a:lnTo>
                <a:lnTo>
                  <a:pt x="1440029" y="282909"/>
                </a:lnTo>
                <a:lnTo>
                  <a:pt x="1426486" y="327106"/>
                </a:lnTo>
                <a:lnTo>
                  <a:pt x="1405056" y="367102"/>
                </a:lnTo>
                <a:lnTo>
                  <a:pt x="1376675" y="401950"/>
                </a:lnTo>
                <a:lnTo>
                  <a:pt x="1342277" y="430702"/>
                </a:lnTo>
                <a:lnTo>
                  <a:pt x="1302796" y="452411"/>
                </a:lnTo>
                <a:lnTo>
                  <a:pt x="1259169" y="466132"/>
                </a:lnTo>
                <a:lnTo>
                  <a:pt x="1212329" y="470916"/>
                </a:lnTo>
                <a:lnTo>
                  <a:pt x="232435" y="470916"/>
                </a:lnTo>
                <a:lnTo>
                  <a:pt x="185591" y="466132"/>
                </a:lnTo>
                <a:lnTo>
                  <a:pt x="141960" y="452411"/>
                </a:lnTo>
                <a:lnTo>
                  <a:pt x="102478" y="430702"/>
                </a:lnTo>
                <a:lnTo>
                  <a:pt x="68078" y="401950"/>
                </a:lnTo>
                <a:lnTo>
                  <a:pt x="39696" y="367102"/>
                </a:lnTo>
                <a:lnTo>
                  <a:pt x="18265" y="327106"/>
                </a:lnTo>
                <a:lnTo>
                  <a:pt x="4722" y="282909"/>
                </a:lnTo>
                <a:lnTo>
                  <a:pt x="0" y="235458"/>
                </a:lnTo>
                <a:lnTo>
                  <a:pt x="4722" y="188006"/>
                </a:lnTo>
                <a:lnTo>
                  <a:pt x="18265" y="143809"/>
                </a:lnTo>
                <a:lnTo>
                  <a:pt x="39696" y="103813"/>
                </a:lnTo>
                <a:lnTo>
                  <a:pt x="68078" y="68965"/>
                </a:lnTo>
                <a:lnTo>
                  <a:pt x="102478" y="40213"/>
                </a:lnTo>
                <a:lnTo>
                  <a:pt x="141960" y="18504"/>
                </a:lnTo>
                <a:lnTo>
                  <a:pt x="185591" y="4783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4916" y="5625084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70">
                <a:moveTo>
                  <a:pt x="1212329" y="0"/>
                </a:moveTo>
                <a:lnTo>
                  <a:pt x="232435" y="0"/>
                </a:lnTo>
                <a:lnTo>
                  <a:pt x="185591" y="4783"/>
                </a:lnTo>
                <a:lnTo>
                  <a:pt x="141960" y="18504"/>
                </a:lnTo>
                <a:lnTo>
                  <a:pt x="102478" y="40213"/>
                </a:lnTo>
                <a:lnTo>
                  <a:pt x="68078" y="68965"/>
                </a:lnTo>
                <a:lnTo>
                  <a:pt x="39696" y="103813"/>
                </a:lnTo>
                <a:lnTo>
                  <a:pt x="18265" y="143809"/>
                </a:lnTo>
                <a:lnTo>
                  <a:pt x="4722" y="188006"/>
                </a:lnTo>
                <a:lnTo>
                  <a:pt x="0" y="235457"/>
                </a:lnTo>
                <a:lnTo>
                  <a:pt x="4722" y="282909"/>
                </a:lnTo>
                <a:lnTo>
                  <a:pt x="18265" y="327106"/>
                </a:lnTo>
                <a:lnTo>
                  <a:pt x="39696" y="367102"/>
                </a:lnTo>
                <a:lnTo>
                  <a:pt x="68078" y="401950"/>
                </a:lnTo>
                <a:lnTo>
                  <a:pt x="102478" y="430702"/>
                </a:lnTo>
                <a:lnTo>
                  <a:pt x="141960" y="452411"/>
                </a:lnTo>
                <a:lnTo>
                  <a:pt x="185591" y="466132"/>
                </a:lnTo>
                <a:lnTo>
                  <a:pt x="232435" y="470915"/>
                </a:lnTo>
                <a:lnTo>
                  <a:pt x="1212329" y="470915"/>
                </a:lnTo>
                <a:lnTo>
                  <a:pt x="1259169" y="466132"/>
                </a:lnTo>
                <a:lnTo>
                  <a:pt x="1302796" y="452411"/>
                </a:lnTo>
                <a:lnTo>
                  <a:pt x="1342277" y="430702"/>
                </a:lnTo>
                <a:lnTo>
                  <a:pt x="1376675" y="401950"/>
                </a:lnTo>
                <a:lnTo>
                  <a:pt x="1405056" y="367102"/>
                </a:lnTo>
                <a:lnTo>
                  <a:pt x="1426486" y="327106"/>
                </a:lnTo>
                <a:lnTo>
                  <a:pt x="1440029" y="282909"/>
                </a:lnTo>
                <a:lnTo>
                  <a:pt x="1444752" y="235457"/>
                </a:lnTo>
                <a:lnTo>
                  <a:pt x="1440029" y="188006"/>
                </a:lnTo>
                <a:lnTo>
                  <a:pt x="1426486" y="143809"/>
                </a:lnTo>
                <a:lnTo>
                  <a:pt x="1405056" y="103813"/>
                </a:lnTo>
                <a:lnTo>
                  <a:pt x="1376675" y="68965"/>
                </a:lnTo>
                <a:lnTo>
                  <a:pt x="1342277" y="40213"/>
                </a:lnTo>
                <a:lnTo>
                  <a:pt x="1302796" y="18504"/>
                </a:lnTo>
                <a:lnTo>
                  <a:pt x="1259169" y="4783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4916" y="5625084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70">
                <a:moveTo>
                  <a:pt x="232435" y="0"/>
                </a:moveTo>
                <a:lnTo>
                  <a:pt x="1212329" y="0"/>
                </a:lnTo>
                <a:lnTo>
                  <a:pt x="1259169" y="4783"/>
                </a:lnTo>
                <a:lnTo>
                  <a:pt x="1302796" y="18504"/>
                </a:lnTo>
                <a:lnTo>
                  <a:pt x="1342277" y="40213"/>
                </a:lnTo>
                <a:lnTo>
                  <a:pt x="1376675" y="68965"/>
                </a:lnTo>
                <a:lnTo>
                  <a:pt x="1405056" y="103813"/>
                </a:lnTo>
                <a:lnTo>
                  <a:pt x="1426486" y="143809"/>
                </a:lnTo>
                <a:lnTo>
                  <a:pt x="1440029" y="188006"/>
                </a:lnTo>
                <a:lnTo>
                  <a:pt x="1444752" y="235457"/>
                </a:lnTo>
                <a:lnTo>
                  <a:pt x="1440029" y="282909"/>
                </a:lnTo>
                <a:lnTo>
                  <a:pt x="1426486" y="327106"/>
                </a:lnTo>
                <a:lnTo>
                  <a:pt x="1405056" y="367102"/>
                </a:lnTo>
                <a:lnTo>
                  <a:pt x="1376675" y="401950"/>
                </a:lnTo>
                <a:lnTo>
                  <a:pt x="1342277" y="430702"/>
                </a:lnTo>
                <a:lnTo>
                  <a:pt x="1302796" y="452411"/>
                </a:lnTo>
                <a:lnTo>
                  <a:pt x="1259169" y="466132"/>
                </a:lnTo>
                <a:lnTo>
                  <a:pt x="1212329" y="470915"/>
                </a:lnTo>
                <a:lnTo>
                  <a:pt x="232435" y="470915"/>
                </a:lnTo>
                <a:lnTo>
                  <a:pt x="185591" y="466132"/>
                </a:lnTo>
                <a:lnTo>
                  <a:pt x="141960" y="452411"/>
                </a:lnTo>
                <a:lnTo>
                  <a:pt x="102478" y="430702"/>
                </a:lnTo>
                <a:lnTo>
                  <a:pt x="68078" y="401950"/>
                </a:lnTo>
                <a:lnTo>
                  <a:pt x="39696" y="367102"/>
                </a:lnTo>
                <a:lnTo>
                  <a:pt x="18265" y="327106"/>
                </a:lnTo>
                <a:lnTo>
                  <a:pt x="4722" y="282909"/>
                </a:lnTo>
                <a:lnTo>
                  <a:pt x="0" y="235457"/>
                </a:lnTo>
                <a:lnTo>
                  <a:pt x="4722" y="188006"/>
                </a:lnTo>
                <a:lnTo>
                  <a:pt x="18265" y="143809"/>
                </a:lnTo>
                <a:lnTo>
                  <a:pt x="39696" y="103813"/>
                </a:lnTo>
                <a:lnTo>
                  <a:pt x="68078" y="68965"/>
                </a:lnTo>
                <a:lnTo>
                  <a:pt x="102478" y="40213"/>
                </a:lnTo>
                <a:lnTo>
                  <a:pt x="141960" y="18504"/>
                </a:lnTo>
                <a:lnTo>
                  <a:pt x="185591" y="4783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2657" y="5647945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9323" y="2715767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9323" y="2715767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9803" y="1213326"/>
            <a:ext cx="240728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87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R="260350" algn="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89276" y="4200144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9276" y="4200144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12281" y="42541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84264" y="4172711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538734" y="0"/>
                </a:moveTo>
                <a:lnTo>
                  <a:pt x="0" y="257556"/>
                </a:lnTo>
                <a:lnTo>
                  <a:pt x="538734" y="515112"/>
                </a:lnTo>
                <a:lnTo>
                  <a:pt x="1077468" y="257556"/>
                </a:lnTo>
                <a:lnTo>
                  <a:pt x="53873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4264" y="4172711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0" y="257556"/>
                </a:moveTo>
                <a:lnTo>
                  <a:pt x="538734" y="0"/>
                </a:lnTo>
                <a:lnTo>
                  <a:pt x="1077468" y="257556"/>
                </a:lnTo>
                <a:lnTo>
                  <a:pt x="538734" y="515112"/>
                </a:lnTo>
                <a:lnTo>
                  <a:pt x="0" y="257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08031" y="42255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6671" y="4672584"/>
            <a:ext cx="840105" cy="486409"/>
          </a:xfrm>
          <a:custGeom>
            <a:avLst/>
            <a:gdLst/>
            <a:ahLst/>
            <a:cxnLst/>
            <a:rect l="l" t="t" r="r" b="b"/>
            <a:pathLst>
              <a:path w="840104" h="486410">
                <a:moveTo>
                  <a:pt x="0" y="0"/>
                </a:moveTo>
                <a:lnTo>
                  <a:pt x="839724" y="0"/>
                </a:lnTo>
                <a:lnTo>
                  <a:pt x="839724" y="486156"/>
                </a:lnTo>
                <a:lnTo>
                  <a:pt x="0" y="48615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76671" y="4672584"/>
            <a:ext cx="840105" cy="48640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3135" y="3400044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1084" y="4201667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4247" y="2447544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30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7236" y="26363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9856" y="3913632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92844" y="410239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9791" y="4454652"/>
            <a:ext cx="366395" cy="1905"/>
          </a:xfrm>
          <a:custGeom>
            <a:avLst/>
            <a:gdLst/>
            <a:ahLst/>
            <a:cxnLst/>
            <a:rect l="l" t="t" r="r" b="b"/>
            <a:pathLst>
              <a:path w="366395" h="1904">
                <a:moveTo>
                  <a:pt x="0" y="0"/>
                </a:moveTo>
                <a:lnTo>
                  <a:pt x="366268" y="12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3217" y="441780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9" y="0"/>
                </a:moveTo>
                <a:lnTo>
                  <a:pt x="0" y="76200"/>
                </a:lnTo>
                <a:lnTo>
                  <a:pt x="76339" y="38379"/>
                </a:lnTo>
                <a:lnTo>
                  <a:pt x="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4247" y="4424171"/>
            <a:ext cx="1270" cy="187960"/>
          </a:xfrm>
          <a:custGeom>
            <a:avLst/>
            <a:gdLst/>
            <a:ahLst/>
            <a:cxnLst/>
            <a:rect l="l" t="t" r="r" b="b"/>
            <a:pathLst>
              <a:path w="1270" h="187960">
                <a:moveTo>
                  <a:pt x="0" y="0"/>
                </a:moveTo>
                <a:lnTo>
                  <a:pt x="1143" y="1879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57212" y="45992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57"/>
                </a:lnTo>
                <a:lnTo>
                  <a:pt x="38557" y="7642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3988" y="5163311"/>
            <a:ext cx="13335" cy="394335"/>
          </a:xfrm>
          <a:custGeom>
            <a:avLst/>
            <a:gdLst/>
            <a:ahLst/>
            <a:cxnLst/>
            <a:rect l="l" t="t" r="r" b="b"/>
            <a:pathLst>
              <a:path w="13335" h="394335">
                <a:moveTo>
                  <a:pt x="13119" y="0"/>
                </a:moveTo>
                <a:lnTo>
                  <a:pt x="0" y="3937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66324" y="5543086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0" y="0"/>
                </a:moveTo>
                <a:lnTo>
                  <a:pt x="35547" y="77419"/>
                </a:lnTo>
                <a:lnTo>
                  <a:pt x="76161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5079" y="2979420"/>
            <a:ext cx="855344" cy="363220"/>
          </a:xfrm>
          <a:custGeom>
            <a:avLst/>
            <a:gdLst/>
            <a:ahLst/>
            <a:cxnLst/>
            <a:rect l="l" t="t" r="r" b="b"/>
            <a:pathLst>
              <a:path w="855345" h="363220">
                <a:moveTo>
                  <a:pt x="0" y="0"/>
                </a:moveTo>
                <a:lnTo>
                  <a:pt x="854963" y="0"/>
                </a:lnTo>
                <a:lnTo>
                  <a:pt x="854963" y="363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71943" y="33299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8772" y="2983992"/>
            <a:ext cx="2138680" cy="1158875"/>
          </a:xfrm>
          <a:custGeom>
            <a:avLst/>
            <a:gdLst/>
            <a:ahLst/>
            <a:cxnLst/>
            <a:rect l="l" t="t" r="r" b="b"/>
            <a:pathLst>
              <a:path w="2138679" h="1158875">
                <a:moveTo>
                  <a:pt x="2138172" y="0"/>
                </a:moveTo>
                <a:lnTo>
                  <a:pt x="0" y="0"/>
                </a:lnTo>
                <a:lnTo>
                  <a:pt x="0" y="11587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0672" y="41300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71464" y="4689347"/>
            <a:ext cx="1353820" cy="649605"/>
          </a:xfrm>
          <a:custGeom>
            <a:avLst/>
            <a:gdLst/>
            <a:ahLst/>
            <a:cxnLst/>
            <a:rect l="l" t="t" r="r" b="b"/>
            <a:pathLst>
              <a:path w="1353820" h="649604">
                <a:moveTo>
                  <a:pt x="1353820" y="0"/>
                </a:moveTo>
                <a:lnTo>
                  <a:pt x="1353820" y="649224"/>
                </a:lnTo>
                <a:lnTo>
                  <a:pt x="0" y="649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5" y="5300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41119" y="4206240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36723" y="4459223"/>
            <a:ext cx="392430" cy="1905"/>
          </a:xfrm>
          <a:custGeom>
            <a:avLst/>
            <a:gdLst/>
            <a:ahLst/>
            <a:cxnLst/>
            <a:rect l="l" t="t" r="r" b="b"/>
            <a:pathLst>
              <a:path w="392430" h="1904">
                <a:moveTo>
                  <a:pt x="392175" y="0"/>
                </a:moveTo>
                <a:lnTo>
                  <a:pt x="0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3221" y="442239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73" y="0"/>
                </a:moveTo>
                <a:lnTo>
                  <a:pt x="0" y="38354"/>
                </a:lnTo>
                <a:lnTo>
                  <a:pt x="76327" y="76200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2600" y="3525011"/>
            <a:ext cx="1308100" cy="678180"/>
          </a:xfrm>
          <a:custGeom>
            <a:avLst/>
            <a:gdLst/>
            <a:ahLst/>
            <a:cxnLst/>
            <a:rect l="l" t="t" r="r" b="b"/>
            <a:pathLst>
              <a:path w="1308100" h="678179">
                <a:moveTo>
                  <a:pt x="0" y="678180"/>
                </a:moveTo>
                <a:lnTo>
                  <a:pt x="0" y="0"/>
                </a:lnTo>
                <a:lnTo>
                  <a:pt x="1308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01" y="348690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4711" y="4424171"/>
            <a:ext cx="1754505" cy="1905"/>
          </a:xfrm>
          <a:custGeom>
            <a:avLst/>
            <a:gdLst/>
            <a:ahLst/>
            <a:cxnLst/>
            <a:rect l="l" t="t" r="r" b="b"/>
            <a:pathLst>
              <a:path w="1754504" h="1904">
                <a:moveTo>
                  <a:pt x="1754124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55" y="733615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53530"/>
            <a:ext cx="7613015" cy="229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 algn="just">
              <a:lnSpc>
                <a:spcPct val="116100"/>
              </a:lnSpc>
              <a:spcBef>
                <a:spcPts val="105"/>
              </a:spcBef>
              <a:buChar char="•"/>
              <a:tabLst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definizione data </a:t>
            </a:r>
            <a:r>
              <a:rPr sz="3200" dirty="0">
                <a:latin typeface="Times New Roman"/>
                <a:cs typeface="Times New Roman"/>
              </a:rPr>
              <a:t>è </a:t>
            </a:r>
            <a:r>
              <a:rPr sz="3200" spc="-5" dirty="0">
                <a:latin typeface="Times New Roman"/>
                <a:cs typeface="Times New Roman"/>
              </a:rPr>
              <a:t>costruttiva </a:t>
            </a:r>
            <a:r>
              <a:rPr sz="3200" dirty="0">
                <a:latin typeface="Times New Roman"/>
                <a:cs typeface="Times New Roman"/>
              </a:rPr>
              <a:t>poiché è  basata su </a:t>
            </a:r>
            <a:r>
              <a:rPr sz="3200" spc="-5" dirty="0">
                <a:latin typeface="Times New Roman"/>
                <a:cs typeface="Times New Roman"/>
              </a:rPr>
              <a:t>regole </a:t>
            </a:r>
            <a:r>
              <a:rPr sz="3200" dirty="0">
                <a:latin typeface="Times New Roman"/>
                <a:cs typeface="Times New Roman"/>
              </a:rPr>
              <a:t>che </a:t>
            </a:r>
            <a:r>
              <a:rPr sz="3200" spc="-5" dirty="0">
                <a:latin typeface="Times New Roman"/>
                <a:cs typeface="Times New Roman"/>
              </a:rPr>
              <a:t>consentono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produrre  diagrammi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flusso </a:t>
            </a:r>
            <a:r>
              <a:rPr sz="3200" dirty="0">
                <a:latin typeface="Times New Roman"/>
                <a:cs typeface="Times New Roman"/>
              </a:rPr>
              <a:t>ma anche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riconoscerli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60" dirty="0"/>
              <a:t> </a:t>
            </a:r>
            <a:r>
              <a:rPr dirty="0"/>
              <a:t>Flusso</a:t>
            </a: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Punti </a:t>
            </a:r>
            <a:r>
              <a:rPr sz="3600" dirty="0"/>
              <a:t>di</a:t>
            </a:r>
            <a:r>
              <a:rPr sz="3600" spc="-10" dirty="0"/>
              <a:t> </a:t>
            </a:r>
            <a:r>
              <a:rPr sz="3600" spc="-5" dirty="0"/>
              <a:t>forza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1911848"/>
            <a:ext cx="7225030" cy="393255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Grafici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Adatti agli esseri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umani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Adatti a rappresentare </a:t>
            </a:r>
            <a:r>
              <a:rPr sz="2400" spc="-5" dirty="0">
                <a:latin typeface="Times New Roman"/>
                <a:cs typeface="Times New Roman"/>
              </a:rPr>
              <a:t>processi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sequenziali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Immediatamente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visualizzabili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9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Rispondono </a:t>
            </a:r>
            <a:r>
              <a:rPr sz="2800" spc="-5" dirty="0">
                <a:latin typeface="Times New Roman"/>
                <a:cs typeface="Times New Roman"/>
              </a:rPr>
              <a:t>all’esigenza </a:t>
            </a:r>
            <a:r>
              <a:rPr sz="2800" dirty="0">
                <a:latin typeface="Times New Roman"/>
                <a:cs typeface="Times New Roman"/>
              </a:rPr>
              <a:t>di divisione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lavoro</a:t>
            </a:r>
            <a:endParaRPr sz="2800">
              <a:latin typeface="Times New Roman"/>
              <a:cs typeface="Times New Roman"/>
            </a:endParaRPr>
          </a:p>
          <a:p>
            <a:pPr marL="349885" indent="-337185">
              <a:lnSpc>
                <a:spcPct val="100000"/>
              </a:lnSpc>
              <a:spcBef>
                <a:spcPts val="700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10" dirty="0">
                <a:latin typeface="Times New Roman"/>
                <a:cs typeface="Times New Roman"/>
              </a:rPr>
              <a:t>Documento </a:t>
            </a:r>
            <a:r>
              <a:rPr sz="2800" spc="-5" dirty="0">
                <a:latin typeface="Times New Roman"/>
                <a:cs typeface="Times New Roman"/>
              </a:rPr>
              <a:t>base per l’analisi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organica</a:t>
            </a:r>
            <a:endParaRPr sz="2800">
              <a:latin typeface="Times New Roman"/>
              <a:cs typeface="Times New Roman"/>
            </a:endParaRPr>
          </a:p>
          <a:p>
            <a:pPr marL="349885" indent="-336550">
              <a:lnSpc>
                <a:spcPct val="100000"/>
              </a:lnSpc>
              <a:spcBef>
                <a:spcPts val="695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ambigui</a:t>
            </a:r>
            <a:endParaRPr sz="2800">
              <a:latin typeface="Times New Roman"/>
              <a:cs typeface="Times New Roman"/>
            </a:endParaRPr>
          </a:p>
          <a:p>
            <a:pPr marL="349885" indent="-336550">
              <a:lnSpc>
                <a:spcPct val="100000"/>
              </a:lnSpc>
              <a:spcBef>
                <a:spcPts val="710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Traducibili </a:t>
            </a:r>
            <a:r>
              <a:rPr sz="2800" spc="-5" dirty="0">
                <a:latin typeface="Times New Roman"/>
                <a:cs typeface="Times New Roman"/>
              </a:rPr>
              <a:t>in vari </a:t>
            </a:r>
            <a:r>
              <a:rPr sz="2800" dirty="0">
                <a:latin typeface="Times New Roman"/>
                <a:cs typeface="Times New Roman"/>
              </a:rPr>
              <a:t>linguaggi di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544434" cy="472503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120900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Punti </a:t>
            </a:r>
            <a:r>
              <a:rPr sz="3600" dirty="0">
                <a:latin typeface="Times New Roman"/>
                <a:cs typeface="Times New Roman"/>
              </a:rPr>
              <a:t>di</a:t>
            </a:r>
            <a:r>
              <a:rPr sz="3600" spc="-5" dirty="0">
                <a:latin typeface="Times New Roman"/>
                <a:cs typeface="Times New Roman"/>
              </a:rPr>
              <a:t> debolezza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Spesso </a:t>
            </a:r>
            <a:r>
              <a:rPr sz="3200" spc="5" dirty="0">
                <a:latin typeface="Times New Roman"/>
                <a:cs typeface="Times New Roman"/>
              </a:rPr>
              <a:t>non </a:t>
            </a:r>
            <a:r>
              <a:rPr sz="3200" dirty="0">
                <a:latin typeface="Times New Roman"/>
                <a:cs typeface="Times New Roman"/>
              </a:rPr>
              <a:t>entrano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una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pagina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Difficili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seguire 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modificare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Non naturalmente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Spesso le modifiche portano a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de-strutturazione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Lontani </a:t>
            </a:r>
            <a:r>
              <a:rPr sz="3200" spc="5" dirty="0">
                <a:latin typeface="Times New Roman"/>
                <a:cs typeface="Times New Roman"/>
              </a:rPr>
              <a:t>dai </a:t>
            </a:r>
            <a:r>
              <a:rPr sz="3200" dirty="0">
                <a:latin typeface="Times New Roman"/>
                <a:cs typeface="Times New Roman"/>
              </a:rPr>
              <a:t>linguaggi </a:t>
            </a:r>
            <a:r>
              <a:rPr sz="3200" spc="5" dirty="0">
                <a:latin typeface="Times New Roman"/>
                <a:cs typeface="Times New Roman"/>
              </a:rPr>
              <a:t>dei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calcolatori</a:t>
            </a:r>
            <a:endParaRPr sz="3200">
              <a:latin typeface="Times New Roman"/>
              <a:cs typeface="Times New Roman"/>
            </a:endParaRPr>
          </a:p>
          <a:p>
            <a:pPr marL="748030" marR="21196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Possono </a:t>
            </a:r>
            <a:r>
              <a:rPr sz="2800" spc="-5" dirty="0">
                <a:latin typeface="Times New Roman"/>
                <a:cs typeface="Times New Roman"/>
              </a:rPr>
              <a:t>rivelarsi errati in fase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338645"/>
            <a:ext cx="7154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507745"/>
            <a:ext cx="7617459" cy="362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803275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Esistono </a:t>
            </a:r>
            <a:r>
              <a:rPr sz="2400" dirty="0">
                <a:latin typeface="Times New Roman"/>
                <a:cs typeface="Times New Roman"/>
              </a:rPr>
              <a:t>vari </a:t>
            </a:r>
            <a:r>
              <a:rPr sz="2400" spc="-5" dirty="0">
                <a:latin typeface="Times New Roman"/>
                <a:cs typeface="Times New Roman"/>
              </a:rPr>
              <a:t>modi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connettere </a:t>
            </a:r>
            <a:r>
              <a:rPr sz="2400" dirty="0">
                <a:latin typeface="Times New Roman"/>
                <a:cs typeface="Times New Roman"/>
              </a:rPr>
              <a:t>blocchi e </a:t>
            </a:r>
            <a:r>
              <a:rPr sz="2400" spc="-5" dirty="0">
                <a:latin typeface="Times New Roman"/>
                <a:cs typeface="Times New Roman"/>
              </a:rPr>
              <a:t>frecce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  rispettino la definizione di </a:t>
            </a:r>
            <a:r>
              <a:rPr sz="2400" spc="-5" dirty="0">
                <a:latin typeface="Times New Roman"/>
                <a:cs typeface="Times New Roman"/>
              </a:rPr>
              <a:t>diagramma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flusso</a:t>
            </a:r>
            <a:endParaRPr sz="2400">
              <a:latin typeface="Times New Roman"/>
              <a:cs typeface="Times New Roman"/>
            </a:endParaRPr>
          </a:p>
          <a:p>
            <a:pPr marL="349250" marR="39370" indent="-336550">
              <a:lnSpc>
                <a:spcPct val="100000"/>
              </a:lnSpc>
              <a:spcBef>
                <a:spcPts val="69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schemi fondamentali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modelli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composizione  fondamentali </a:t>
            </a:r>
            <a:r>
              <a:rPr sz="2400" dirty="0">
                <a:latin typeface="Times New Roman"/>
                <a:cs typeface="Times New Roman"/>
              </a:rPr>
              <a:t>consentono di </a:t>
            </a:r>
            <a:r>
              <a:rPr sz="2400" spc="-5" dirty="0">
                <a:latin typeface="Times New Roman"/>
                <a:cs typeface="Times New Roman"/>
              </a:rPr>
              <a:t>realizzare </a:t>
            </a:r>
            <a:r>
              <a:rPr sz="2400" b="1" i="1" dirty="0">
                <a:latin typeface="Times New Roman"/>
                <a:cs typeface="Times New Roman"/>
              </a:rPr>
              <a:t>diagrammi di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flusso  </a:t>
            </a:r>
            <a:r>
              <a:rPr sz="2400" b="1" i="1" dirty="0">
                <a:latin typeface="Times New Roman"/>
                <a:cs typeface="Times New Roman"/>
              </a:rPr>
              <a:t>strutturati</a:t>
            </a:r>
            <a:endParaRPr sz="2400">
              <a:latin typeface="Times New Roman"/>
              <a:cs typeface="Times New Roman"/>
            </a:endParaRPr>
          </a:p>
          <a:p>
            <a:pPr marL="748665" marR="5080" lvl="1" indent="-278765" algn="just">
              <a:lnSpc>
                <a:spcPct val="100000"/>
              </a:lnSpc>
              <a:spcBef>
                <a:spcPts val="625"/>
              </a:spcBef>
              <a:buChar char="–"/>
              <a:tabLst>
                <a:tab pos="749300" algn="l"/>
              </a:tabLst>
            </a:pPr>
            <a:r>
              <a:rPr sz="1800" spc="-5" dirty="0">
                <a:latin typeface="Times New Roman"/>
                <a:cs typeface="Times New Roman"/>
              </a:rPr>
              <a:t>Uso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soli diagrammi strutturati che corrispondono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configurazioni  standard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blocchi elementari, comuni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molti processi della vita  </a:t>
            </a:r>
            <a:r>
              <a:rPr sz="1800" dirty="0">
                <a:latin typeface="Times New Roman"/>
                <a:cs typeface="Times New Roman"/>
              </a:rPr>
              <a:t>quotidiana</a:t>
            </a:r>
            <a:endParaRPr sz="1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8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Sviluppo per </a:t>
            </a:r>
            <a:r>
              <a:rPr sz="2400" spc="-10" dirty="0">
                <a:latin typeface="Times New Roman"/>
                <a:cs typeface="Times New Roman"/>
              </a:rPr>
              <a:t>raffinamenti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20"/>
              </a:spcBef>
              <a:buChar char="–"/>
              <a:tabLst>
                <a:tab pos="748665" algn="l"/>
                <a:tab pos="749300" algn="l"/>
              </a:tabLst>
            </a:pPr>
            <a:r>
              <a:rPr sz="1600" spc="-5" dirty="0">
                <a:latin typeface="Times New Roman"/>
                <a:cs typeface="Times New Roman"/>
              </a:rPr>
              <a:t>Ogni </a:t>
            </a:r>
            <a:r>
              <a:rPr sz="1600" spc="-10" dirty="0">
                <a:latin typeface="Times New Roman"/>
                <a:cs typeface="Times New Roman"/>
              </a:rPr>
              <a:t>schema </a:t>
            </a:r>
            <a:r>
              <a:rPr sz="1600" spc="-5" dirty="0">
                <a:latin typeface="Times New Roman"/>
                <a:cs typeface="Times New Roman"/>
              </a:rPr>
              <a:t>fondamentale </a:t>
            </a:r>
            <a:r>
              <a:rPr sz="1600" dirty="0">
                <a:latin typeface="Times New Roman"/>
                <a:cs typeface="Times New Roman"/>
              </a:rPr>
              <a:t>ha un </a:t>
            </a:r>
            <a:r>
              <a:rPr sz="1600" spc="-5" dirty="0">
                <a:latin typeface="Times New Roman"/>
                <a:cs typeface="Times New Roman"/>
              </a:rPr>
              <a:t>solo </a:t>
            </a:r>
            <a:r>
              <a:rPr sz="1600" dirty="0">
                <a:latin typeface="Times New Roman"/>
                <a:cs typeface="Times New Roman"/>
              </a:rPr>
              <a:t>punto di </a:t>
            </a:r>
            <a:r>
              <a:rPr sz="1600" spc="-5" dirty="0">
                <a:latin typeface="Times New Roman"/>
                <a:cs typeface="Times New Roman"/>
              </a:rPr>
              <a:t>ingresso e </a:t>
            </a:r>
            <a:r>
              <a:rPr sz="1600" dirty="0">
                <a:latin typeface="Times New Roman"/>
                <a:cs typeface="Times New Roman"/>
              </a:rPr>
              <a:t>un </a:t>
            </a:r>
            <a:r>
              <a:rPr sz="1600" spc="-5" dirty="0">
                <a:latin typeface="Times New Roman"/>
                <a:cs typeface="Times New Roman"/>
              </a:rPr>
              <a:t>solo </a:t>
            </a:r>
            <a:r>
              <a:rPr sz="1600" dirty="0">
                <a:latin typeface="Times New Roman"/>
                <a:cs typeface="Times New Roman"/>
              </a:rPr>
              <a:t>punto di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uscita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99" y="5103391"/>
            <a:ext cx="6455410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Sostituibile ad un blocco di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azione</a:t>
            </a:r>
            <a:endParaRPr sz="1400">
              <a:latin typeface="Times New Roman"/>
              <a:cs typeface="Times New Roman"/>
            </a:endParaRPr>
          </a:p>
          <a:p>
            <a:pPr marL="240665" marR="5080" indent="-227965">
              <a:lnSpc>
                <a:spcPct val="100000"/>
              </a:lnSpc>
              <a:spcBef>
                <a:spcPts val="50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Nella sostituzione, si </a:t>
            </a:r>
            <a:r>
              <a:rPr sz="1400" spc="5" dirty="0">
                <a:latin typeface="Times New Roman"/>
                <a:cs typeface="Times New Roman"/>
              </a:rPr>
              <a:t>possono </a:t>
            </a:r>
            <a:r>
              <a:rPr sz="1400" dirty="0">
                <a:latin typeface="Times New Roman"/>
                <a:cs typeface="Times New Roman"/>
              </a:rPr>
              <a:t>omettere i blocchi di inizio e fine dello </a:t>
            </a:r>
            <a:r>
              <a:rPr sz="1400" spc="-5" dirty="0">
                <a:latin typeface="Times New Roman"/>
                <a:cs typeface="Times New Roman"/>
              </a:rPr>
              <a:t>schema </a:t>
            </a:r>
            <a:r>
              <a:rPr sz="1400" dirty="0">
                <a:latin typeface="Times New Roman"/>
                <a:cs typeface="Times New Roman"/>
              </a:rPr>
              <a:t>che si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sta  inserendo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538194"/>
            <a:ext cx="715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02844"/>
            <a:ext cx="5768340" cy="501904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859914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Schemi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fondamentali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Concatenazione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azioni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9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Scelta di azioni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alternative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Dipendenza da </a:t>
            </a:r>
            <a:r>
              <a:rPr sz="2000" spc="5" dirty="0">
                <a:latin typeface="Times New Roman"/>
                <a:cs typeface="Times New Roman"/>
              </a:rPr>
              <a:t>una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endParaRPr sz="20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7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Ripetizione di una certa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Dati </a:t>
            </a:r>
            <a:r>
              <a:rPr sz="2000" spc="-5" dirty="0">
                <a:latin typeface="Times New Roman"/>
                <a:cs typeface="Times New Roman"/>
              </a:rPr>
              <a:t>potenzialmente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diversi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Dipendenza da </a:t>
            </a:r>
            <a:r>
              <a:rPr sz="2000" spc="5" dirty="0">
                <a:latin typeface="Times New Roman"/>
                <a:cs typeface="Times New Roman"/>
              </a:rPr>
              <a:t>una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538194"/>
            <a:ext cx="715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02844"/>
            <a:ext cx="5768340" cy="155194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859914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Schemi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fondamentali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921" y="3108153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ez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921" y="4803007"/>
            <a:ext cx="1784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9136" y="2624327"/>
            <a:ext cx="574675" cy="269875"/>
          </a:xfrm>
          <a:custGeom>
            <a:avLst/>
            <a:gdLst/>
            <a:ahLst/>
            <a:cxnLst/>
            <a:rect l="l" t="t" r="r" b="b"/>
            <a:pathLst>
              <a:path w="574675" h="269875">
                <a:moveTo>
                  <a:pt x="0" y="0"/>
                </a:moveTo>
                <a:lnTo>
                  <a:pt x="574548" y="0"/>
                </a:lnTo>
                <a:lnTo>
                  <a:pt x="574548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9136" y="2624327"/>
            <a:ext cx="574675" cy="269875"/>
          </a:xfrm>
          <a:custGeom>
            <a:avLst/>
            <a:gdLst/>
            <a:ahLst/>
            <a:cxnLst/>
            <a:rect l="l" t="t" r="r" b="b"/>
            <a:pathLst>
              <a:path w="574675" h="269875">
                <a:moveTo>
                  <a:pt x="0" y="0"/>
                </a:moveTo>
                <a:lnTo>
                  <a:pt x="574548" y="0"/>
                </a:lnTo>
                <a:lnTo>
                  <a:pt x="574548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8612" y="2603817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1950" spc="22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508" y="2758439"/>
            <a:ext cx="401320" cy="1905"/>
          </a:xfrm>
          <a:custGeom>
            <a:avLst/>
            <a:gdLst/>
            <a:ahLst/>
            <a:cxnLst/>
            <a:rect l="l" t="t" r="r" b="b"/>
            <a:pathLst>
              <a:path w="401319" h="1905">
                <a:moveTo>
                  <a:pt x="0" y="0"/>
                </a:moveTo>
                <a:lnTo>
                  <a:pt x="401320" y="1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5000" y="272161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53" y="0"/>
                </a:moveTo>
                <a:lnTo>
                  <a:pt x="0" y="76200"/>
                </a:lnTo>
                <a:lnTo>
                  <a:pt x="76326" y="38354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8339" y="2758439"/>
            <a:ext cx="355600" cy="1905"/>
          </a:xfrm>
          <a:custGeom>
            <a:avLst/>
            <a:gdLst/>
            <a:ahLst/>
            <a:cxnLst/>
            <a:rect l="l" t="t" r="r" b="b"/>
            <a:pathLst>
              <a:path w="355600" h="1905">
                <a:moveTo>
                  <a:pt x="0" y="0"/>
                </a:moveTo>
                <a:lnTo>
                  <a:pt x="355600" y="12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1101" y="272158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9" y="0"/>
                </a:moveTo>
                <a:lnTo>
                  <a:pt x="0" y="76200"/>
                </a:lnTo>
                <a:lnTo>
                  <a:pt x="76339" y="38379"/>
                </a:lnTo>
                <a:lnTo>
                  <a:pt x="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4111" y="2753893"/>
            <a:ext cx="563245" cy="13970"/>
          </a:xfrm>
          <a:custGeom>
            <a:avLst/>
            <a:gdLst/>
            <a:ahLst/>
            <a:cxnLst/>
            <a:rect l="l" t="t" r="r" b="b"/>
            <a:pathLst>
              <a:path w="563245" h="13969">
                <a:moveTo>
                  <a:pt x="0" y="13690"/>
                </a:moveTo>
                <a:lnTo>
                  <a:pt x="5628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3373" y="2716114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1854" y="76174"/>
                </a:lnTo>
                <a:lnTo>
                  <a:pt x="77101" y="362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9479" y="2630423"/>
            <a:ext cx="547370" cy="269875"/>
          </a:xfrm>
          <a:custGeom>
            <a:avLst/>
            <a:gdLst/>
            <a:ahLst/>
            <a:cxnLst/>
            <a:rect l="l" t="t" r="r" b="b"/>
            <a:pathLst>
              <a:path w="547370" h="269875">
                <a:moveTo>
                  <a:pt x="0" y="0"/>
                </a:moveTo>
                <a:lnTo>
                  <a:pt x="547115" y="0"/>
                </a:lnTo>
                <a:lnTo>
                  <a:pt x="547115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2630423"/>
            <a:ext cx="547370" cy="269875"/>
          </a:xfrm>
          <a:custGeom>
            <a:avLst/>
            <a:gdLst/>
            <a:ahLst/>
            <a:cxnLst/>
            <a:rect l="l" t="t" r="r" b="b"/>
            <a:pathLst>
              <a:path w="547370" h="269875">
                <a:moveTo>
                  <a:pt x="0" y="0"/>
                </a:moveTo>
                <a:lnTo>
                  <a:pt x="547115" y="0"/>
                </a:lnTo>
                <a:lnTo>
                  <a:pt x="547115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1401" y="2610167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1950" spc="22" baseline="-21367" dirty="0">
                <a:latin typeface="Arial"/>
                <a:cs typeface="Arial"/>
              </a:rPr>
              <a:t>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38855" y="2766060"/>
            <a:ext cx="355600" cy="1905"/>
          </a:xfrm>
          <a:custGeom>
            <a:avLst/>
            <a:gdLst/>
            <a:ahLst/>
            <a:cxnLst/>
            <a:rect l="l" t="t" r="r" b="b"/>
            <a:pathLst>
              <a:path w="355600" h="1905">
                <a:moveTo>
                  <a:pt x="0" y="0"/>
                </a:moveTo>
                <a:lnTo>
                  <a:pt x="355600" y="12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1617" y="27292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9" y="0"/>
                </a:moveTo>
                <a:lnTo>
                  <a:pt x="0" y="76200"/>
                </a:lnTo>
                <a:lnTo>
                  <a:pt x="76339" y="38379"/>
                </a:lnTo>
                <a:lnTo>
                  <a:pt x="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00325" y="261346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05483" y="2516123"/>
            <a:ext cx="2978150" cy="500380"/>
          </a:xfrm>
          <a:custGeom>
            <a:avLst/>
            <a:gdLst/>
            <a:ahLst/>
            <a:cxnLst/>
            <a:rect l="l" t="t" r="r" b="b"/>
            <a:pathLst>
              <a:path w="2978150" h="500380">
                <a:moveTo>
                  <a:pt x="0" y="0"/>
                </a:moveTo>
                <a:lnTo>
                  <a:pt x="2977895" y="0"/>
                </a:lnTo>
                <a:lnTo>
                  <a:pt x="2977895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7047" y="3918203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6"/>
                </a:lnTo>
                <a:lnTo>
                  <a:pt x="269748" y="377952"/>
                </a:lnTo>
                <a:lnTo>
                  <a:pt x="539496" y="188976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7047" y="3918203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6"/>
                </a:moveTo>
                <a:lnTo>
                  <a:pt x="269748" y="0"/>
                </a:lnTo>
                <a:lnTo>
                  <a:pt x="539496" y="188976"/>
                </a:lnTo>
                <a:lnTo>
                  <a:pt x="269748" y="377952"/>
                </a:lnTo>
                <a:lnTo>
                  <a:pt x="0" y="188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03387" y="396112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0779" y="3971544"/>
            <a:ext cx="486409" cy="26860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110"/>
              </a:lnSpc>
            </a:pP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6508" y="4107179"/>
            <a:ext cx="442595" cy="1905"/>
          </a:xfrm>
          <a:custGeom>
            <a:avLst/>
            <a:gdLst/>
            <a:ahLst/>
            <a:cxnLst/>
            <a:rect l="l" t="t" r="r" b="b"/>
            <a:pathLst>
              <a:path w="442594" h="1904">
                <a:moveTo>
                  <a:pt x="0" y="0"/>
                </a:moveTo>
                <a:lnTo>
                  <a:pt x="442468" y="13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6164" y="407037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28" y="0"/>
                </a:moveTo>
                <a:lnTo>
                  <a:pt x="0" y="76199"/>
                </a:lnTo>
                <a:lnTo>
                  <a:pt x="76314" y="38328"/>
                </a:lnTo>
                <a:lnTo>
                  <a:pt x="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60448" y="4107179"/>
            <a:ext cx="305435" cy="1270"/>
          </a:xfrm>
          <a:custGeom>
            <a:avLst/>
            <a:gdLst/>
            <a:ahLst/>
            <a:cxnLst/>
            <a:rect l="l" t="t" r="r" b="b"/>
            <a:pathLst>
              <a:path w="305435" h="1270">
                <a:moveTo>
                  <a:pt x="0" y="0"/>
                </a:moveTo>
                <a:lnTo>
                  <a:pt x="305308" y="1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2898" y="407028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17" y="0"/>
                </a:moveTo>
                <a:lnTo>
                  <a:pt x="0" y="76199"/>
                </a:lnTo>
                <a:lnTo>
                  <a:pt x="76352" y="38417"/>
                </a:lnTo>
                <a:lnTo>
                  <a:pt x="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844" y="4294632"/>
            <a:ext cx="1905" cy="175260"/>
          </a:xfrm>
          <a:custGeom>
            <a:avLst/>
            <a:gdLst/>
            <a:ahLst/>
            <a:cxnLst/>
            <a:rect l="l" t="t" r="r" b="b"/>
            <a:pathLst>
              <a:path w="1905" h="175260">
                <a:moveTo>
                  <a:pt x="0" y="0"/>
                </a:moveTo>
                <a:lnTo>
                  <a:pt x="1524" y="175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9844" y="4460747"/>
            <a:ext cx="2162810" cy="1905"/>
          </a:xfrm>
          <a:custGeom>
            <a:avLst/>
            <a:gdLst/>
            <a:ahLst/>
            <a:cxnLst/>
            <a:rect l="l" t="t" r="r" b="b"/>
            <a:pathLst>
              <a:path w="2162810" h="1904">
                <a:moveTo>
                  <a:pt x="0" y="0"/>
                </a:moveTo>
                <a:lnTo>
                  <a:pt x="216255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4715" y="4103458"/>
            <a:ext cx="302895" cy="11430"/>
          </a:xfrm>
          <a:custGeom>
            <a:avLst/>
            <a:gdLst/>
            <a:ahLst/>
            <a:cxnLst/>
            <a:rect l="l" t="t" r="r" b="b"/>
            <a:pathLst>
              <a:path w="302895" h="11429">
                <a:moveTo>
                  <a:pt x="0" y="11341"/>
                </a:moveTo>
                <a:lnTo>
                  <a:pt x="30229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2900" y="4065866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0" y="0"/>
                </a:moveTo>
                <a:lnTo>
                  <a:pt x="2857" y="76149"/>
                </a:lnTo>
                <a:lnTo>
                  <a:pt x="77571" y="352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7828" y="4312411"/>
            <a:ext cx="1270" cy="154940"/>
          </a:xfrm>
          <a:custGeom>
            <a:avLst/>
            <a:gdLst/>
            <a:ahLst/>
            <a:cxnLst/>
            <a:rect l="l" t="t" r="r" b="b"/>
            <a:pathLst>
              <a:path w="1270" h="154939">
                <a:moveTo>
                  <a:pt x="0" y="154431"/>
                </a:moveTo>
                <a:lnTo>
                  <a:pt x="10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0721" y="424890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633" y="0"/>
                </a:moveTo>
                <a:lnTo>
                  <a:pt x="0" y="75933"/>
                </a:lnTo>
                <a:lnTo>
                  <a:pt x="76200" y="76466"/>
                </a:lnTo>
                <a:lnTo>
                  <a:pt x="38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23132" y="3979164"/>
            <a:ext cx="485140" cy="271780"/>
          </a:xfrm>
          <a:custGeom>
            <a:avLst/>
            <a:gdLst/>
            <a:ahLst/>
            <a:cxnLst/>
            <a:rect l="l" t="t" r="r" b="b"/>
            <a:pathLst>
              <a:path w="485139" h="271779">
                <a:moveTo>
                  <a:pt x="0" y="0"/>
                </a:moveTo>
                <a:lnTo>
                  <a:pt x="484632" y="0"/>
                </a:lnTo>
                <a:lnTo>
                  <a:pt x="484632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3132" y="3979164"/>
            <a:ext cx="485140" cy="271780"/>
          </a:xfrm>
          <a:custGeom>
            <a:avLst/>
            <a:gdLst/>
            <a:ahLst/>
            <a:cxnLst/>
            <a:rect l="l" t="t" r="r" b="b"/>
            <a:pathLst>
              <a:path w="485139" h="271779">
                <a:moveTo>
                  <a:pt x="0" y="0"/>
                </a:moveTo>
                <a:lnTo>
                  <a:pt x="484632" y="0"/>
                </a:lnTo>
                <a:lnTo>
                  <a:pt x="484632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30637" y="3957954"/>
            <a:ext cx="288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1950" spc="22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9672" y="3749040"/>
            <a:ext cx="1643380" cy="1905"/>
          </a:xfrm>
          <a:custGeom>
            <a:avLst/>
            <a:gdLst/>
            <a:ahLst/>
            <a:cxnLst/>
            <a:rect l="l" t="t" r="r" b="b"/>
            <a:pathLst>
              <a:path w="1643379" h="1904">
                <a:moveTo>
                  <a:pt x="0" y="0"/>
                </a:moveTo>
                <a:lnTo>
                  <a:pt x="164287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9496" y="3750564"/>
            <a:ext cx="1270" cy="293370"/>
          </a:xfrm>
          <a:custGeom>
            <a:avLst/>
            <a:gdLst/>
            <a:ahLst/>
            <a:cxnLst/>
            <a:rect l="l" t="t" r="r" b="b"/>
            <a:pathLst>
              <a:path w="1270" h="293370">
                <a:moveTo>
                  <a:pt x="0" y="0"/>
                </a:moveTo>
                <a:lnTo>
                  <a:pt x="1257" y="293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2597" y="403081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17"/>
                </a:lnTo>
                <a:lnTo>
                  <a:pt x="38417" y="7636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9672" y="3750564"/>
            <a:ext cx="1905" cy="220979"/>
          </a:xfrm>
          <a:custGeom>
            <a:avLst/>
            <a:gdLst/>
            <a:ahLst/>
            <a:cxnLst/>
            <a:rect l="l" t="t" r="r" b="b"/>
            <a:pathLst>
              <a:path w="1905" h="220979">
                <a:moveTo>
                  <a:pt x="0" y="0"/>
                </a:moveTo>
                <a:lnTo>
                  <a:pt x="1524" y="2209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57883" y="3634740"/>
            <a:ext cx="3083560" cy="949960"/>
          </a:xfrm>
          <a:custGeom>
            <a:avLst/>
            <a:gdLst/>
            <a:ahLst/>
            <a:cxnLst/>
            <a:rect l="l" t="t" r="r" b="b"/>
            <a:pathLst>
              <a:path w="3083560" h="949960">
                <a:moveTo>
                  <a:pt x="0" y="0"/>
                </a:moveTo>
                <a:lnTo>
                  <a:pt x="3083052" y="0"/>
                </a:lnTo>
                <a:lnTo>
                  <a:pt x="3083052" y="949451"/>
                </a:lnTo>
                <a:lnTo>
                  <a:pt x="0" y="949451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27903" y="391667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6"/>
                </a:lnTo>
                <a:lnTo>
                  <a:pt x="269748" y="377952"/>
                </a:lnTo>
                <a:lnTo>
                  <a:pt x="539496" y="188976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7903" y="391667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6"/>
                </a:moveTo>
                <a:lnTo>
                  <a:pt x="269748" y="0"/>
                </a:lnTo>
                <a:lnTo>
                  <a:pt x="539496" y="188976"/>
                </a:lnTo>
                <a:lnTo>
                  <a:pt x="269748" y="377952"/>
                </a:lnTo>
                <a:lnTo>
                  <a:pt x="0" y="188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503862" y="3959542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36664" y="3970020"/>
            <a:ext cx="486409" cy="26987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2125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15840" y="4105655"/>
            <a:ext cx="444500" cy="1905"/>
          </a:xfrm>
          <a:custGeom>
            <a:avLst/>
            <a:gdLst/>
            <a:ahLst/>
            <a:cxnLst/>
            <a:rect l="l" t="t" r="r" b="b"/>
            <a:pathLst>
              <a:path w="444500" h="1904">
                <a:moveTo>
                  <a:pt x="0" y="0"/>
                </a:moveTo>
                <a:lnTo>
                  <a:pt x="443992" y="13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47020" y="40688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28" y="0"/>
                </a:moveTo>
                <a:lnTo>
                  <a:pt x="0" y="76199"/>
                </a:lnTo>
                <a:lnTo>
                  <a:pt x="76314" y="38328"/>
                </a:lnTo>
                <a:lnTo>
                  <a:pt x="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1303" y="4105655"/>
            <a:ext cx="909319" cy="1905"/>
          </a:xfrm>
          <a:custGeom>
            <a:avLst/>
            <a:gdLst/>
            <a:ahLst/>
            <a:cxnLst/>
            <a:rect l="l" t="t" r="r" b="b"/>
            <a:pathLst>
              <a:path w="909320" h="1904">
                <a:moveTo>
                  <a:pt x="0" y="0"/>
                </a:moveTo>
                <a:lnTo>
                  <a:pt x="908812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57350" y="406895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199"/>
                </a:lnTo>
                <a:lnTo>
                  <a:pt x="76263" y="38226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00700" y="4291584"/>
            <a:ext cx="1905" cy="198120"/>
          </a:xfrm>
          <a:custGeom>
            <a:avLst/>
            <a:gdLst/>
            <a:ahLst/>
            <a:cxnLst/>
            <a:rect l="l" t="t" r="r" b="b"/>
            <a:pathLst>
              <a:path w="1904" h="198120">
                <a:moveTo>
                  <a:pt x="0" y="0"/>
                </a:moveTo>
                <a:lnTo>
                  <a:pt x="1524" y="1981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00700" y="4489703"/>
            <a:ext cx="2247900" cy="1905"/>
          </a:xfrm>
          <a:custGeom>
            <a:avLst/>
            <a:gdLst/>
            <a:ahLst/>
            <a:cxnLst/>
            <a:rect l="l" t="t" r="r" b="b"/>
            <a:pathLst>
              <a:path w="2247900" h="1904">
                <a:moveTo>
                  <a:pt x="0" y="0"/>
                </a:moveTo>
                <a:lnTo>
                  <a:pt x="22479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4343" y="4105655"/>
            <a:ext cx="982344" cy="1905"/>
          </a:xfrm>
          <a:custGeom>
            <a:avLst/>
            <a:gdLst/>
            <a:ahLst/>
            <a:cxnLst/>
            <a:rect l="l" t="t" r="r" b="b"/>
            <a:pathLst>
              <a:path w="982345" h="1904">
                <a:moveTo>
                  <a:pt x="0" y="0"/>
                </a:moveTo>
                <a:lnTo>
                  <a:pt x="981963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93551" y="40689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44028" y="4161535"/>
            <a:ext cx="1905" cy="334645"/>
          </a:xfrm>
          <a:custGeom>
            <a:avLst/>
            <a:gdLst/>
            <a:ahLst/>
            <a:cxnLst/>
            <a:rect l="l" t="t" r="r" b="b"/>
            <a:pathLst>
              <a:path w="1904" h="334645">
                <a:moveTo>
                  <a:pt x="0" y="334263"/>
                </a:moveTo>
                <a:lnTo>
                  <a:pt x="128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07163" y="409803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392" y="0"/>
                </a:moveTo>
                <a:lnTo>
                  <a:pt x="0" y="76047"/>
                </a:lnTo>
                <a:lnTo>
                  <a:pt x="76200" y="76339"/>
                </a:lnTo>
                <a:lnTo>
                  <a:pt x="38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64835" y="3628644"/>
            <a:ext cx="3081655" cy="949960"/>
          </a:xfrm>
          <a:custGeom>
            <a:avLst/>
            <a:gdLst/>
            <a:ahLst/>
            <a:cxnLst/>
            <a:rect l="l" t="t" r="r" b="b"/>
            <a:pathLst>
              <a:path w="3081654" h="949960">
                <a:moveTo>
                  <a:pt x="0" y="0"/>
                </a:moveTo>
                <a:lnTo>
                  <a:pt x="3081527" y="0"/>
                </a:lnTo>
                <a:lnTo>
                  <a:pt x="3081527" y="949451"/>
                </a:lnTo>
                <a:lnTo>
                  <a:pt x="0" y="94945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40407" y="558545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5"/>
                </a:lnTo>
                <a:lnTo>
                  <a:pt x="269748" y="377952"/>
                </a:lnTo>
                <a:lnTo>
                  <a:pt x="539496" y="188975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0407" y="558545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5"/>
                </a:moveTo>
                <a:lnTo>
                  <a:pt x="269748" y="0"/>
                </a:lnTo>
                <a:lnTo>
                  <a:pt x="539496" y="188975"/>
                </a:lnTo>
                <a:lnTo>
                  <a:pt x="269748" y="377952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916112" y="5632767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75303" y="5638800"/>
            <a:ext cx="486409" cy="26987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2125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16508" y="5774435"/>
            <a:ext cx="662305" cy="1905"/>
          </a:xfrm>
          <a:custGeom>
            <a:avLst/>
            <a:gdLst/>
            <a:ahLst/>
            <a:cxnLst/>
            <a:rect l="l" t="t" r="r" b="b"/>
            <a:pathLst>
              <a:path w="662305" h="1904">
                <a:moveTo>
                  <a:pt x="0" y="0"/>
                </a:moveTo>
                <a:lnTo>
                  <a:pt x="661924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65649" y="573769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199"/>
                </a:lnTo>
                <a:lnTo>
                  <a:pt x="76288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70760" y="5774435"/>
            <a:ext cx="1244600" cy="1905"/>
          </a:xfrm>
          <a:custGeom>
            <a:avLst/>
            <a:gdLst/>
            <a:ahLst/>
            <a:cxnLst/>
            <a:rect l="l" t="t" r="r" b="b"/>
            <a:pathLst>
              <a:path w="1244600" h="1904">
                <a:moveTo>
                  <a:pt x="0" y="0"/>
                </a:moveTo>
                <a:lnTo>
                  <a:pt x="1244092" y="14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2108" y="573776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8" y="0"/>
                </a:moveTo>
                <a:lnTo>
                  <a:pt x="0" y="76200"/>
                </a:lnTo>
                <a:lnTo>
                  <a:pt x="76238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13204" y="5404103"/>
            <a:ext cx="1905" cy="196850"/>
          </a:xfrm>
          <a:custGeom>
            <a:avLst/>
            <a:gdLst/>
            <a:ahLst/>
            <a:cxnLst/>
            <a:rect l="l" t="t" r="r" b="b"/>
            <a:pathLst>
              <a:path w="1905" h="196850">
                <a:moveTo>
                  <a:pt x="0" y="0"/>
                </a:moveTo>
                <a:lnTo>
                  <a:pt x="1524" y="1965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10155" y="5399532"/>
            <a:ext cx="2321560" cy="1905"/>
          </a:xfrm>
          <a:custGeom>
            <a:avLst/>
            <a:gdLst/>
            <a:ahLst/>
            <a:cxnLst/>
            <a:rect l="l" t="t" r="r" b="b"/>
            <a:pathLst>
              <a:path w="2321560" h="1904">
                <a:moveTo>
                  <a:pt x="0" y="0"/>
                </a:moveTo>
                <a:lnTo>
                  <a:pt x="232105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31208" y="5774435"/>
            <a:ext cx="175895" cy="1270"/>
          </a:xfrm>
          <a:custGeom>
            <a:avLst/>
            <a:gdLst/>
            <a:ahLst/>
            <a:cxnLst/>
            <a:rect l="l" t="t" r="r" b="b"/>
            <a:pathLst>
              <a:path w="175895" h="1270">
                <a:moveTo>
                  <a:pt x="0" y="0"/>
                </a:moveTo>
                <a:lnTo>
                  <a:pt x="175768" y="111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94027" y="573737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495" y="0"/>
                </a:moveTo>
                <a:lnTo>
                  <a:pt x="0" y="76200"/>
                </a:lnTo>
                <a:lnTo>
                  <a:pt x="76453" y="38582"/>
                </a:lnTo>
                <a:lnTo>
                  <a:pt x="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28159" y="5381244"/>
            <a:ext cx="1905" cy="399415"/>
          </a:xfrm>
          <a:custGeom>
            <a:avLst/>
            <a:gdLst/>
            <a:ahLst/>
            <a:cxnLst/>
            <a:rect l="l" t="t" r="r" b="b"/>
            <a:pathLst>
              <a:path w="1904" h="399414">
                <a:moveTo>
                  <a:pt x="0" y="399287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2749" y="5853176"/>
            <a:ext cx="1270" cy="292100"/>
          </a:xfrm>
          <a:custGeom>
            <a:avLst/>
            <a:gdLst/>
            <a:ahLst/>
            <a:cxnLst/>
            <a:rect l="l" t="t" r="r" b="b"/>
            <a:pathLst>
              <a:path w="1269" h="292100">
                <a:moveTo>
                  <a:pt x="0" y="0"/>
                </a:moveTo>
                <a:lnTo>
                  <a:pt x="1257" y="2915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4707" y="578967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769" y="0"/>
                </a:moveTo>
                <a:lnTo>
                  <a:pt x="0" y="76365"/>
                </a:lnTo>
                <a:lnTo>
                  <a:pt x="76200" y="76034"/>
                </a:lnTo>
                <a:lnTo>
                  <a:pt x="37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22475" y="6138671"/>
            <a:ext cx="2299970" cy="1905"/>
          </a:xfrm>
          <a:custGeom>
            <a:avLst/>
            <a:gdLst/>
            <a:ahLst/>
            <a:cxnLst/>
            <a:rect l="l" t="t" r="r" b="b"/>
            <a:pathLst>
              <a:path w="2299970" h="1904">
                <a:moveTo>
                  <a:pt x="0" y="0"/>
                </a:moveTo>
                <a:lnTo>
                  <a:pt x="2299716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22191" y="5902452"/>
            <a:ext cx="1905" cy="242570"/>
          </a:xfrm>
          <a:custGeom>
            <a:avLst/>
            <a:gdLst/>
            <a:ahLst/>
            <a:cxnLst/>
            <a:rect l="l" t="t" r="r" b="b"/>
            <a:pathLst>
              <a:path w="1904" h="242570">
                <a:moveTo>
                  <a:pt x="0" y="242316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45691" y="5301996"/>
            <a:ext cx="3084830" cy="949960"/>
          </a:xfrm>
          <a:custGeom>
            <a:avLst/>
            <a:gdLst/>
            <a:ahLst/>
            <a:cxnLst/>
            <a:rect l="l" t="t" r="r" b="b"/>
            <a:pathLst>
              <a:path w="3084829" h="949960">
                <a:moveTo>
                  <a:pt x="0" y="0"/>
                </a:moveTo>
                <a:lnTo>
                  <a:pt x="3084576" y="0"/>
                </a:lnTo>
                <a:lnTo>
                  <a:pt x="3084576" y="949451"/>
                </a:lnTo>
                <a:lnTo>
                  <a:pt x="0" y="94945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5619" y="5574791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5"/>
                </a:lnTo>
                <a:lnTo>
                  <a:pt x="269748" y="377951"/>
                </a:lnTo>
                <a:lnTo>
                  <a:pt x="539496" y="188975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65619" y="5574791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5"/>
                </a:moveTo>
                <a:lnTo>
                  <a:pt x="269748" y="0"/>
                </a:lnTo>
                <a:lnTo>
                  <a:pt x="539496" y="188975"/>
                </a:lnTo>
                <a:lnTo>
                  <a:pt x="269748" y="377951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042151" y="5618481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652515" y="5629655"/>
            <a:ext cx="486409" cy="269875"/>
          </a:xfrm>
          <a:custGeom>
            <a:avLst/>
            <a:gdLst/>
            <a:ahLst/>
            <a:cxnLst/>
            <a:rect l="l" t="t" r="r" b="b"/>
            <a:pathLst>
              <a:path w="486410" h="269875">
                <a:moveTo>
                  <a:pt x="0" y="0"/>
                </a:moveTo>
                <a:lnTo>
                  <a:pt x="486156" y="0"/>
                </a:lnTo>
                <a:lnTo>
                  <a:pt x="486156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52515" y="5629655"/>
            <a:ext cx="486409" cy="269875"/>
          </a:xfrm>
          <a:custGeom>
            <a:avLst/>
            <a:gdLst/>
            <a:ahLst/>
            <a:cxnLst/>
            <a:rect l="l" t="t" r="r" b="b"/>
            <a:pathLst>
              <a:path w="486410" h="269875">
                <a:moveTo>
                  <a:pt x="0" y="0"/>
                </a:moveTo>
                <a:lnTo>
                  <a:pt x="486156" y="0"/>
                </a:lnTo>
                <a:lnTo>
                  <a:pt x="486156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802312" y="5608956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815840" y="5763767"/>
            <a:ext cx="776605" cy="1905"/>
          </a:xfrm>
          <a:custGeom>
            <a:avLst/>
            <a:gdLst/>
            <a:ahLst/>
            <a:cxnLst/>
            <a:rect l="l" t="t" r="r" b="b"/>
            <a:pathLst>
              <a:path w="776604" h="1904">
                <a:moveTo>
                  <a:pt x="0" y="0"/>
                </a:moveTo>
                <a:lnTo>
                  <a:pt x="776224" y="140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79295" y="57270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39" y="0"/>
                </a:moveTo>
                <a:lnTo>
                  <a:pt x="0" y="76200"/>
                </a:lnTo>
                <a:lnTo>
                  <a:pt x="76263" y="38239"/>
                </a:lnTo>
                <a:lnTo>
                  <a:pt x="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43244" y="5763767"/>
            <a:ext cx="659130" cy="1905"/>
          </a:xfrm>
          <a:custGeom>
            <a:avLst/>
            <a:gdLst/>
            <a:ahLst/>
            <a:cxnLst/>
            <a:rect l="l" t="t" r="r" b="b"/>
            <a:pathLst>
              <a:path w="659129" h="1904">
                <a:moveTo>
                  <a:pt x="0" y="0"/>
                </a:moveTo>
                <a:lnTo>
                  <a:pt x="65887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89337" y="572702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11211" y="5763767"/>
            <a:ext cx="896619" cy="1905"/>
          </a:xfrm>
          <a:custGeom>
            <a:avLst/>
            <a:gdLst/>
            <a:ahLst/>
            <a:cxnLst/>
            <a:rect l="l" t="t" r="r" b="b"/>
            <a:pathLst>
              <a:path w="896620" h="1904">
                <a:moveTo>
                  <a:pt x="0" y="0"/>
                </a:moveTo>
                <a:lnTo>
                  <a:pt x="896619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067" y="572706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3595" y="5833362"/>
            <a:ext cx="1270" cy="302260"/>
          </a:xfrm>
          <a:custGeom>
            <a:avLst/>
            <a:gdLst/>
            <a:ahLst/>
            <a:cxnLst/>
            <a:rect l="l" t="t" r="r" b="b"/>
            <a:pathLst>
              <a:path w="1270" h="302260">
                <a:moveTo>
                  <a:pt x="0" y="0"/>
                </a:moveTo>
                <a:lnTo>
                  <a:pt x="1257" y="30225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85553" y="576985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782" y="0"/>
                </a:moveTo>
                <a:lnTo>
                  <a:pt x="0" y="76365"/>
                </a:lnTo>
                <a:lnTo>
                  <a:pt x="76200" y="76047"/>
                </a:lnTo>
                <a:lnTo>
                  <a:pt x="37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17235" y="6129528"/>
            <a:ext cx="1818639" cy="1905"/>
          </a:xfrm>
          <a:custGeom>
            <a:avLst/>
            <a:gdLst/>
            <a:ahLst/>
            <a:cxnLst/>
            <a:rect l="l" t="t" r="r" b="b"/>
            <a:pathLst>
              <a:path w="1818640" h="1904">
                <a:moveTo>
                  <a:pt x="0" y="0"/>
                </a:moveTo>
                <a:lnTo>
                  <a:pt x="181813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35368" y="5934455"/>
            <a:ext cx="1905" cy="201295"/>
          </a:xfrm>
          <a:custGeom>
            <a:avLst/>
            <a:gdLst/>
            <a:ahLst/>
            <a:cxnLst/>
            <a:rect l="l" t="t" r="r" b="b"/>
            <a:pathLst>
              <a:path w="1904" h="201295">
                <a:moveTo>
                  <a:pt x="0" y="201168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46547" y="5292852"/>
            <a:ext cx="3083560" cy="949960"/>
          </a:xfrm>
          <a:custGeom>
            <a:avLst/>
            <a:gdLst/>
            <a:ahLst/>
            <a:cxnLst/>
            <a:rect l="l" t="t" r="r" b="b"/>
            <a:pathLst>
              <a:path w="3083559" h="949960">
                <a:moveTo>
                  <a:pt x="0" y="0"/>
                </a:moveTo>
                <a:lnTo>
                  <a:pt x="3083052" y="0"/>
                </a:lnTo>
                <a:lnTo>
                  <a:pt x="3083052" y="949452"/>
                </a:lnTo>
                <a:lnTo>
                  <a:pt x="0" y="94945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234188"/>
            <a:ext cx="715454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Definizione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5930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Base</a:t>
            </a:r>
            <a:r>
              <a:rPr sz="3200" dirty="0">
                <a:latin typeface="Times New Roman"/>
                <a:cs typeface="Times New Roman"/>
              </a:rPr>
              <a:t>: Dato un blocco di azione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984" y="3363504"/>
            <a:ext cx="7046595" cy="12052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Times New Roman"/>
                <a:cs typeface="Times New Roman"/>
              </a:rPr>
              <a:t>è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strutturato.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80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Sequenza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Se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150" spc="7" baseline="-21164" dirty="0">
                <a:latin typeface="Arial"/>
                <a:cs typeface="Arial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…,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150" spc="7" baseline="-21164" dirty="0">
                <a:latin typeface="Arial"/>
                <a:cs typeface="Arial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-4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931" y="5516024"/>
            <a:ext cx="1981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è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804" y="489051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49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399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799"/>
                </a:lnTo>
                <a:lnTo>
                  <a:pt x="895172" y="304799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399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049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399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799"/>
                </a:lnTo>
                <a:lnTo>
                  <a:pt x="171627" y="304799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399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8082" y="4908867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363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399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799"/>
                </a:lnTo>
                <a:lnTo>
                  <a:pt x="895172" y="304799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399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363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399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799"/>
                </a:lnTo>
                <a:lnTo>
                  <a:pt x="171627" y="304799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399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74750" y="4908867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4248" y="5081015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19" h="1904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3280" y="504425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4700" y="5081015"/>
            <a:ext cx="528320" cy="1905"/>
          </a:xfrm>
          <a:custGeom>
            <a:avLst/>
            <a:gdLst/>
            <a:ahLst/>
            <a:cxnLst/>
            <a:rect l="l" t="t" r="r" b="b"/>
            <a:pathLst>
              <a:path w="528320" h="1904">
                <a:moveTo>
                  <a:pt x="0" y="0"/>
                </a:moveTo>
                <a:lnTo>
                  <a:pt x="527812" y="13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9709" y="50442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199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5811" y="5076012"/>
            <a:ext cx="821055" cy="14604"/>
          </a:xfrm>
          <a:custGeom>
            <a:avLst/>
            <a:gdLst/>
            <a:ahLst/>
            <a:cxnLst/>
            <a:rect l="l" t="t" r="r" b="b"/>
            <a:pathLst>
              <a:path w="821054" h="14604">
                <a:moveTo>
                  <a:pt x="0" y="14147"/>
                </a:moveTo>
                <a:lnTo>
                  <a:pt x="82043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2882" y="5038143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1320" y="76187"/>
                </a:lnTo>
                <a:lnTo>
                  <a:pt x="76847" y="367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8700" y="5091684"/>
            <a:ext cx="528320" cy="1905"/>
          </a:xfrm>
          <a:custGeom>
            <a:avLst/>
            <a:gdLst/>
            <a:ahLst/>
            <a:cxnLst/>
            <a:rect l="l" t="t" r="r" b="b"/>
            <a:pathLst>
              <a:path w="528320" h="1904">
                <a:moveTo>
                  <a:pt x="0" y="0"/>
                </a:moveTo>
                <a:lnTo>
                  <a:pt x="527812" y="13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3709" y="505490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24337" y="4886769"/>
            <a:ext cx="1894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7315" algn="l"/>
              </a:tabLst>
            </a:pPr>
            <a:r>
              <a:rPr sz="2400" dirty="0">
                <a:latin typeface="Times New Roman"/>
                <a:cs typeface="Times New Roman"/>
              </a:rPr>
              <a:t>…	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2400" spc="-7" baseline="-19097" dirty="0">
                <a:latin typeface="Arial"/>
                <a:cs typeface="Arial"/>
              </a:rPr>
              <a:t>n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6220" y="2814827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30194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30194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77782" y="2832417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02578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2578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84075" y="2832417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93947" y="3005327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20" h="1905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2980" y="296857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2020" y="3014472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20" h="1905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1053" y="297771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813307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/>
          <p:nvPr/>
        </p:nvSpPr>
        <p:spPr>
          <a:xfrm>
            <a:off x="45339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498" y="265480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498" y="265480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14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14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3313" y="512159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0647" y="4201667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1852" y="2964179"/>
            <a:ext cx="1270" cy="215900"/>
          </a:xfrm>
          <a:custGeom>
            <a:avLst/>
            <a:gdLst/>
            <a:ahLst/>
            <a:cxnLst/>
            <a:rect l="l" t="t" r="r" b="b"/>
            <a:pathLst>
              <a:path w="1270" h="215900">
                <a:moveTo>
                  <a:pt x="0" y="0"/>
                </a:moveTo>
                <a:lnTo>
                  <a:pt x="1181" y="215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4862" y="316666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19"/>
                </a:lnTo>
                <a:lnTo>
                  <a:pt x="38519" y="76403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0979" y="3529584"/>
            <a:ext cx="1905" cy="613410"/>
          </a:xfrm>
          <a:custGeom>
            <a:avLst/>
            <a:gdLst/>
            <a:ahLst/>
            <a:cxnLst/>
            <a:rect l="l" t="t" r="r" b="b"/>
            <a:pathLst>
              <a:path w="1904" h="613410">
                <a:moveTo>
                  <a:pt x="0" y="0"/>
                </a:moveTo>
                <a:lnTo>
                  <a:pt x="1384" y="613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4235" y="412995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9008" y="3520440"/>
            <a:ext cx="1905" cy="1356360"/>
          </a:xfrm>
          <a:custGeom>
            <a:avLst/>
            <a:gdLst/>
            <a:ahLst/>
            <a:cxnLst/>
            <a:rect l="l" t="t" r="r" b="b"/>
            <a:pathLst>
              <a:path w="1904" h="1356360">
                <a:moveTo>
                  <a:pt x="0" y="0"/>
                </a:moveTo>
                <a:lnTo>
                  <a:pt x="1524" y="1356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2691" y="4602479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5567" y="4881371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8557" y="50701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6596" y="4863084"/>
            <a:ext cx="850900" cy="1905"/>
          </a:xfrm>
          <a:custGeom>
            <a:avLst/>
            <a:gdLst/>
            <a:ahLst/>
            <a:cxnLst/>
            <a:rect l="l" t="t" r="r" b="b"/>
            <a:pathLst>
              <a:path w="850900" h="1904">
                <a:moveTo>
                  <a:pt x="0" y="0"/>
                </a:moveTo>
                <a:lnTo>
                  <a:pt x="850900" y="1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4733" y="482637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8400" y="4863084"/>
            <a:ext cx="803910" cy="1905"/>
          </a:xfrm>
          <a:custGeom>
            <a:avLst/>
            <a:gdLst/>
            <a:ahLst/>
            <a:cxnLst/>
            <a:rect l="l" t="t" r="r" b="b"/>
            <a:pathLst>
              <a:path w="803910" h="1904">
                <a:moveTo>
                  <a:pt x="803655" y="0"/>
                </a:moveTo>
                <a:lnTo>
                  <a:pt x="0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4894" y="482637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136" y="0"/>
                </a:moveTo>
                <a:lnTo>
                  <a:pt x="0" y="38239"/>
                </a:lnTo>
                <a:lnTo>
                  <a:pt x="76276" y="76200"/>
                </a:lnTo>
                <a:lnTo>
                  <a:pt x="7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0660" y="324764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70660" y="324764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8258" y="26532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8258" y="26532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18258" y="514045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8258" y="514045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99911" y="5120004"/>
            <a:ext cx="2479675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09">
              <a:lnSpc>
                <a:spcPts val="2365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804"/>
              </a:lnSpc>
            </a:pP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408" y="4200144"/>
            <a:ext cx="685800" cy="381000"/>
          </a:xfrm>
          <a:prstGeom prst="rect">
            <a:avLst/>
          </a:prstGeom>
          <a:solidFill>
            <a:srgbClr val="00CC99"/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1635" y="421081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48611" y="2962655"/>
            <a:ext cx="1270" cy="215900"/>
          </a:xfrm>
          <a:custGeom>
            <a:avLst/>
            <a:gdLst/>
            <a:ahLst/>
            <a:cxnLst/>
            <a:rect l="l" t="t" r="r" b="b"/>
            <a:pathLst>
              <a:path w="1269" h="215900">
                <a:moveTo>
                  <a:pt x="0" y="0"/>
                </a:moveTo>
                <a:lnTo>
                  <a:pt x="1181" y="215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11621" y="316514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19"/>
                </a:lnTo>
                <a:lnTo>
                  <a:pt x="38519" y="76403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6216" y="3528059"/>
            <a:ext cx="1905" cy="613410"/>
          </a:xfrm>
          <a:custGeom>
            <a:avLst/>
            <a:gdLst/>
            <a:ahLst/>
            <a:cxnLst/>
            <a:rect l="l" t="t" r="r" b="b"/>
            <a:pathLst>
              <a:path w="1905" h="613410">
                <a:moveTo>
                  <a:pt x="0" y="0"/>
                </a:moveTo>
                <a:lnTo>
                  <a:pt x="1384" y="613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9472" y="412843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14244" y="4596384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4560" y="3503676"/>
            <a:ext cx="527685" cy="1905"/>
          </a:xfrm>
          <a:custGeom>
            <a:avLst/>
            <a:gdLst/>
            <a:ahLst/>
            <a:cxnLst/>
            <a:rect l="l" t="t" r="r" b="b"/>
            <a:pathLst>
              <a:path w="527685" h="1904">
                <a:moveTo>
                  <a:pt x="527304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11195" y="3515867"/>
            <a:ext cx="1905" cy="614680"/>
          </a:xfrm>
          <a:custGeom>
            <a:avLst/>
            <a:gdLst/>
            <a:ahLst/>
            <a:cxnLst/>
            <a:rect l="l" t="t" r="r" b="b"/>
            <a:pathLst>
              <a:path w="1905" h="614679">
                <a:moveTo>
                  <a:pt x="0" y="0"/>
                </a:moveTo>
                <a:lnTo>
                  <a:pt x="1384" y="6146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74452" y="411776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9452" y="4600955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2327" y="4879847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69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5317" y="506860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9452" y="4879847"/>
            <a:ext cx="850900" cy="1905"/>
          </a:xfrm>
          <a:custGeom>
            <a:avLst/>
            <a:gdLst/>
            <a:ahLst/>
            <a:cxnLst/>
            <a:rect l="l" t="t" r="r" b="b"/>
            <a:pathLst>
              <a:path w="850900" h="1904">
                <a:moveTo>
                  <a:pt x="0" y="0"/>
                </a:moveTo>
                <a:lnTo>
                  <a:pt x="850900" y="1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87591" y="484314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255" y="4879847"/>
            <a:ext cx="803910" cy="1905"/>
          </a:xfrm>
          <a:custGeom>
            <a:avLst/>
            <a:gdLst/>
            <a:ahLst/>
            <a:cxnLst/>
            <a:rect l="l" t="t" r="r" b="b"/>
            <a:pathLst>
              <a:path w="803910" h="1904">
                <a:moveTo>
                  <a:pt x="803656" y="0"/>
                </a:moveTo>
                <a:lnTo>
                  <a:pt x="0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57750" y="484313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136" y="0"/>
                </a:moveTo>
                <a:lnTo>
                  <a:pt x="0" y="38239"/>
                </a:lnTo>
                <a:lnTo>
                  <a:pt x="76276" y="76200"/>
                </a:lnTo>
                <a:lnTo>
                  <a:pt x="7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663305" y="3180080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580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724025" y="3321368"/>
            <a:ext cx="563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5940" algn="l"/>
                <a:tab pos="5400040" algn="l"/>
              </a:tabLst>
            </a:pPr>
            <a:r>
              <a:rPr sz="2400" spc="-5" dirty="0">
                <a:latin typeface="Arial"/>
                <a:cs typeface="Arial"/>
              </a:rPr>
              <a:t>C	C	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05598" y="265480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598" y="265480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3099" y="1771184"/>
            <a:ext cx="6809740" cy="119380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914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Selezione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Se </a:t>
            </a:r>
            <a:r>
              <a:rPr sz="3200" spc="10" dirty="0">
                <a:latin typeface="Arial"/>
                <a:cs typeface="Arial"/>
              </a:rPr>
              <a:t>A</a:t>
            </a:r>
            <a:r>
              <a:rPr sz="3150" spc="15" baseline="-21164" dirty="0">
                <a:latin typeface="Arial"/>
                <a:cs typeface="Arial"/>
              </a:rPr>
              <a:t>1 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150" spc="7" baseline="-21164" dirty="0">
                <a:latin typeface="Arial"/>
                <a:cs typeface="Arial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strutturati,</a:t>
            </a:r>
            <a:endParaRPr sz="32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140"/>
              </a:spcBef>
              <a:tabLst>
                <a:tab pos="3877945" algn="l"/>
                <a:tab pos="6202045" algn="l"/>
              </a:tabLst>
            </a:pPr>
            <a:r>
              <a:rPr sz="2000" spc="-5" dirty="0">
                <a:latin typeface="Arial"/>
                <a:cs typeface="Arial"/>
              </a:rPr>
              <a:t>Inizio	Inizio	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055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055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87413" y="512159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24560" y="3189622"/>
            <a:ext cx="587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895" algn="l"/>
                <a:tab pos="1363345" algn="l"/>
                <a:tab pos="3075305" algn="l"/>
                <a:tab pos="3366770" algn="l"/>
                <a:tab pos="4328160" algn="l"/>
                <a:tab pos="4866005" algn="l"/>
                <a:tab pos="569087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V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3000" baseline="2777" dirty="0">
                <a:latin typeface="Arial"/>
                <a:cs typeface="Arial"/>
              </a:rPr>
              <a:t>F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V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3000" u="sng" spc="322" baseline="277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sng" baseline="277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	</a:t>
            </a:r>
            <a:r>
              <a:rPr sz="3000" baseline="2777" dirty="0">
                <a:latin typeface="Arial"/>
                <a:cs typeface="Arial"/>
              </a:rPr>
              <a:t>	</a:t>
            </a: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08976" y="421233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35952" y="2964179"/>
            <a:ext cx="1270" cy="215900"/>
          </a:xfrm>
          <a:custGeom>
            <a:avLst/>
            <a:gdLst/>
            <a:ahLst/>
            <a:cxnLst/>
            <a:rect l="l" t="t" r="r" b="b"/>
            <a:pathLst>
              <a:path w="1270" h="215900">
                <a:moveTo>
                  <a:pt x="0" y="0"/>
                </a:moveTo>
                <a:lnTo>
                  <a:pt x="1181" y="215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98962" y="316666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19"/>
                </a:lnTo>
                <a:lnTo>
                  <a:pt x="38519" y="76403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03107" y="4597908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29171" y="3509771"/>
            <a:ext cx="528955" cy="1905"/>
          </a:xfrm>
          <a:custGeom>
            <a:avLst/>
            <a:gdLst/>
            <a:ahLst/>
            <a:cxnLst/>
            <a:rect l="l" t="t" r="r" b="b"/>
            <a:pathLst>
              <a:path w="528954" h="1904">
                <a:moveTo>
                  <a:pt x="528827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81900" y="3505200"/>
            <a:ext cx="528955" cy="1905"/>
          </a:xfrm>
          <a:custGeom>
            <a:avLst/>
            <a:gdLst/>
            <a:ahLst/>
            <a:cxnLst/>
            <a:rect l="l" t="t" r="r" b="b"/>
            <a:pathLst>
              <a:path w="528954" h="1904">
                <a:moveTo>
                  <a:pt x="528827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00059" y="3517391"/>
            <a:ext cx="1905" cy="614680"/>
          </a:xfrm>
          <a:custGeom>
            <a:avLst/>
            <a:gdLst/>
            <a:ahLst/>
            <a:cxnLst/>
            <a:rect l="l" t="t" r="r" b="b"/>
            <a:pathLst>
              <a:path w="1904" h="614679">
                <a:moveTo>
                  <a:pt x="0" y="0"/>
                </a:moveTo>
                <a:lnTo>
                  <a:pt x="1384" y="6146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63316" y="411928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36791" y="3509771"/>
            <a:ext cx="1905" cy="1371600"/>
          </a:xfrm>
          <a:custGeom>
            <a:avLst/>
            <a:gdLst/>
            <a:ahLst/>
            <a:cxnLst/>
            <a:rect l="l" t="t" r="r" b="b"/>
            <a:pathLst>
              <a:path w="1904" h="1371600">
                <a:moveTo>
                  <a:pt x="0" y="0"/>
                </a:moveTo>
                <a:lnTo>
                  <a:pt x="1524" y="1371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9668" y="4881371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12656" y="50701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36791" y="4881371"/>
            <a:ext cx="850900" cy="1905"/>
          </a:xfrm>
          <a:custGeom>
            <a:avLst/>
            <a:gdLst/>
            <a:ahLst/>
            <a:cxnLst/>
            <a:rect l="l" t="t" r="r" b="b"/>
            <a:pathLst>
              <a:path w="850900" h="1904">
                <a:moveTo>
                  <a:pt x="0" y="0"/>
                </a:moveTo>
                <a:lnTo>
                  <a:pt x="850900" y="1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74929" y="48446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08595" y="4881371"/>
            <a:ext cx="803910" cy="1905"/>
          </a:xfrm>
          <a:custGeom>
            <a:avLst/>
            <a:gdLst/>
            <a:ahLst/>
            <a:cxnLst/>
            <a:rect l="l" t="t" r="r" b="b"/>
            <a:pathLst>
              <a:path w="803909" h="1904">
                <a:moveTo>
                  <a:pt x="803655" y="0"/>
                </a:moveTo>
                <a:lnTo>
                  <a:pt x="0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45091" y="484465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136" y="0"/>
                </a:moveTo>
                <a:lnTo>
                  <a:pt x="0" y="38239"/>
                </a:lnTo>
                <a:lnTo>
                  <a:pt x="76276" y="76200"/>
                </a:lnTo>
                <a:lnTo>
                  <a:pt x="7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813307"/>
            <a:ext cx="544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Processo</a:t>
            </a:r>
            <a:r>
              <a:rPr spc="-70" dirty="0"/>
              <a:t> </a:t>
            </a:r>
            <a:r>
              <a:rPr spc="-5" dirty="0"/>
              <a:t>(d’esecuzione)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254875" cy="362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1064895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Applicazione di un metodo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solutivo  ad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situazione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problematica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Esecuzione delle operazioni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esso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previste</a:t>
            </a:r>
            <a:endParaRPr sz="28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Può essere delegato ad un processore  diverso dall’estensore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metodo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solutivo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Essere </a:t>
            </a:r>
            <a:r>
              <a:rPr sz="2800" spc="-10" dirty="0">
                <a:latin typeface="Times New Roman"/>
                <a:cs typeface="Times New Roman"/>
              </a:rPr>
              <a:t>umano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Sistema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meccanico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813307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5280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Iterazione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è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310" y="5415541"/>
            <a:ext cx="2479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0894" y="2548255"/>
            <a:ext cx="253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5564" y="260299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564" y="260299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0262" y="267525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6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046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507" y="2697480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2174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174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13925" y="2697480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2500" y="3103929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2139" y="345033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7995" y="283849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23" y="0"/>
                </a:moveTo>
                <a:lnTo>
                  <a:pt x="0" y="76200"/>
                </a:lnTo>
                <a:lnTo>
                  <a:pt x="76555" y="38811"/>
                </a:lnTo>
                <a:lnTo>
                  <a:pt x="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2660" y="3140964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69" h="247650">
                <a:moveTo>
                  <a:pt x="0" y="0"/>
                </a:moveTo>
                <a:lnTo>
                  <a:pt x="1206" y="2473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5713" y="337547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68"/>
                </a:lnTo>
                <a:lnTo>
                  <a:pt x="38468" y="7637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3039" y="2874264"/>
            <a:ext cx="322580" cy="2540"/>
          </a:xfrm>
          <a:custGeom>
            <a:avLst/>
            <a:gdLst/>
            <a:ahLst/>
            <a:cxnLst/>
            <a:rect l="l" t="t" r="r" b="b"/>
            <a:pathLst>
              <a:path w="322580" h="2539">
                <a:moveTo>
                  <a:pt x="0" y="0"/>
                </a:moveTo>
                <a:lnTo>
                  <a:pt x="322072" y="25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2107" y="283860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09" y="0"/>
                </a:moveTo>
                <a:lnTo>
                  <a:pt x="0" y="76200"/>
                </a:lnTo>
                <a:lnTo>
                  <a:pt x="76504" y="38709"/>
                </a:lnTo>
                <a:lnTo>
                  <a:pt x="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5251" y="3642359"/>
            <a:ext cx="248920" cy="1905"/>
          </a:xfrm>
          <a:custGeom>
            <a:avLst/>
            <a:gdLst/>
            <a:ahLst/>
            <a:cxnLst/>
            <a:rect l="l" t="t" r="r" b="b"/>
            <a:pathLst>
              <a:path w="248919" h="1904">
                <a:moveTo>
                  <a:pt x="248412" y="0"/>
                </a:moveTo>
                <a:lnTo>
                  <a:pt x="0" y="152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2016" y="2931667"/>
            <a:ext cx="1905" cy="716915"/>
          </a:xfrm>
          <a:custGeom>
            <a:avLst/>
            <a:gdLst/>
            <a:ahLst/>
            <a:cxnLst/>
            <a:rect l="l" t="t" r="r" b="b"/>
            <a:pathLst>
              <a:path w="1905" h="716914">
                <a:moveTo>
                  <a:pt x="0" y="716787"/>
                </a:moveTo>
                <a:lnTo>
                  <a:pt x="13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5295" y="286816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39" y="0"/>
                </a:moveTo>
                <a:lnTo>
                  <a:pt x="0" y="76136"/>
                </a:lnTo>
                <a:lnTo>
                  <a:pt x="76200" y="76276"/>
                </a:lnTo>
                <a:lnTo>
                  <a:pt x="38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74457" y="2737167"/>
            <a:ext cx="2590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52843" y="27919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2843" y="27919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07225" y="286416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05298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05298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52632" y="2886392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24214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4214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06602" y="2886392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72811" y="3292841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63767" y="2871216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82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40208" y="302630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68" y="0"/>
                </a:moveTo>
                <a:lnTo>
                  <a:pt x="0" y="76200"/>
                </a:lnTo>
                <a:lnTo>
                  <a:pt x="76390" y="38468"/>
                </a:lnTo>
                <a:lnTo>
                  <a:pt x="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24700" y="332994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0"/>
                </a:moveTo>
                <a:lnTo>
                  <a:pt x="1524" y="3108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46520" y="3060192"/>
            <a:ext cx="276860" cy="1270"/>
          </a:xfrm>
          <a:custGeom>
            <a:avLst/>
            <a:gdLst/>
            <a:ahLst/>
            <a:cxnLst/>
            <a:rect l="l" t="t" r="r" b="b"/>
            <a:pathLst>
              <a:path w="276859" h="1269">
                <a:moveTo>
                  <a:pt x="0" y="0"/>
                </a:moveTo>
                <a:lnTo>
                  <a:pt x="276352" y="124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0002" y="302327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1264" y="3634740"/>
            <a:ext cx="1590040" cy="1905"/>
          </a:xfrm>
          <a:custGeom>
            <a:avLst/>
            <a:gdLst/>
            <a:ahLst/>
            <a:cxnLst/>
            <a:rect l="l" t="t" r="r" b="b"/>
            <a:pathLst>
              <a:path w="1590040" h="1904">
                <a:moveTo>
                  <a:pt x="1589531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65647" y="3117595"/>
            <a:ext cx="1905" cy="525145"/>
          </a:xfrm>
          <a:custGeom>
            <a:avLst/>
            <a:gdLst/>
            <a:ahLst/>
            <a:cxnLst/>
            <a:rect l="l" t="t" r="r" b="b"/>
            <a:pathLst>
              <a:path w="1904" h="525145">
                <a:moveTo>
                  <a:pt x="0" y="524763"/>
                </a:moveTo>
                <a:lnTo>
                  <a:pt x="13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8877" y="305409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90" y="0"/>
                </a:moveTo>
                <a:lnTo>
                  <a:pt x="0" y="76111"/>
                </a:lnTo>
                <a:lnTo>
                  <a:pt x="76200" y="76301"/>
                </a:lnTo>
                <a:lnTo>
                  <a:pt x="38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0576" y="3060192"/>
            <a:ext cx="334645" cy="1905"/>
          </a:xfrm>
          <a:custGeom>
            <a:avLst/>
            <a:gdLst/>
            <a:ahLst/>
            <a:cxnLst/>
            <a:rect l="l" t="t" r="r" b="b"/>
            <a:pathLst>
              <a:path w="334645" h="1905">
                <a:moveTo>
                  <a:pt x="0" y="0"/>
                </a:moveTo>
                <a:lnTo>
                  <a:pt x="334264" y="12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1996" y="302332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92" y="0"/>
                </a:moveTo>
                <a:lnTo>
                  <a:pt x="0" y="76200"/>
                </a:lnTo>
                <a:lnTo>
                  <a:pt x="76339" y="38392"/>
                </a:lnTo>
                <a:lnTo>
                  <a:pt x="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76322" y="4086542"/>
            <a:ext cx="259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40992" y="414223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0992" y="414223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095501" y="421354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9474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9474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6744" y="4235767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27602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27602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209164" y="4235767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75374" y="4642216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77567" y="4988052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43609" y="437656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55" y="0"/>
                </a:moveTo>
                <a:lnTo>
                  <a:pt x="0" y="76200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6564" y="4680203"/>
            <a:ext cx="2540" cy="246379"/>
          </a:xfrm>
          <a:custGeom>
            <a:avLst/>
            <a:gdLst/>
            <a:ahLst/>
            <a:cxnLst/>
            <a:rect l="l" t="t" r="r" b="b"/>
            <a:pathLst>
              <a:path w="2539" h="246379">
                <a:moveTo>
                  <a:pt x="0" y="0"/>
                </a:moveTo>
                <a:lnTo>
                  <a:pt x="2425" y="2458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90762" y="49130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749"/>
                </a:lnTo>
                <a:lnTo>
                  <a:pt x="38849" y="7656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8467" y="4413503"/>
            <a:ext cx="320675" cy="1270"/>
          </a:xfrm>
          <a:custGeom>
            <a:avLst/>
            <a:gdLst/>
            <a:ahLst/>
            <a:cxnLst/>
            <a:rect l="l" t="t" r="r" b="b"/>
            <a:pathLst>
              <a:path w="320675" h="1270">
                <a:moveTo>
                  <a:pt x="0" y="0"/>
                </a:moveTo>
                <a:lnTo>
                  <a:pt x="320548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66164" y="437662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04" y="0"/>
                </a:moveTo>
                <a:lnTo>
                  <a:pt x="0" y="76200"/>
                </a:lnTo>
                <a:lnTo>
                  <a:pt x="76352" y="38404"/>
                </a:lnTo>
                <a:lnTo>
                  <a:pt x="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30679" y="5180076"/>
            <a:ext cx="248920" cy="1905"/>
          </a:xfrm>
          <a:custGeom>
            <a:avLst/>
            <a:gdLst/>
            <a:ahLst/>
            <a:cxnLst/>
            <a:rect l="l" t="t" r="r" b="b"/>
            <a:pathLst>
              <a:path w="248919" h="1904">
                <a:moveTo>
                  <a:pt x="248412" y="0"/>
                </a:moveTo>
                <a:lnTo>
                  <a:pt x="0" y="152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47444" y="4470908"/>
            <a:ext cx="1905" cy="715645"/>
          </a:xfrm>
          <a:custGeom>
            <a:avLst/>
            <a:gdLst/>
            <a:ahLst/>
            <a:cxnLst/>
            <a:rect l="l" t="t" r="r" b="b"/>
            <a:pathLst>
              <a:path w="1905" h="715645">
                <a:moveTo>
                  <a:pt x="0" y="715263"/>
                </a:moveTo>
                <a:lnTo>
                  <a:pt x="13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10721" y="44074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39" y="0"/>
                </a:moveTo>
                <a:lnTo>
                  <a:pt x="0" y="76136"/>
                </a:lnTo>
                <a:lnTo>
                  <a:pt x="76200" y="76276"/>
                </a:lnTo>
                <a:lnTo>
                  <a:pt x="38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469885" y="4275454"/>
            <a:ext cx="252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48271" y="4331208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48271" y="4331208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002464" y="440245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300726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00726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547870" y="4424679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819642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19642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101839" y="4424679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60414" y="483112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59196" y="441045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735637" y="456554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68" y="0"/>
                </a:moveTo>
                <a:lnTo>
                  <a:pt x="0" y="76200"/>
                </a:lnTo>
                <a:lnTo>
                  <a:pt x="76390" y="38468"/>
                </a:lnTo>
                <a:lnTo>
                  <a:pt x="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20128" y="4869179"/>
            <a:ext cx="1905" cy="309880"/>
          </a:xfrm>
          <a:custGeom>
            <a:avLst/>
            <a:gdLst/>
            <a:ahLst/>
            <a:cxnLst/>
            <a:rect l="l" t="t" r="r" b="b"/>
            <a:pathLst>
              <a:path w="1904" h="309879">
                <a:moveTo>
                  <a:pt x="0" y="0"/>
                </a:moveTo>
                <a:lnTo>
                  <a:pt x="1524" y="3093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1947" y="4599432"/>
            <a:ext cx="276860" cy="1270"/>
          </a:xfrm>
          <a:custGeom>
            <a:avLst/>
            <a:gdLst/>
            <a:ahLst/>
            <a:cxnLst/>
            <a:rect l="l" t="t" r="r" b="b"/>
            <a:pathLst>
              <a:path w="276859" h="1270">
                <a:moveTo>
                  <a:pt x="0" y="0"/>
                </a:moveTo>
                <a:lnTo>
                  <a:pt x="276352" y="124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05429" y="456251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6691" y="5173979"/>
            <a:ext cx="1590040" cy="1905"/>
          </a:xfrm>
          <a:custGeom>
            <a:avLst/>
            <a:gdLst/>
            <a:ahLst/>
            <a:cxnLst/>
            <a:rect l="l" t="t" r="r" b="b"/>
            <a:pathLst>
              <a:path w="1590040" h="1904">
                <a:moveTo>
                  <a:pt x="1589531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61076" y="4656835"/>
            <a:ext cx="1905" cy="523240"/>
          </a:xfrm>
          <a:custGeom>
            <a:avLst/>
            <a:gdLst/>
            <a:ahLst/>
            <a:cxnLst/>
            <a:rect l="l" t="t" r="r" b="b"/>
            <a:pathLst>
              <a:path w="1904" h="523239">
                <a:moveTo>
                  <a:pt x="0" y="523239"/>
                </a:moveTo>
                <a:lnTo>
                  <a:pt x="135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24305" y="45933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90" y="0"/>
                </a:moveTo>
                <a:lnTo>
                  <a:pt x="0" y="76111"/>
                </a:lnTo>
                <a:lnTo>
                  <a:pt x="76200" y="76301"/>
                </a:lnTo>
                <a:lnTo>
                  <a:pt x="38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66003" y="4599432"/>
            <a:ext cx="334645" cy="1905"/>
          </a:xfrm>
          <a:custGeom>
            <a:avLst/>
            <a:gdLst/>
            <a:ahLst/>
            <a:cxnLst/>
            <a:rect l="l" t="t" r="r" b="b"/>
            <a:pathLst>
              <a:path w="334645" h="1904">
                <a:moveTo>
                  <a:pt x="0" y="0"/>
                </a:moveTo>
                <a:lnTo>
                  <a:pt x="334264" y="12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87423" y="456256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92" y="0"/>
                </a:moveTo>
                <a:lnTo>
                  <a:pt x="0" y="76200"/>
                </a:lnTo>
                <a:lnTo>
                  <a:pt x="76339" y="38392"/>
                </a:lnTo>
                <a:lnTo>
                  <a:pt x="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813307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2001583"/>
            <a:ext cx="6396355" cy="220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Nessun altro diagramma è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Note: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Definizione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538194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2502407"/>
            <a:ext cx="7905115" cy="3126105"/>
          </a:xfrm>
          <a:custGeom>
            <a:avLst/>
            <a:gdLst/>
            <a:ahLst/>
            <a:cxnLst/>
            <a:rect l="l" t="t" r="r" b="b"/>
            <a:pathLst>
              <a:path w="7905115" h="3126104">
                <a:moveTo>
                  <a:pt x="0" y="0"/>
                </a:moveTo>
                <a:lnTo>
                  <a:pt x="7904988" y="0"/>
                </a:lnTo>
                <a:lnTo>
                  <a:pt x="7904988" y="3125724"/>
                </a:lnTo>
                <a:lnTo>
                  <a:pt x="0" y="3125724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404" y="2502407"/>
            <a:ext cx="7905115" cy="3126105"/>
          </a:xfrm>
          <a:custGeom>
            <a:avLst/>
            <a:gdLst/>
            <a:ahLst/>
            <a:cxnLst/>
            <a:rect l="l" t="t" r="r" b="b"/>
            <a:pathLst>
              <a:path w="7905115" h="3126104">
                <a:moveTo>
                  <a:pt x="0" y="0"/>
                </a:moveTo>
                <a:lnTo>
                  <a:pt x="7904988" y="0"/>
                </a:lnTo>
                <a:lnTo>
                  <a:pt x="7904988" y="3125724"/>
                </a:lnTo>
                <a:lnTo>
                  <a:pt x="0" y="312572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5315" y="2651760"/>
            <a:ext cx="3173095" cy="1887220"/>
          </a:xfrm>
          <a:custGeom>
            <a:avLst/>
            <a:gdLst/>
            <a:ahLst/>
            <a:cxnLst/>
            <a:rect l="l" t="t" r="r" b="b"/>
            <a:pathLst>
              <a:path w="3173095" h="1887220">
                <a:moveTo>
                  <a:pt x="0" y="0"/>
                </a:moveTo>
                <a:lnTo>
                  <a:pt x="3172967" y="0"/>
                </a:lnTo>
                <a:lnTo>
                  <a:pt x="3172967" y="1886712"/>
                </a:lnTo>
                <a:lnTo>
                  <a:pt x="0" y="1886712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5315" y="2651760"/>
            <a:ext cx="3173095" cy="1887220"/>
          </a:xfrm>
          <a:custGeom>
            <a:avLst/>
            <a:gdLst/>
            <a:ahLst/>
            <a:cxnLst/>
            <a:rect l="l" t="t" r="r" b="b"/>
            <a:pathLst>
              <a:path w="3173095" h="1887220">
                <a:moveTo>
                  <a:pt x="0" y="0"/>
                </a:moveTo>
                <a:lnTo>
                  <a:pt x="3172967" y="0"/>
                </a:lnTo>
                <a:lnTo>
                  <a:pt x="3172967" y="1886712"/>
                </a:lnTo>
                <a:lnTo>
                  <a:pt x="0" y="188671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8947" y="2744723"/>
            <a:ext cx="2966085" cy="1031875"/>
          </a:xfrm>
          <a:custGeom>
            <a:avLst/>
            <a:gdLst/>
            <a:ahLst/>
            <a:cxnLst/>
            <a:rect l="l" t="t" r="r" b="b"/>
            <a:pathLst>
              <a:path w="2966084" h="1031875">
                <a:moveTo>
                  <a:pt x="0" y="0"/>
                </a:moveTo>
                <a:lnTo>
                  <a:pt x="2965704" y="0"/>
                </a:lnTo>
                <a:lnTo>
                  <a:pt x="2965704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947" y="2744723"/>
            <a:ext cx="2966085" cy="1031875"/>
          </a:xfrm>
          <a:custGeom>
            <a:avLst/>
            <a:gdLst/>
            <a:ahLst/>
            <a:cxnLst/>
            <a:rect l="l" t="t" r="r" b="b"/>
            <a:pathLst>
              <a:path w="2966084" h="1031875">
                <a:moveTo>
                  <a:pt x="0" y="0"/>
                </a:moveTo>
                <a:lnTo>
                  <a:pt x="2965704" y="0"/>
                </a:lnTo>
                <a:lnTo>
                  <a:pt x="2965704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180" y="2630423"/>
            <a:ext cx="3114040" cy="2551430"/>
          </a:xfrm>
          <a:custGeom>
            <a:avLst/>
            <a:gdLst/>
            <a:ahLst/>
            <a:cxnLst/>
            <a:rect l="l" t="t" r="r" b="b"/>
            <a:pathLst>
              <a:path w="3114040" h="2551429">
                <a:moveTo>
                  <a:pt x="0" y="0"/>
                </a:moveTo>
                <a:lnTo>
                  <a:pt x="3113532" y="0"/>
                </a:lnTo>
                <a:lnTo>
                  <a:pt x="3113532" y="2551176"/>
                </a:lnTo>
                <a:lnTo>
                  <a:pt x="0" y="2551176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180" y="2630423"/>
            <a:ext cx="3114040" cy="2551430"/>
          </a:xfrm>
          <a:custGeom>
            <a:avLst/>
            <a:gdLst/>
            <a:ahLst/>
            <a:cxnLst/>
            <a:rect l="l" t="t" r="r" b="b"/>
            <a:pathLst>
              <a:path w="3114040" h="2551429">
                <a:moveTo>
                  <a:pt x="0" y="0"/>
                </a:moveTo>
                <a:lnTo>
                  <a:pt x="3113532" y="0"/>
                </a:lnTo>
                <a:lnTo>
                  <a:pt x="3113532" y="2551176"/>
                </a:lnTo>
                <a:lnTo>
                  <a:pt x="0" y="25511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812" y="2755392"/>
            <a:ext cx="2862580" cy="1031875"/>
          </a:xfrm>
          <a:custGeom>
            <a:avLst/>
            <a:gdLst/>
            <a:ahLst/>
            <a:cxnLst/>
            <a:rect l="l" t="t" r="r" b="b"/>
            <a:pathLst>
              <a:path w="2862579" h="1031875">
                <a:moveTo>
                  <a:pt x="0" y="0"/>
                </a:moveTo>
                <a:lnTo>
                  <a:pt x="2862072" y="0"/>
                </a:lnTo>
                <a:lnTo>
                  <a:pt x="2862072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812" y="2755392"/>
            <a:ext cx="2862580" cy="1031875"/>
          </a:xfrm>
          <a:custGeom>
            <a:avLst/>
            <a:gdLst/>
            <a:ahLst/>
            <a:cxnLst/>
            <a:rect l="l" t="t" r="r" b="b"/>
            <a:pathLst>
              <a:path w="2862579" h="1031875">
                <a:moveTo>
                  <a:pt x="0" y="0"/>
                </a:moveTo>
                <a:lnTo>
                  <a:pt x="2862072" y="0"/>
                </a:lnTo>
                <a:lnTo>
                  <a:pt x="2862072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5716" y="3893820"/>
            <a:ext cx="2863850" cy="1135380"/>
          </a:xfrm>
          <a:custGeom>
            <a:avLst/>
            <a:gdLst/>
            <a:ahLst/>
            <a:cxnLst/>
            <a:rect l="l" t="t" r="r" b="b"/>
            <a:pathLst>
              <a:path w="2863850" h="1135379">
                <a:moveTo>
                  <a:pt x="0" y="0"/>
                </a:moveTo>
                <a:lnTo>
                  <a:pt x="2863596" y="0"/>
                </a:lnTo>
                <a:lnTo>
                  <a:pt x="2863596" y="1135379"/>
                </a:lnTo>
                <a:lnTo>
                  <a:pt x="0" y="1135379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716" y="3893820"/>
            <a:ext cx="2863850" cy="1135380"/>
          </a:xfrm>
          <a:custGeom>
            <a:avLst/>
            <a:gdLst/>
            <a:ahLst/>
            <a:cxnLst/>
            <a:rect l="l" t="t" r="r" b="b"/>
            <a:pathLst>
              <a:path w="2863850" h="1135379">
                <a:moveTo>
                  <a:pt x="0" y="0"/>
                </a:moveTo>
                <a:lnTo>
                  <a:pt x="2863596" y="0"/>
                </a:lnTo>
                <a:lnTo>
                  <a:pt x="2863596" y="1135379"/>
                </a:lnTo>
                <a:lnTo>
                  <a:pt x="0" y="113537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472" y="1918716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60" h="472439">
                <a:moveTo>
                  <a:pt x="1212329" y="0"/>
                </a:moveTo>
                <a:lnTo>
                  <a:pt x="232435" y="0"/>
                </a:lnTo>
                <a:lnTo>
                  <a:pt x="185591" y="4799"/>
                </a:lnTo>
                <a:lnTo>
                  <a:pt x="141960" y="18564"/>
                </a:lnTo>
                <a:lnTo>
                  <a:pt x="102478" y="40344"/>
                </a:lnTo>
                <a:lnTo>
                  <a:pt x="68078" y="69189"/>
                </a:lnTo>
                <a:lnTo>
                  <a:pt x="39696" y="104149"/>
                </a:lnTo>
                <a:lnTo>
                  <a:pt x="18265" y="144275"/>
                </a:lnTo>
                <a:lnTo>
                  <a:pt x="4722" y="188615"/>
                </a:lnTo>
                <a:lnTo>
                  <a:pt x="0" y="236220"/>
                </a:lnTo>
                <a:lnTo>
                  <a:pt x="4722" y="283824"/>
                </a:lnTo>
                <a:lnTo>
                  <a:pt x="18265" y="328164"/>
                </a:lnTo>
                <a:lnTo>
                  <a:pt x="39696" y="368290"/>
                </a:lnTo>
                <a:lnTo>
                  <a:pt x="68078" y="403250"/>
                </a:lnTo>
                <a:lnTo>
                  <a:pt x="102478" y="432095"/>
                </a:lnTo>
                <a:lnTo>
                  <a:pt x="141960" y="453875"/>
                </a:lnTo>
                <a:lnTo>
                  <a:pt x="185591" y="467640"/>
                </a:lnTo>
                <a:lnTo>
                  <a:pt x="232435" y="472440"/>
                </a:lnTo>
                <a:lnTo>
                  <a:pt x="1212329" y="472440"/>
                </a:lnTo>
                <a:lnTo>
                  <a:pt x="1259169" y="467640"/>
                </a:lnTo>
                <a:lnTo>
                  <a:pt x="1302796" y="453875"/>
                </a:lnTo>
                <a:lnTo>
                  <a:pt x="1342277" y="432095"/>
                </a:lnTo>
                <a:lnTo>
                  <a:pt x="1376675" y="403250"/>
                </a:lnTo>
                <a:lnTo>
                  <a:pt x="1405056" y="368290"/>
                </a:lnTo>
                <a:lnTo>
                  <a:pt x="1426486" y="328164"/>
                </a:lnTo>
                <a:lnTo>
                  <a:pt x="1440029" y="283824"/>
                </a:lnTo>
                <a:lnTo>
                  <a:pt x="1444752" y="236220"/>
                </a:lnTo>
                <a:lnTo>
                  <a:pt x="1440029" y="188615"/>
                </a:lnTo>
                <a:lnTo>
                  <a:pt x="1426486" y="144275"/>
                </a:lnTo>
                <a:lnTo>
                  <a:pt x="1405056" y="104149"/>
                </a:lnTo>
                <a:lnTo>
                  <a:pt x="1376675" y="69189"/>
                </a:lnTo>
                <a:lnTo>
                  <a:pt x="1342277" y="40344"/>
                </a:lnTo>
                <a:lnTo>
                  <a:pt x="1302796" y="18564"/>
                </a:lnTo>
                <a:lnTo>
                  <a:pt x="1259169" y="4799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8472" y="1918716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60" h="472439">
                <a:moveTo>
                  <a:pt x="232435" y="0"/>
                </a:moveTo>
                <a:lnTo>
                  <a:pt x="1212329" y="0"/>
                </a:lnTo>
                <a:lnTo>
                  <a:pt x="1259169" y="4799"/>
                </a:lnTo>
                <a:lnTo>
                  <a:pt x="1302796" y="18564"/>
                </a:lnTo>
                <a:lnTo>
                  <a:pt x="1342277" y="40344"/>
                </a:lnTo>
                <a:lnTo>
                  <a:pt x="1376675" y="69189"/>
                </a:lnTo>
                <a:lnTo>
                  <a:pt x="1405056" y="104149"/>
                </a:lnTo>
                <a:lnTo>
                  <a:pt x="1426486" y="144275"/>
                </a:lnTo>
                <a:lnTo>
                  <a:pt x="1440029" y="188615"/>
                </a:lnTo>
                <a:lnTo>
                  <a:pt x="1444752" y="236220"/>
                </a:lnTo>
                <a:lnTo>
                  <a:pt x="1440029" y="283824"/>
                </a:lnTo>
                <a:lnTo>
                  <a:pt x="1426486" y="328164"/>
                </a:lnTo>
                <a:lnTo>
                  <a:pt x="1405056" y="368290"/>
                </a:lnTo>
                <a:lnTo>
                  <a:pt x="1376675" y="403250"/>
                </a:lnTo>
                <a:lnTo>
                  <a:pt x="1342277" y="432095"/>
                </a:lnTo>
                <a:lnTo>
                  <a:pt x="1302796" y="453875"/>
                </a:lnTo>
                <a:lnTo>
                  <a:pt x="1259169" y="467640"/>
                </a:lnTo>
                <a:lnTo>
                  <a:pt x="1212329" y="472440"/>
                </a:lnTo>
                <a:lnTo>
                  <a:pt x="232435" y="472440"/>
                </a:lnTo>
                <a:lnTo>
                  <a:pt x="185591" y="467640"/>
                </a:lnTo>
                <a:lnTo>
                  <a:pt x="141960" y="453875"/>
                </a:lnTo>
                <a:lnTo>
                  <a:pt x="102478" y="432095"/>
                </a:lnTo>
                <a:lnTo>
                  <a:pt x="68078" y="403250"/>
                </a:lnTo>
                <a:lnTo>
                  <a:pt x="39696" y="368290"/>
                </a:lnTo>
                <a:lnTo>
                  <a:pt x="18265" y="328164"/>
                </a:lnTo>
                <a:lnTo>
                  <a:pt x="4722" y="283824"/>
                </a:lnTo>
                <a:lnTo>
                  <a:pt x="0" y="236220"/>
                </a:lnTo>
                <a:lnTo>
                  <a:pt x="4722" y="188615"/>
                </a:lnTo>
                <a:lnTo>
                  <a:pt x="18265" y="144275"/>
                </a:lnTo>
                <a:lnTo>
                  <a:pt x="39696" y="104149"/>
                </a:lnTo>
                <a:lnTo>
                  <a:pt x="68078" y="69189"/>
                </a:lnTo>
                <a:lnTo>
                  <a:pt x="102478" y="40344"/>
                </a:lnTo>
                <a:lnTo>
                  <a:pt x="141960" y="18564"/>
                </a:lnTo>
                <a:lnTo>
                  <a:pt x="185591" y="4799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59803" y="942195"/>
            <a:ext cx="1624330" cy="1391920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35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  <a:p>
            <a:pPr marR="74930" algn="ctr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latin typeface="Times New Roman"/>
                <a:cs typeface="Times New Roman"/>
              </a:rPr>
              <a:t>Inizio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6996" y="5881115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59" h="472439">
                <a:moveTo>
                  <a:pt x="1212329" y="0"/>
                </a:moveTo>
                <a:lnTo>
                  <a:pt x="232435" y="0"/>
                </a:lnTo>
                <a:lnTo>
                  <a:pt x="185591" y="4798"/>
                </a:lnTo>
                <a:lnTo>
                  <a:pt x="141960" y="18562"/>
                </a:lnTo>
                <a:lnTo>
                  <a:pt x="102478" y="40340"/>
                </a:lnTo>
                <a:lnTo>
                  <a:pt x="68078" y="69184"/>
                </a:lnTo>
                <a:lnTo>
                  <a:pt x="39696" y="104144"/>
                </a:lnTo>
                <a:lnTo>
                  <a:pt x="18265" y="144269"/>
                </a:lnTo>
                <a:lnTo>
                  <a:pt x="4722" y="188611"/>
                </a:lnTo>
                <a:lnTo>
                  <a:pt x="0" y="236220"/>
                </a:lnTo>
                <a:lnTo>
                  <a:pt x="4722" y="283824"/>
                </a:lnTo>
                <a:lnTo>
                  <a:pt x="18265" y="328164"/>
                </a:lnTo>
                <a:lnTo>
                  <a:pt x="39696" y="368290"/>
                </a:lnTo>
                <a:lnTo>
                  <a:pt x="68078" y="403250"/>
                </a:lnTo>
                <a:lnTo>
                  <a:pt x="102478" y="432095"/>
                </a:lnTo>
                <a:lnTo>
                  <a:pt x="141960" y="453875"/>
                </a:lnTo>
                <a:lnTo>
                  <a:pt x="185591" y="467640"/>
                </a:lnTo>
                <a:lnTo>
                  <a:pt x="232435" y="472440"/>
                </a:lnTo>
                <a:lnTo>
                  <a:pt x="1212329" y="472440"/>
                </a:lnTo>
                <a:lnTo>
                  <a:pt x="1259169" y="467640"/>
                </a:lnTo>
                <a:lnTo>
                  <a:pt x="1302796" y="453875"/>
                </a:lnTo>
                <a:lnTo>
                  <a:pt x="1342277" y="432095"/>
                </a:lnTo>
                <a:lnTo>
                  <a:pt x="1376675" y="403250"/>
                </a:lnTo>
                <a:lnTo>
                  <a:pt x="1405056" y="368290"/>
                </a:lnTo>
                <a:lnTo>
                  <a:pt x="1426486" y="328164"/>
                </a:lnTo>
                <a:lnTo>
                  <a:pt x="1440029" y="283824"/>
                </a:lnTo>
                <a:lnTo>
                  <a:pt x="1444752" y="236220"/>
                </a:lnTo>
                <a:lnTo>
                  <a:pt x="1440029" y="188611"/>
                </a:lnTo>
                <a:lnTo>
                  <a:pt x="1426486" y="144269"/>
                </a:lnTo>
                <a:lnTo>
                  <a:pt x="1405056" y="104144"/>
                </a:lnTo>
                <a:lnTo>
                  <a:pt x="1376675" y="69184"/>
                </a:lnTo>
                <a:lnTo>
                  <a:pt x="1342277" y="40340"/>
                </a:lnTo>
                <a:lnTo>
                  <a:pt x="1302796" y="18562"/>
                </a:lnTo>
                <a:lnTo>
                  <a:pt x="1259169" y="4798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6996" y="5881115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59" h="472439">
                <a:moveTo>
                  <a:pt x="232435" y="0"/>
                </a:moveTo>
                <a:lnTo>
                  <a:pt x="1212329" y="0"/>
                </a:lnTo>
                <a:lnTo>
                  <a:pt x="1259169" y="4798"/>
                </a:lnTo>
                <a:lnTo>
                  <a:pt x="1302796" y="18562"/>
                </a:lnTo>
                <a:lnTo>
                  <a:pt x="1342277" y="40340"/>
                </a:lnTo>
                <a:lnTo>
                  <a:pt x="1376675" y="69184"/>
                </a:lnTo>
                <a:lnTo>
                  <a:pt x="1405056" y="104144"/>
                </a:lnTo>
                <a:lnTo>
                  <a:pt x="1426486" y="144269"/>
                </a:lnTo>
                <a:lnTo>
                  <a:pt x="1440029" y="188611"/>
                </a:lnTo>
                <a:lnTo>
                  <a:pt x="1444752" y="236220"/>
                </a:lnTo>
                <a:lnTo>
                  <a:pt x="1440029" y="283824"/>
                </a:lnTo>
                <a:lnTo>
                  <a:pt x="1426486" y="328164"/>
                </a:lnTo>
                <a:lnTo>
                  <a:pt x="1405056" y="368290"/>
                </a:lnTo>
                <a:lnTo>
                  <a:pt x="1376675" y="403250"/>
                </a:lnTo>
                <a:lnTo>
                  <a:pt x="1342277" y="432095"/>
                </a:lnTo>
                <a:lnTo>
                  <a:pt x="1302796" y="453875"/>
                </a:lnTo>
                <a:lnTo>
                  <a:pt x="1259169" y="467640"/>
                </a:lnTo>
                <a:lnTo>
                  <a:pt x="1212329" y="472440"/>
                </a:lnTo>
                <a:lnTo>
                  <a:pt x="232435" y="472440"/>
                </a:lnTo>
                <a:lnTo>
                  <a:pt x="185591" y="467640"/>
                </a:lnTo>
                <a:lnTo>
                  <a:pt x="141960" y="453875"/>
                </a:lnTo>
                <a:lnTo>
                  <a:pt x="102478" y="432095"/>
                </a:lnTo>
                <a:lnTo>
                  <a:pt x="68078" y="403250"/>
                </a:lnTo>
                <a:lnTo>
                  <a:pt x="39696" y="368290"/>
                </a:lnTo>
                <a:lnTo>
                  <a:pt x="18265" y="328164"/>
                </a:lnTo>
                <a:lnTo>
                  <a:pt x="4722" y="283824"/>
                </a:lnTo>
                <a:lnTo>
                  <a:pt x="0" y="236220"/>
                </a:lnTo>
                <a:lnTo>
                  <a:pt x="4722" y="188611"/>
                </a:lnTo>
                <a:lnTo>
                  <a:pt x="18265" y="144269"/>
                </a:lnTo>
                <a:lnTo>
                  <a:pt x="39696" y="104144"/>
                </a:lnTo>
                <a:lnTo>
                  <a:pt x="68078" y="69184"/>
                </a:lnTo>
                <a:lnTo>
                  <a:pt x="102478" y="40340"/>
                </a:lnTo>
                <a:lnTo>
                  <a:pt x="141960" y="18562"/>
                </a:lnTo>
                <a:lnTo>
                  <a:pt x="185591" y="4798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4419" y="5905120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287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287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5632" y="315557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99132" y="3112007"/>
            <a:ext cx="1076325" cy="515620"/>
          </a:xfrm>
          <a:custGeom>
            <a:avLst/>
            <a:gdLst/>
            <a:ahLst/>
            <a:cxnLst/>
            <a:rect l="l" t="t" r="r" b="b"/>
            <a:pathLst>
              <a:path w="1076325" h="515620">
                <a:moveTo>
                  <a:pt x="537972" y="0"/>
                </a:moveTo>
                <a:lnTo>
                  <a:pt x="0" y="257556"/>
                </a:lnTo>
                <a:lnTo>
                  <a:pt x="537972" y="515112"/>
                </a:lnTo>
                <a:lnTo>
                  <a:pt x="1075944" y="257556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9132" y="3112007"/>
            <a:ext cx="1076325" cy="515620"/>
          </a:xfrm>
          <a:custGeom>
            <a:avLst/>
            <a:gdLst/>
            <a:ahLst/>
            <a:cxnLst/>
            <a:rect l="l" t="t" r="r" b="b"/>
            <a:pathLst>
              <a:path w="1076325" h="515620">
                <a:moveTo>
                  <a:pt x="0" y="257556"/>
                </a:moveTo>
                <a:lnTo>
                  <a:pt x="537972" y="0"/>
                </a:lnTo>
                <a:lnTo>
                  <a:pt x="1075944" y="257556"/>
                </a:lnTo>
                <a:lnTo>
                  <a:pt x="537972" y="515112"/>
                </a:lnTo>
                <a:lnTo>
                  <a:pt x="0" y="257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21757" y="316509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86939" y="4050791"/>
            <a:ext cx="1077595" cy="516890"/>
          </a:xfrm>
          <a:custGeom>
            <a:avLst/>
            <a:gdLst/>
            <a:ahLst/>
            <a:cxnLst/>
            <a:rect l="l" t="t" r="r" b="b"/>
            <a:pathLst>
              <a:path w="1077595" h="516889">
                <a:moveTo>
                  <a:pt x="538734" y="0"/>
                </a:moveTo>
                <a:lnTo>
                  <a:pt x="0" y="258317"/>
                </a:lnTo>
                <a:lnTo>
                  <a:pt x="538734" y="516635"/>
                </a:lnTo>
                <a:lnTo>
                  <a:pt x="1077468" y="258317"/>
                </a:lnTo>
                <a:lnTo>
                  <a:pt x="53873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6939" y="4050791"/>
            <a:ext cx="1077595" cy="516890"/>
          </a:xfrm>
          <a:custGeom>
            <a:avLst/>
            <a:gdLst/>
            <a:ahLst/>
            <a:cxnLst/>
            <a:rect l="l" t="t" r="r" b="b"/>
            <a:pathLst>
              <a:path w="1077595" h="516889">
                <a:moveTo>
                  <a:pt x="0" y="258317"/>
                </a:moveTo>
                <a:lnTo>
                  <a:pt x="538734" y="0"/>
                </a:lnTo>
                <a:lnTo>
                  <a:pt x="1077468" y="258317"/>
                </a:lnTo>
                <a:lnTo>
                  <a:pt x="538734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10643" y="410489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9347" y="4093464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6628" y="3128772"/>
            <a:ext cx="840105" cy="487680"/>
          </a:xfrm>
          <a:custGeom>
            <a:avLst/>
            <a:gdLst/>
            <a:ahLst/>
            <a:cxnLst/>
            <a:rect l="l" t="t" r="r" b="b"/>
            <a:pathLst>
              <a:path w="840104" h="487679">
                <a:moveTo>
                  <a:pt x="0" y="0"/>
                </a:moveTo>
                <a:lnTo>
                  <a:pt x="839724" y="0"/>
                </a:lnTo>
                <a:lnTo>
                  <a:pt x="839724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86628" y="3128772"/>
            <a:ext cx="840105" cy="4876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84135" y="3959352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41520" y="2391155"/>
            <a:ext cx="1905" cy="643890"/>
          </a:xfrm>
          <a:custGeom>
            <a:avLst/>
            <a:gdLst/>
            <a:ahLst/>
            <a:cxnLst/>
            <a:rect l="l" t="t" r="r" b="b"/>
            <a:pathLst>
              <a:path w="1904" h="643889">
                <a:moveTo>
                  <a:pt x="0" y="0"/>
                </a:moveTo>
                <a:lnTo>
                  <a:pt x="1384" y="6436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4782" y="302201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76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2532" y="3634740"/>
            <a:ext cx="1905" cy="365125"/>
          </a:xfrm>
          <a:custGeom>
            <a:avLst/>
            <a:gdLst/>
            <a:ahLst/>
            <a:cxnLst/>
            <a:rect l="l" t="t" r="r" b="b"/>
            <a:pathLst>
              <a:path w="1905" h="365125">
                <a:moveTo>
                  <a:pt x="0" y="0"/>
                </a:moveTo>
                <a:lnTo>
                  <a:pt x="1295" y="3647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5687" y="39866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266"/>
                </a:lnTo>
                <a:lnTo>
                  <a:pt x="38366" y="7632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09331" y="3625596"/>
            <a:ext cx="1270" cy="276860"/>
          </a:xfrm>
          <a:custGeom>
            <a:avLst/>
            <a:gdLst/>
            <a:ahLst/>
            <a:cxnLst/>
            <a:rect l="l" t="t" r="r" b="b"/>
            <a:pathLst>
              <a:path w="1270" h="276860">
                <a:moveTo>
                  <a:pt x="0" y="0"/>
                </a:moveTo>
                <a:lnTo>
                  <a:pt x="1244" y="2763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72416" y="388907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42"/>
                </a:lnTo>
                <a:lnTo>
                  <a:pt x="38442" y="7636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1048" y="4303776"/>
            <a:ext cx="436880" cy="1905"/>
          </a:xfrm>
          <a:custGeom>
            <a:avLst/>
            <a:gdLst/>
            <a:ahLst/>
            <a:cxnLst/>
            <a:rect l="l" t="t" r="r" b="b"/>
            <a:pathLst>
              <a:path w="436880" h="1904">
                <a:moveTo>
                  <a:pt x="436371" y="0"/>
                </a:moveTo>
                <a:lnTo>
                  <a:pt x="0" y="13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7544" y="42669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85" y="0"/>
                </a:moveTo>
                <a:lnTo>
                  <a:pt x="0" y="38341"/>
                </a:lnTo>
                <a:lnTo>
                  <a:pt x="76326" y="76200"/>
                </a:lnTo>
                <a:lnTo>
                  <a:pt x="76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2532" y="4561332"/>
            <a:ext cx="1734820" cy="942340"/>
          </a:xfrm>
          <a:custGeom>
            <a:avLst/>
            <a:gdLst/>
            <a:ahLst/>
            <a:cxnLst/>
            <a:rect l="l" t="t" r="r" b="b"/>
            <a:pathLst>
              <a:path w="1734820" h="942339">
                <a:moveTo>
                  <a:pt x="1734820" y="941832"/>
                </a:moveTo>
                <a:lnTo>
                  <a:pt x="0" y="94183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4649" y="54650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4540" y="4450079"/>
            <a:ext cx="3036570" cy="1049020"/>
          </a:xfrm>
          <a:custGeom>
            <a:avLst/>
            <a:gdLst/>
            <a:ahLst/>
            <a:cxnLst/>
            <a:rect l="l" t="t" r="r" b="b"/>
            <a:pathLst>
              <a:path w="3036570" h="1049020">
                <a:moveTo>
                  <a:pt x="3036316" y="0"/>
                </a:moveTo>
                <a:lnTo>
                  <a:pt x="3036316" y="1048512"/>
                </a:lnTo>
                <a:lnTo>
                  <a:pt x="0" y="1048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1042" y="546048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7636" y="3119627"/>
            <a:ext cx="840105" cy="487680"/>
          </a:xfrm>
          <a:custGeom>
            <a:avLst/>
            <a:gdLst/>
            <a:ahLst/>
            <a:cxnLst/>
            <a:rect l="l" t="t" r="r" b="b"/>
            <a:pathLst>
              <a:path w="840105" h="487679">
                <a:moveTo>
                  <a:pt x="0" y="0"/>
                </a:moveTo>
                <a:lnTo>
                  <a:pt x="839724" y="0"/>
                </a:lnTo>
                <a:lnTo>
                  <a:pt x="839724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7636" y="3119627"/>
            <a:ext cx="840105" cy="4876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29432" y="3369564"/>
            <a:ext cx="657860" cy="3175"/>
          </a:xfrm>
          <a:custGeom>
            <a:avLst/>
            <a:gdLst/>
            <a:ahLst/>
            <a:cxnLst/>
            <a:rect l="l" t="t" r="r" b="b"/>
            <a:pathLst>
              <a:path w="657860" h="3175">
                <a:moveTo>
                  <a:pt x="657351" y="0"/>
                </a:moveTo>
                <a:lnTo>
                  <a:pt x="0" y="27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5933" y="333418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34" y="0"/>
                </a:moveTo>
                <a:lnTo>
                  <a:pt x="0" y="38430"/>
                </a:lnTo>
                <a:lnTo>
                  <a:pt x="76365" y="76200"/>
                </a:lnTo>
                <a:lnTo>
                  <a:pt x="7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98447" y="4596384"/>
            <a:ext cx="1369060" cy="294640"/>
          </a:xfrm>
          <a:custGeom>
            <a:avLst/>
            <a:gdLst/>
            <a:ahLst/>
            <a:cxnLst/>
            <a:rect l="l" t="t" r="r" b="b"/>
            <a:pathLst>
              <a:path w="1369060" h="294639">
                <a:moveTo>
                  <a:pt x="0" y="0"/>
                </a:moveTo>
                <a:lnTo>
                  <a:pt x="0" y="294132"/>
                </a:lnTo>
                <a:lnTo>
                  <a:pt x="1369060" y="2941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4809" y="485241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4764" y="3380232"/>
            <a:ext cx="392430" cy="1905"/>
          </a:xfrm>
          <a:custGeom>
            <a:avLst/>
            <a:gdLst/>
            <a:ahLst/>
            <a:cxnLst/>
            <a:rect l="l" t="t" r="r" b="b"/>
            <a:pathLst>
              <a:path w="392430" h="1904">
                <a:moveTo>
                  <a:pt x="392175" y="0"/>
                </a:moveTo>
                <a:lnTo>
                  <a:pt x="0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1261" y="334339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73" y="0"/>
                </a:moveTo>
                <a:lnTo>
                  <a:pt x="0" y="38354"/>
                </a:lnTo>
                <a:lnTo>
                  <a:pt x="76327" y="76200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6067" y="2918465"/>
            <a:ext cx="2197735" cy="383540"/>
          </a:xfrm>
          <a:custGeom>
            <a:avLst/>
            <a:gdLst/>
            <a:ahLst/>
            <a:cxnLst/>
            <a:rect l="l" t="t" r="r" b="b"/>
            <a:pathLst>
              <a:path w="2197735" h="383539">
                <a:moveTo>
                  <a:pt x="0" y="196341"/>
                </a:moveTo>
                <a:lnTo>
                  <a:pt x="0" y="0"/>
                </a:lnTo>
                <a:lnTo>
                  <a:pt x="2197608" y="4749"/>
                </a:lnTo>
                <a:lnTo>
                  <a:pt x="2197608" y="3830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65576" y="32887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74920" y="3360420"/>
            <a:ext cx="645160" cy="1905"/>
          </a:xfrm>
          <a:custGeom>
            <a:avLst/>
            <a:gdLst/>
            <a:ahLst/>
            <a:cxnLst/>
            <a:rect l="l" t="t" r="r" b="b"/>
            <a:pathLst>
              <a:path w="645160" h="1904">
                <a:moveTo>
                  <a:pt x="0" y="0"/>
                </a:moveTo>
                <a:lnTo>
                  <a:pt x="645160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07298" y="332367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7135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7135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493793" y="315557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624828" y="3355847"/>
            <a:ext cx="380365" cy="1905"/>
          </a:xfrm>
          <a:custGeom>
            <a:avLst/>
            <a:gdLst/>
            <a:ahLst/>
            <a:cxnLst/>
            <a:rect l="l" t="t" r="r" b="b"/>
            <a:pathLst>
              <a:path w="380365" h="1904">
                <a:moveTo>
                  <a:pt x="0" y="0"/>
                </a:moveTo>
                <a:lnTo>
                  <a:pt x="379984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91978" y="331900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66" y="0"/>
                </a:moveTo>
                <a:lnTo>
                  <a:pt x="0" y="76200"/>
                </a:lnTo>
                <a:lnTo>
                  <a:pt x="76339" y="38366"/>
                </a:lnTo>
                <a:lnTo>
                  <a:pt x="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1952" y="2903214"/>
            <a:ext cx="2199005" cy="374015"/>
          </a:xfrm>
          <a:custGeom>
            <a:avLst/>
            <a:gdLst/>
            <a:ahLst/>
            <a:cxnLst/>
            <a:rect l="l" t="t" r="r" b="b"/>
            <a:pathLst>
              <a:path w="2199004" h="374014">
                <a:moveTo>
                  <a:pt x="2197315" y="186093"/>
                </a:moveTo>
                <a:lnTo>
                  <a:pt x="2198903" y="0"/>
                </a:lnTo>
                <a:lnTo>
                  <a:pt x="1358" y="1600"/>
                </a:lnTo>
                <a:lnTo>
                  <a:pt x="0" y="3738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73898" y="326426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0"/>
                </a:moveTo>
                <a:lnTo>
                  <a:pt x="37820" y="76339"/>
                </a:lnTo>
                <a:lnTo>
                  <a:pt x="76200" y="2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12079" y="5873496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527803" y="5498591"/>
            <a:ext cx="614680" cy="620395"/>
          </a:xfrm>
          <a:custGeom>
            <a:avLst/>
            <a:gdLst/>
            <a:ahLst/>
            <a:cxnLst/>
            <a:rect l="l" t="t" r="r" b="b"/>
            <a:pathLst>
              <a:path w="614679" h="620395">
                <a:moveTo>
                  <a:pt x="0" y="0"/>
                </a:moveTo>
                <a:lnTo>
                  <a:pt x="0" y="620268"/>
                </a:lnTo>
                <a:lnTo>
                  <a:pt x="614680" y="6202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29785" y="608075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47232" y="6118859"/>
            <a:ext cx="378460" cy="1905"/>
          </a:xfrm>
          <a:custGeom>
            <a:avLst/>
            <a:gdLst/>
            <a:ahLst/>
            <a:cxnLst/>
            <a:rect l="l" t="t" r="r" b="b"/>
            <a:pathLst>
              <a:path w="378460" h="1904">
                <a:moveTo>
                  <a:pt x="0" y="0"/>
                </a:moveTo>
                <a:lnTo>
                  <a:pt x="378460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12858" y="60820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66" y="0"/>
                </a:moveTo>
                <a:lnTo>
                  <a:pt x="0" y="76200"/>
                </a:lnTo>
                <a:lnTo>
                  <a:pt x="76327" y="38366"/>
                </a:lnTo>
                <a:lnTo>
                  <a:pt x="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627" y="465613"/>
            <a:ext cx="5956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spc="5" dirty="0"/>
              <a:t>non</a:t>
            </a:r>
            <a:r>
              <a:rPr spc="-7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/>
          <p:nvPr/>
        </p:nvSpPr>
        <p:spPr>
          <a:xfrm>
            <a:off x="4355591" y="1915667"/>
            <a:ext cx="792480" cy="434340"/>
          </a:xfrm>
          <a:custGeom>
            <a:avLst/>
            <a:gdLst/>
            <a:ahLst/>
            <a:cxnLst/>
            <a:rect l="l" t="t" r="r" b="b"/>
            <a:pathLst>
              <a:path w="792479" h="434339">
                <a:moveTo>
                  <a:pt x="396240" y="0"/>
                </a:moveTo>
                <a:lnTo>
                  <a:pt x="337687" y="2354"/>
                </a:lnTo>
                <a:lnTo>
                  <a:pt x="281801" y="9194"/>
                </a:lnTo>
                <a:lnTo>
                  <a:pt x="229196" y="20184"/>
                </a:lnTo>
                <a:lnTo>
                  <a:pt x="180484" y="34987"/>
                </a:lnTo>
                <a:lnTo>
                  <a:pt x="136278" y="53268"/>
                </a:lnTo>
                <a:lnTo>
                  <a:pt x="97192" y="74690"/>
                </a:lnTo>
                <a:lnTo>
                  <a:pt x="63837" y="98919"/>
                </a:lnTo>
                <a:lnTo>
                  <a:pt x="16776" y="154448"/>
                </a:lnTo>
                <a:lnTo>
                  <a:pt x="0" y="217170"/>
                </a:lnTo>
                <a:lnTo>
                  <a:pt x="4296" y="249261"/>
                </a:lnTo>
                <a:lnTo>
                  <a:pt x="36828" y="308723"/>
                </a:lnTo>
                <a:lnTo>
                  <a:pt x="97192" y="359649"/>
                </a:lnTo>
                <a:lnTo>
                  <a:pt x="136278" y="381071"/>
                </a:lnTo>
                <a:lnTo>
                  <a:pt x="180484" y="399352"/>
                </a:lnTo>
                <a:lnTo>
                  <a:pt x="229196" y="414155"/>
                </a:lnTo>
                <a:lnTo>
                  <a:pt x="281801" y="425145"/>
                </a:lnTo>
                <a:lnTo>
                  <a:pt x="337687" y="431985"/>
                </a:lnTo>
                <a:lnTo>
                  <a:pt x="396240" y="434340"/>
                </a:lnTo>
                <a:lnTo>
                  <a:pt x="454792" y="431985"/>
                </a:lnTo>
                <a:lnTo>
                  <a:pt x="510678" y="425145"/>
                </a:lnTo>
                <a:lnTo>
                  <a:pt x="563283" y="414155"/>
                </a:lnTo>
                <a:lnTo>
                  <a:pt x="611995" y="399352"/>
                </a:lnTo>
                <a:lnTo>
                  <a:pt x="656201" y="381071"/>
                </a:lnTo>
                <a:lnTo>
                  <a:pt x="695287" y="359649"/>
                </a:lnTo>
                <a:lnTo>
                  <a:pt x="728642" y="335420"/>
                </a:lnTo>
                <a:lnTo>
                  <a:pt x="775703" y="279891"/>
                </a:lnTo>
                <a:lnTo>
                  <a:pt x="792480" y="217170"/>
                </a:lnTo>
                <a:lnTo>
                  <a:pt x="788183" y="185078"/>
                </a:lnTo>
                <a:lnTo>
                  <a:pt x="755651" y="125616"/>
                </a:lnTo>
                <a:lnTo>
                  <a:pt x="695287" y="74690"/>
                </a:lnTo>
                <a:lnTo>
                  <a:pt x="656201" y="53268"/>
                </a:lnTo>
                <a:lnTo>
                  <a:pt x="611995" y="34987"/>
                </a:lnTo>
                <a:lnTo>
                  <a:pt x="563283" y="20184"/>
                </a:lnTo>
                <a:lnTo>
                  <a:pt x="510678" y="9194"/>
                </a:lnTo>
                <a:lnTo>
                  <a:pt x="454792" y="2354"/>
                </a:lnTo>
                <a:lnTo>
                  <a:pt x="39624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5591" y="1915667"/>
            <a:ext cx="792480" cy="434340"/>
          </a:xfrm>
          <a:custGeom>
            <a:avLst/>
            <a:gdLst/>
            <a:ahLst/>
            <a:cxnLst/>
            <a:rect l="l" t="t" r="r" b="b"/>
            <a:pathLst>
              <a:path w="792479" h="434339">
                <a:moveTo>
                  <a:pt x="0" y="217170"/>
                </a:moveTo>
                <a:lnTo>
                  <a:pt x="16776" y="154448"/>
                </a:lnTo>
                <a:lnTo>
                  <a:pt x="63837" y="98919"/>
                </a:lnTo>
                <a:lnTo>
                  <a:pt x="97192" y="74690"/>
                </a:lnTo>
                <a:lnTo>
                  <a:pt x="136278" y="53268"/>
                </a:lnTo>
                <a:lnTo>
                  <a:pt x="180484" y="34987"/>
                </a:lnTo>
                <a:lnTo>
                  <a:pt x="229196" y="20184"/>
                </a:lnTo>
                <a:lnTo>
                  <a:pt x="281801" y="9194"/>
                </a:lnTo>
                <a:lnTo>
                  <a:pt x="337687" y="2354"/>
                </a:lnTo>
                <a:lnTo>
                  <a:pt x="396240" y="0"/>
                </a:lnTo>
                <a:lnTo>
                  <a:pt x="454792" y="2354"/>
                </a:lnTo>
                <a:lnTo>
                  <a:pt x="510678" y="9194"/>
                </a:lnTo>
                <a:lnTo>
                  <a:pt x="563283" y="20184"/>
                </a:lnTo>
                <a:lnTo>
                  <a:pt x="611995" y="34987"/>
                </a:lnTo>
                <a:lnTo>
                  <a:pt x="656201" y="53268"/>
                </a:lnTo>
                <a:lnTo>
                  <a:pt x="695287" y="74690"/>
                </a:lnTo>
                <a:lnTo>
                  <a:pt x="728642" y="98919"/>
                </a:lnTo>
                <a:lnTo>
                  <a:pt x="775703" y="154448"/>
                </a:lnTo>
                <a:lnTo>
                  <a:pt x="792480" y="217170"/>
                </a:lnTo>
                <a:lnTo>
                  <a:pt x="788183" y="249261"/>
                </a:lnTo>
                <a:lnTo>
                  <a:pt x="755651" y="308723"/>
                </a:lnTo>
                <a:lnTo>
                  <a:pt x="695287" y="359649"/>
                </a:lnTo>
                <a:lnTo>
                  <a:pt x="656201" y="381071"/>
                </a:lnTo>
                <a:lnTo>
                  <a:pt x="611995" y="399352"/>
                </a:lnTo>
                <a:lnTo>
                  <a:pt x="563283" y="414155"/>
                </a:lnTo>
                <a:lnTo>
                  <a:pt x="510678" y="425145"/>
                </a:lnTo>
                <a:lnTo>
                  <a:pt x="454792" y="431985"/>
                </a:lnTo>
                <a:lnTo>
                  <a:pt x="396240" y="434340"/>
                </a:lnTo>
                <a:lnTo>
                  <a:pt x="337687" y="431985"/>
                </a:lnTo>
                <a:lnTo>
                  <a:pt x="281801" y="425145"/>
                </a:lnTo>
                <a:lnTo>
                  <a:pt x="229196" y="414155"/>
                </a:lnTo>
                <a:lnTo>
                  <a:pt x="180484" y="399352"/>
                </a:lnTo>
                <a:lnTo>
                  <a:pt x="136278" y="381071"/>
                </a:lnTo>
                <a:lnTo>
                  <a:pt x="97192" y="359649"/>
                </a:lnTo>
                <a:lnTo>
                  <a:pt x="63837" y="335420"/>
                </a:lnTo>
                <a:lnTo>
                  <a:pt x="16776" y="279891"/>
                </a:lnTo>
                <a:lnTo>
                  <a:pt x="0" y="2171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6755" y="1008157"/>
            <a:ext cx="1624330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spcBef>
                <a:spcPts val="3195"/>
              </a:spcBef>
            </a:pPr>
            <a:r>
              <a:rPr sz="1600" spc="-10" dirty="0">
                <a:latin typeface="Times New Roman"/>
                <a:cs typeface="Times New Roman"/>
              </a:rPr>
              <a:t>INIZIO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120" y="2636520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1006" y="2350007"/>
            <a:ext cx="2540" cy="224154"/>
          </a:xfrm>
          <a:custGeom>
            <a:avLst/>
            <a:gdLst/>
            <a:ahLst/>
            <a:cxnLst/>
            <a:rect l="l" t="t" r="r" b="b"/>
            <a:pathLst>
              <a:path w="2539" h="224155">
                <a:moveTo>
                  <a:pt x="2476" y="0"/>
                </a:moveTo>
                <a:lnTo>
                  <a:pt x="0" y="223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3048" y="25607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0"/>
                </a:moveTo>
                <a:lnTo>
                  <a:pt x="37261" y="76619"/>
                </a:lnTo>
                <a:lnTo>
                  <a:pt x="76200" y="8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722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722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71885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50308" y="2997707"/>
            <a:ext cx="2540" cy="224154"/>
          </a:xfrm>
          <a:custGeom>
            <a:avLst/>
            <a:gdLst/>
            <a:ahLst/>
            <a:cxnLst/>
            <a:rect l="l" t="t" r="r" b="b"/>
            <a:pathLst>
              <a:path w="2539" h="224155">
                <a:moveTo>
                  <a:pt x="0" y="0"/>
                </a:moveTo>
                <a:lnTo>
                  <a:pt x="2476" y="223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4542" y="32084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838"/>
                </a:lnTo>
                <a:lnTo>
                  <a:pt x="38938" y="7661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028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9028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83185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0758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51610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87196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5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7196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5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1797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7376" y="3355847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507" y="2636520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4895" y="2636520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55748" y="4940808"/>
            <a:ext cx="721360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0552" y="4940808"/>
            <a:ext cx="721360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11728" y="3537203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1016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8226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6444" y="3537203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2259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51908" y="2491739"/>
            <a:ext cx="2240280" cy="144780"/>
          </a:xfrm>
          <a:custGeom>
            <a:avLst/>
            <a:gdLst/>
            <a:ahLst/>
            <a:cxnLst/>
            <a:rect l="l" t="t" r="r" b="b"/>
            <a:pathLst>
              <a:path w="2240279" h="144780">
                <a:moveTo>
                  <a:pt x="2239962" y="144462"/>
                </a:moveTo>
                <a:lnTo>
                  <a:pt x="223996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8406" y="24536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6083" y="2491741"/>
            <a:ext cx="2457450" cy="144780"/>
          </a:xfrm>
          <a:custGeom>
            <a:avLst/>
            <a:gdLst/>
            <a:ahLst/>
            <a:cxnLst/>
            <a:rect l="l" t="t" r="r" b="b"/>
            <a:pathLst>
              <a:path w="2457450" h="144780">
                <a:moveTo>
                  <a:pt x="0" y="144462"/>
                </a:moveTo>
                <a:lnTo>
                  <a:pt x="0" y="0"/>
                </a:lnTo>
                <a:lnTo>
                  <a:pt x="24574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0834" y="24536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3332" y="2817876"/>
            <a:ext cx="259079" cy="466725"/>
          </a:xfrm>
          <a:custGeom>
            <a:avLst/>
            <a:gdLst/>
            <a:ahLst/>
            <a:cxnLst/>
            <a:rect l="l" t="t" r="r" b="b"/>
            <a:pathLst>
              <a:path w="259080" h="466725">
                <a:moveTo>
                  <a:pt x="0" y="466725"/>
                </a:moveTo>
                <a:lnTo>
                  <a:pt x="0" y="0"/>
                </a:lnTo>
                <a:lnTo>
                  <a:pt x="2587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9394" y="27797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5859" y="2817876"/>
            <a:ext cx="117475" cy="466725"/>
          </a:xfrm>
          <a:custGeom>
            <a:avLst/>
            <a:gdLst/>
            <a:ahLst/>
            <a:cxnLst/>
            <a:rect l="l" t="t" r="r" b="b"/>
            <a:pathLst>
              <a:path w="117475" h="466725">
                <a:moveTo>
                  <a:pt x="117475" y="466725"/>
                </a:moveTo>
                <a:lnTo>
                  <a:pt x="117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2359" y="27797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99920" y="3537203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707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6418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88252" y="3537203"/>
            <a:ext cx="655955" cy="0"/>
          </a:xfrm>
          <a:custGeom>
            <a:avLst/>
            <a:gdLst/>
            <a:ahLst/>
            <a:cxnLst/>
            <a:rect l="l" t="t" r="r" b="b"/>
            <a:pathLst>
              <a:path w="655954">
                <a:moveTo>
                  <a:pt x="0" y="0"/>
                </a:moveTo>
                <a:lnTo>
                  <a:pt x="655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31191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3332" y="3788664"/>
            <a:ext cx="979805" cy="1332230"/>
          </a:xfrm>
          <a:custGeom>
            <a:avLst/>
            <a:gdLst/>
            <a:ahLst/>
            <a:cxnLst/>
            <a:rect l="l" t="t" r="r" b="b"/>
            <a:pathLst>
              <a:path w="979805" h="1332229">
                <a:moveTo>
                  <a:pt x="0" y="0"/>
                </a:moveTo>
                <a:lnTo>
                  <a:pt x="0" y="1331912"/>
                </a:lnTo>
                <a:lnTo>
                  <a:pt x="979487" y="13319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80119" y="50824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55591" y="5660135"/>
            <a:ext cx="792480" cy="433070"/>
          </a:xfrm>
          <a:custGeom>
            <a:avLst/>
            <a:gdLst/>
            <a:ahLst/>
            <a:cxnLst/>
            <a:rect l="l" t="t" r="r" b="b"/>
            <a:pathLst>
              <a:path w="792479" h="433070">
                <a:moveTo>
                  <a:pt x="396240" y="0"/>
                </a:moveTo>
                <a:lnTo>
                  <a:pt x="337687" y="2346"/>
                </a:lnTo>
                <a:lnTo>
                  <a:pt x="281801" y="9162"/>
                </a:lnTo>
                <a:lnTo>
                  <a:pt x="229196" y="20113"/>
                </a:lnTo>
                <a:lnTo>
                  <a:pt x="180484" y="34864"/>
                </a:lnTo>
                <a:lnTo>
                  <a:pt x="136278" y="53080"/>
                </a:lnTo>
                <a:lnTo>
                  <a:pt x="97192" y="74428"/>
                </a:lnTo>
                <a:lnTo>
                  <a:pt x="63837" y="98571"/>
                </a:lnTo>
                <a:lnTo>
                  <a:pt x="16776" y="153906"/>
                </a:lnTo>
                <a:lnTo>
                  <a:pt x="0" y="216407"/>
                </a:lnTo>
                <a:lnTo>
                  <a:pt x="4296" y="248387"/>
                </a:lnTo>
                <a:lnTo>
                  <a:pt x="36828" y="307640"/>
                </a:lnTo>
                <a:lnTo>
                  <a:pt x="97192" y="358387"/>
                </a:lnTo>
                <a:lnTo>
                  <a:pt x="136278" y="379735"/>
                </a:lnTo>
                <a:lnTo>
                  <a:pt x="180484" y="397951"/>
                </a:lnTo>
                <a:lnTo>
                  <a:pt x="229196" y="412702"/>
                </a:lnTo>
                <a:lnTo>
                  <a:pt x="281801" y="423653"/>
                </a:lnTo>
                <a:lnTo>
                  <a:pt x="337687" y="430469"/>
                </a:lnTo>
                <a:lnTo>
                  <a:pt x="396240" y="432815"/>
                </a:lnTo>
                <a:lnTo>
                  <a:pt x="454792" y="430469"/>
                </a:lnTo>
                <a:lnTo>
                  <a:pt x="510678" y="423653"/>
                </a:lnTo>
                <a:lnTo>
                  <a:pt x="563283" y="412702"/>
                </a:lnTo>
                <a:lnTo>
                  <a:pt x="611995" y="397951"/>
                </a:lnTo>
                <a:lnTo>
                  <a:pt x="656201" y="379735"/>
                </a:lnTo>
                <a:lnTo>
                  <a:pt x="695287" y="358387"/>
                </a:lnTo>
                <a:lnTo>
                  <a:pt x="728642" y="334244"/>
                </a:lnTo>
                <a:lnTo>
                  <a:pt x="775703" y="278909"/>
                </a:lnTo>
                <a:lnTo>
                  <a:pt x="792480" y="216407"/>
                </a:lnTo>
                <a:lnTo>
                  <a:pt x="788183" y="184428"/>
                </a:lnTo>
                <a:lnTo>
                  <a:pt x="755651" y="125175"/>
                </a:lnTo>
                <a:lnTo>
                  <a:pt x="695287" y="74428"/>
                </a:lnTo>
                <a:lnTo>
                  <a:pt x="656201" y="53080"/>
                </a:lnTo>
                <a:lnTo>
                  <a:pt x="611995" y="34864"/>
                </a:lnTo>
                <a:lnTo>
                  <a:pt x="563283" y="20113"/>
                </a:lnTo>
                <a:lnTo>
                  <a:pt x="510678" y="9162"/>
                </a:lnTo>
                <a:lnTo>
                  <a:pt x="454792" y="2346"/>
                </a:lnTo>
                <a:lnTo>
                  <a:pt x="39624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5591" y="5660135"/>
            <a:ext cx="792480" cy="433070"/>
          </a:xfrm>
          <a:custGeom>
            <a:avLst/>
            <a:gdLst/>
            <a:ahLst/>
            <a:cxnLst/>
            <a:rect l="l" t="t" r="r" b="b"/>
            <a:pathLst>
              <a:path w="792479" h="433070">
                <a:moveTo>
                  <a:pt x="0" y="216407"/>
                </a:moveTo>
                <a:lnTo>
                  <a:pt x="16776" y="153906"/>
                </a:lnTo>
                <a:lnTo>
                  <a:pt x="63837" y="98571"/>
                </a:lnTo>
                <a:lnTo>
                  <a:pt x="97192" y="74428"/>
                </a:lnTo>
                <a:lnTo>
                  <a:pt x="136278" y="53080"/>
                </a:lnTo>
                <a:lnTo>
                  <a:pt x="180484" y="34864"/>
                </a:lnTo>
                <a:lnTo>
                  <a:pt x="229196" y="20113"/>
                </a:lnTo>
                <a:lnTo>
                  <a:pt x="281801" y="9162"/>
                </a:lnTo>
                <a:lnTo>
                  <a:pt x="337687" y="2346"/>
                </a:lnTo>
                <a:lnTo>
                  <a:pt x="396240" y="0"/>
                </a:lnTo>
                <a:lnTo>
                  <a:pt x="454792" y="2346"/>
                </a:lnTo>
                <a:lnTo>
                  <a:pt x="510678" y="9162"/>
                </a:lnTo>
                <a:lnTo>
                  <a:pt x="563283" y="20113"/>
                </a:lnTo>
                <a:lnTo>
                  <a:pt x="611995" y="34864"/>
                </a:lnTo>
                <a:lnTo>
                  <a:pt x="656201" y="53080"/>
                </a:lnTo>
                <a:lnTo>
                  <a:pt x="695287" y="74428"/>
                </a:lnTo>
                <a:lnTo>
                  <a:pt x="728642" y="98571"/>
                </a:lnTo>
                <a:lnTo>
                  <a:pt x="775703" y="153906"/>
                </a:lnTo>
                <a:lnTo>
                  <a:pt x="792480" y="216407"/>
                </a:lnTo>
                <a:lnTo>
                  <a:pt x="788183" y="248387"/>
                </a:lnTo>
                <a:lnTo>
                  <a:pt x="755651" y="307640"/>
                </a:lnTo>
                <a:lnTo>
                  <a:pt x="695287" y="358387"/>
                </a:lnTo>
                <a:lnTo>
                  <a:pt x="656201" y="379735"/>
                </a:lnTo>
                <a:lnTo>
                  <a:pt x="611995" y="397951"/>
                </a:lnTo>
                <a:lnTo>
                  <a:pt x="563283" y="412702"/>
                </a:lnTo>
                <a:lnTo>
                  <a:pt x="510678" y="423653"/>
                </a:lnTo>
                <a:lnTo>
                  <a:pt x="454792" y="430469"/>
                </a:lnTo>
                <a:lnTo>
                  <a:pt x="396240" y="432815"/>
                </a:lnTo>
                <a:lnTo>
                  <a:pt x="337687" y="430469"/>
                </a:lnTo>
                <a:lnTo>
                  <a:pt x="281801" y="423653"/>
                </a:lnTo>
                <a:lnTo>
                  <a:pt x="229196" y="412702"/>
                </a:lnTo>
                <a:lnTo>
                  <a:pt x="180484" y="397951"/>
                </a:lnTo>
                <a:lnTo>
                  <a:pt x="136278" y="379735"/>
                </a:lnTo>
                <a:lnTo>
                  <a:pt x="97192" y="358387"/>
                </a:lnTo>
                <a:lnTo>
                  <a:pt x="63837" y="334244"/>
                </a:lnTo>
                <a:lnTo>
                  <a:pt x="16776" y="278909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14754" y="5706776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11570" y="3788664"/>
            <a:ext cx="2421255" cy="2087880"/>
          </a:xfrm>
          <a:custGeom>
            <a:avLst/>
            <a:gdLst/>
            <a:ahLst/>
            <a:cxnLst/>
            <a:rect l="l" t="t" r="r" b="b"/>
            <a:pathLst>
              <a:path w="2421254" h="2087879">
                <a:moveTo>
                  <a:pt x="2420937" y="0"/>
                </a:moveTo>
                <a:lnTo>
                  <a:pt x="2420937" y="2087562"/>
                </a:lnTo>
                <a:lnTo>
                  <a:pt x="0" y="2087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48070" y="58381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6935" y="5300471"/>
            <a:ext cx="1376680" cy="576580"/>
          </a:xfrm>
          <a:custGeom>
            <a:avLst/>
            <a:gdLst/>
            <a:ahLst/>
            <a:cxnLst/>
            <a:rect l="l" t="t" r="r" b="b"/>
            <a:pathLst>
              <a:path w="1376679" h="576579">
                <a:moveTo>
                  <a:pt x="0" y="0"/>
                </a:moveTo>
                <a:lnTo>
                  <a:pt x="0" y="576262"/>
                </a:lnTo>
                <a:lnTo>
                  <a:pt x="1376362" y="576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0598" y="58386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00215" y="5300471"/>
            <a:ext cx="0" cy="513080"/>
          </a:xfrm>
          <a:custGeom>
            <a:avLst/>
            <a:gdLst/>
            <a:ahLst/>
            <a:cxnLst/>
            <a:rect l="l" t="t" r="r" b="b"/>
            <a:pathLst>
              <a:path h="513079">
                <a:moveTo>
                  <a:pt x="0" y="0"/>
                </a:moveTo>
                <a:lnTo>
                  <a:pt x="0" y="512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62121" y="580053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63640" y="3788664"/>
            <a:ext cx="34925" cy="1087755"/>
          </a:xfrm>
          <a:custGeom>
            <a:avLst/>
            <a:gdLst/>
            <a:ahLst/>
            <a:cxnLst/>
            <a:rect l="l" t="t" r="r" b="b"/>
            <a:pathLst>
              <a:path w="34925" h="1087754">
                <a:moveTo>
                  <a:pt x="0" y="0"/>
                </a:moveTo>
                <a:lnTo>
                  <a:pt x="34493" y="108746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59658" y="4862233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61" y="0"/>
                </a:moveTo>
                <a:lnTo>
                  <a:pt x="0" y="2413"/>
                </a:lnTo>
                <a:lnTo>
                  <a:pt x="40487" y="77368"/>
                </a:lnTo>
                <a:lnTo>
                  <a:pt x="76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523" y="813307"/>
            <a:ext cx="6104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Teorema </a:t>
            </a:r>
            <a:r>
              <a:rPr dirty="0"/>
              <a:t>di</a:t>
            </a:r>
            <a:r>
              <a:rPr spc="-60" dirty="0"/>
              <a:t> </a:t>
            </a:r>
            <a:r>
              <a:rPr dirty="0"/>
              <a:t>Böhm-Jacopini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68055"/>
            <a:ext cx="7592059" cy="3987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9250" marR="81280" indent="-336550">
              <a:lnSpc>
                <a:spcPts val="2590"/>
              </a:lnSpc>
              <a:spcBef>
                <a:spcPts val="42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Dato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processo </a:t>
            </a:r>
            <a:r>
              <a:rPr sz="2400" i="1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e un </a:t>
            </a:r>
            <a:r>
              <a:rPr sz="2400" spc="-5" dirty="0">
                <a:latin typeface="Times New Roman"/>
                <a:cs typeface="Times New Roman"/>
              </a:rPr>
              <a:t>diagramma </a:t>
            </a:r>
            <a:r>
              <a:rPr sz="2400" dirty="0">
                <a:latin typeface="Times New Roman"/>
                <a:cs typeface="Times New Roman"/>
              </a:rPr>
              <a:t>che lo descrive, è  </a:t>
            </a:r>
            <a:r>
              <a:rPr sz="2400" spc="-5" dirty="0">
                <a:latin typeface="Times New Roman"/>
                <a:cs typeface="Times New Roman"/>
              </a:rPr>
              <a:t>sempre </a:t>
            </a:r>
            <a:r>
              <a:rPr sz="2400" dirty="0">
                <a:latin typeface="Times New Roman"/>
                <a:cs typeface="Times New Roman"/>
              </a:rPr>
              <a:t>possibile determinare un </a:t>
            </a:r>
            <a:r>
              <a:rPr sz="2400" spc="-5" dirty="0">
                <a:latin typeface="Times New Roman"/>
                <a:cs typeface="Times New Roman"/>
              </a:rPr>
              <a:t>processo 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equivalente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sia </a:t>
            </a:r>
            <a:r>
              <a:rPr sz="2400" dirty="0">
                <a:latin typeface="Times New Roman"/>
                <a:cs typeface="Times New Roman"/>
              </a:rPr>
              <a:t>descrivibile </a:t>
            </a:r>
            <a:r>
              <a:rPr sz="2400" spc="-5" dirty="0">
                <a:latin typeface="Times New Roman"/>
                <a:cs typeface="Times New Roman"/>
              </a:rPr>
              <a:t>tramite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b="1" dirty="0">
                <a:latin typeface="Times New Roman"/>
                <a:cs typeface="Times New Roman"/>
              </a:rPr>
              <a:t>diagramma </a:t>
            </a:r>
            <a:r>
              <a:rPr sz="2400" b="1" spc="-5" dirty="0">
                <a:latin typeface="Times New Roman"/>
                <a:cs typeface="Times New Roman"/>
              </a:rPr>
              <a:t>di flusso  strutturato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ts val="2735"/>
              </a:lnSpc>
              <a:spcBef>
                <a:spcPts val="484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Due processi </a:t>
            </a:r>
            <a:r>
              <a:rPr sz="2400" dirty="0">
                <a:latin typeface="Times New Roman"/>
                <a:cs typeface="Times New Roman"/>
              </a:rPr>
              <a:t>applicati allo </a:t>
            </a:r>
            <a:r>
              <a:rPr sz="2400" spc="-5" dirty="0">
                <a:latin typeface="Times New Roman"/>
                <a:cs typeface="Times New Roman"/>
              </a:rPr>
              <a:t>stesso insieme </a:t>
            </a:r>
            <a:r>
              <a:rPr sz="2400" dirty="0">
                <a:latin typeface="Times New Roman"/>
                <a:cs typeface="Times New Roman"/>
              </a:rPr>
              <a:t>di dati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dicono</a:t>
            </a:r>
            <a:endParaRPr sz="2400">
              <a:latin typeface="Times New Roman"/>
              <a:cs typeface="Times New Roman"/>
            </a:endParaRPr>
          </a:p>
          <a:p>
            <a:pPr marL="349250">
              <a:lnSpc>
                <a:spcPts val="2735"/>
              </a:lnSpc>
            </a:pPr>
            <a:r>
              <a:rPr sz="2400" b="1" spc="-5" dirty="0">
                <a:latin typeface="Times New Roman"/>
                <a:cs typeface="Times New Roman"/>
              </a:rPr>
              <a:t>equivalenti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producono lo stesso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effetto</a:t>
            </a:r>
            <a:endParaRPr sz="2400">
              <a:latin typeface="Times New Roman"/>
              <a:cs typeface="Times New Roman"/>
            </a:endParaRPr>
          </a:p>
          <a:p>
            <a:pPr marL="349250" marR="988060" indent="-336550">
              <a:lnSpc>
                <a:spcPts val="2590"/>
              </a:lnSpc>
              <a:spcBef>
                <a:spcPts val="83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Due processi </a:t>
            </a:r>
            <a:r>
              <a:rPr sz="2400" dirty="0">
                <a:latin typeface="Times New Roman"/>
                <a:cs typeface="Times New Roman"/>
              </a:rPr>
              <a:t>equivalenti applicati agli </a:t>
            </a:r>
            <a:r>
              <a:rPr sz="2400" spc="-5" dirty="0">
                <a:latin typeface="Times New Roman"/>
                <a:cs typeface="Times New Roman"/>
              </a:rPr>
              <a:t>stessi </a:t>
            </a:r>
            <a:r>
              <a:rPr sz="2400" dirty="0">
                <a:latin typeface="Times New Roman"/>
                <a:cs typeface="Times New Roman"/>
              </a:rPr>
              <a:t>dati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ingresso o non </a:t>
            </a:r>
            <a:r>
              <a:rPr sz="2400" spc="-5" dirty="0">
                <a:latin typeface="Times New Roman"/>
                <a:cs typeface="Times New Roman"/>
              </a:rPr>
              <a:t>terminano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terminano entrambi  </a:t>
            </a:r>
            <a:r>
              <a:rPr sz="2400" dirty="0">
                <a:latin typeface="Times New Roman"/>
                <a:cs typeface="Times New Roman"/>
              </a:rPr>
              <a:t>producendo gli stessi dati 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uscita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2590"/>
              </a:lnSpc>
              <a:spcBef>
                <a:spcPts val="8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Un processo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metodo </a:t>
            </a:r>
            <a:r>
              <a:rPr sz="2400" dirty="0">
                <a:latin typeface="Times New Roman"/>
                <a:cs typeface="Times New Roman"/>
              </a:rPr>
              <a:t>solutivo può </a:t>
            </a:r>
            <a:r>
              <a:rPr sz="2400" spc="-5" dirty="0">
                <a:latin typeface="Times New Roman"/>
                <a:cs typeface="Times New Roman"/>
              </a:rPr>
              <a:t>essere sempre </a:t>
            </a:r>
            <a:r>
              <a:rPr sz="2400" dirty="0">
                <a:latin typeface="Times New Roman"/>
                <a:cs typeface="Times New Roman"/>
              </a:rPr>
              <a:t>descritto  tramite </a:t>
            </a:r>
            <a:r>
              <a:rPr sz="2400" spc="-5" dirty="0">
                <a:latin typeface="Times New Roman"/>
                <a:cs typeface="Times New Roman"/>
              </a:rPr>
              <a:t>diagrammi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strutturati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994" y="478027"/>
            <a:ext cx="60540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b="1" spc="-105" dirty="0">
                <a:latin typeface="Times New Roman"/>
                <a:cs typeface="Times New Roman"/>
              </a:rPr>
              <a:t>VIETATO</a:t>
            </a:r>
          </a:p>
          <a:p>
            <a:pPr algn="ctr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l’uso di istruzioni di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salto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6617334" cy="406590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necessarie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40" dirty="0">
                <a:latin typeface="Times New Roman"/>
                <a:cs typeface="Times New Roman"/>
              </a:rPr>
              <a:t>Teorema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Böhm-Jacopini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Potenzialmente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dannose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Difficoltà </a:t>
            </a:r>
            <a:r>
              <a:rPr sz="2800" spc="-5" dirty="0">
                <a:latin typeface="Times New Roman"/>
                <a:cs typeface="Times New Roman"/>
              </a:rPr>
              <a:t>a seguire il flusso del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controllo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Scarsa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modificabilità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Interazioni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impreviste</a:t>
            </a:r>
            <a:endParaRPr sz="2400">
              <a:latin typeface="Times New Roman"/>
              <a:cs typeface="Times New Roman"/>
            </a:endParaRPr>
          </a:p>
          <a:p>
            <a:pPr marL="748030" marR="860425" lvl="1" indent="-278130">
              <a:lnSpc>
                <a:spcPct val="100000"/>
              </a:lnSpc>
              <a:spcBef>
                <a:spcPts val="69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Goto </a:t>
            </a:r>
            <a:r>
              <a:rPr sz="2800" spc="-10" dirty="0">
                <a:latin typeface="Times New Roman"/>
                <a:cs typeface="Times New Roman"/>
              </a:rPr>
              <a:t>statement </a:t>
            </a:r>
            <a:r>
              <a:rPr sz="2800" spc="-5" dirty="0">
                <a:latin typeface="Times New Roman"/>
                <a:cs typeface="Times New Roman"/>
              </a:rPr>
              <a:t>considered harmful  [Dijkstra, </a:t>
            </a:r>
            <a:r>
              <a:rPr sz="2800" dirty="0">
                <a:latin typeface="Times New Roman"/>
                <a:cs typeface="Times New Roman"/>
              </a:rPr>
              <a:t>68]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055" y="813307"/>
            <a:ext cx="4449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534275" cy="327215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Atto </a:t>
            </a:r>
            <a:r>
              <a:rPr sz="3200" dirty="0">
                <a:latin typeface="Times New Roman"/>
                <a:cs typeface="Times New Roman"/>
              </a:rPr>
              <a:t>alla descrizione di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Costrutti linguistici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ambigui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Usa esclusivamente schemi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Simile </a:t>
            </a:r>
            <a:r>
              <a:rPr sz="3200" dirty="0">
                <a:latin typeface="Times New Roman"/>
                <a:cs typeface="Times New Roman"/>
              </a:rPr>
              <a:t>ad un linguaggio di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Sparks [Horowitz,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1978]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Corrispondente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italiano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4697095" cy="15716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9330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Se</a:t>
            </a:r>
            <a:r>
              <a:rPr sz="3600" dirty="0">
                <a:latin typeface="Times New Roman"/>
                <a:cs typeface="Times New Roman"/>
              </a:rPr>
              <a:t>qu</a:t>
            </a:r>
            <a:r>
              <a:rPr sz="3600" spc="-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z</a:t>
            </a:r>
            <a:r>
              <a:rPr sz="360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Costrutto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base: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3621595"/>
            <a:ext cx="67481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Inoltre, </a:t>
            </a:r>
            <a:r>
              <a:rPr sz="3200" spc="5" dirty="0">
                <a:latin typeface="Times New Roman"/>
                <a:cs typeface="Times New Roman"/>
              </a:rPr>
              <a:t>ogni </a:t>
            </a:r>
            <a:r>
              <a:rPr sz="3200" dirty="0">
                <a:latin typeface="Times New Roman"/>
                <a:cs typeface="Times New Roman"/>
              </a:rPr>
              <a:t>blocco di azione si </a:t>
            </a:r>
            <a:r>
              <a:rPr sz="3200" spc="5" dirty="0">
                <a:latin typeface="Times New Roman"/>
                <a:cs typeface="Times New Roman"/>
              </a:rPr>
              <a:t>può  </a:t>
            </a:r>
            <a:r>
              <a:rPr sz="3200" dirty="0">
                <a:latin typeface="Times New Roman"/>
                <a:cs typeface="Times New Roman"/>
              </a:rPr>
              <a:t>sostituire </a:t>
            </a:r>
            <a:r>
              <a:rPr sz="3200" spc="5" dirty="0">
                <a:latin typeface="Times New Roman"/>
                <a:cs typeface="Times New Roman"/>
              </a:rPr>
              <a:t>con uno dei </a:t>
            </a:r>
            <a:r>
              <a:rPr sz="3200" dirty="0">
                <a:latin typeface="Times New Roman"/>
                <a:cs typeface="Times New Roman"/>
              </a:rPr>
              <a:t>seguenti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costrutti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2116" y="5250179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2820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330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330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099" y="4482041"/>
            <a:ext cx="2841625" cy="1116965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  <a:tabLst>
                <a:tab pos="1358265" algn="l"/>
                <a:tab pos="2255520" algn="l"/>
              </a:tabLst>
            </a:pPr>
            <a:r>
              <a:rPr sz="2800" b="1" spc="-5" dirty="0">
                <a:latin typeface="Arial"/>
                <a:cs typeface="Arial"/>
              </a:rPr>
              <a:t>begin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775" spc="-7" baseline="-21021" dirty="0">
                <a:latin typeface="Arial"/>
                <a:cs typeface="Arial"/>
              </a:rPr>
              <a:t>1</a:t>
            </a:r>
            <a:r>
              <a:rPr sz="2775" spc="165" baseline="-2102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;	</a:t>
            </a:r>
            <a:r>
              <a:rPr sz="2800" spc="-5" dirty="0">
                <a:latin typeface="Arial"/>
                <a:cs typeface="Arial"/>
              </a:rPr>
              <a:t>…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2947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2947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4889" y="526764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5083" y="5440679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19" h="1904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4116" y="540392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199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535" y="5440679"/>
            <a:ext cx="526415" cy="1905"/>
          </a:xfrm>
          <a:custGeom>
            <a:avLst/>
            <a:gdLst/>
            <a:ahLst/>
            <a:cxnLst/>
            <a:rect l="l" t="t" r="r" b="b"/>
            <a:pathLst>
              <a:path w="526414" h="1904">
                <a:moveTo>
                  <a:pt x="0" y="0"/>
                </a:moveTo>
                <a:lnTo>
                  <a:pt x="526288" y="135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9021" y="54039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5123" y="5435574"/>
            <a:ext cx="821055" cy="13335"/>
          </a:xfrm>
          <a:custGeom>
            <a:avLst/>
            <a:gdLst/>
            <a:ahLst/>
            <a:cxnLst/>
            <a:rect l="l" t="t" r="r" b="b"/>
            <a:pathLst>
              <a:path w="821054" h="13335">
                <a:moveTo>
                  <a:pt x="0" y="12725"/>
                </a:moveTo>
                <a:lnTo>
                  <a:pt x="82043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2264" y="539767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0"/>
                </a:moveTo>
                <a:lnTo>
                  <a:pt x="1181" y="76187"/>
                </a:lnTo>
                <a:lnTo>
                  <a:pt x="76784" y="36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9535" y="5449823"/>
            <a:ext cx="526415" cy="1905"/>
          </a:xfrm>
          <a:custGeom>
            <a:avLst/>
            <a:gdLst/>
            <a:ahLst/>
            <a:cxnLst/>
            <a:rect l="l" t="t" r="r" b="b"/>
            <a:pathLst>
              <a:path w="526414" h="1904">
                <a:moveTo>
                  <a:pt x="0" y="0"/>
                </a:moveTo>
                <a:lnTo>
                  <a:pt x="526288" y="135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3021" y="54130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05487" y="4542337"/>
            <a:ext cx="2042795" cy="109474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909955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n	</a:t>
            </a:r>
            <a:r>
              <a:rPr sz="2800" b="1" spc="-5" dirty="0"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005"/>
              </a:spcBef>
              <a:tabLst>
                <a:tab pos="1526540" algn="l"/>
              </a:tabLst>
            </a:pPr>
            <a:r>
              <a:rPr sz="2400" dirty="0">
                <a:latin typeface="Times New Roman"/>
                <a:cs typeface="Times New Roman"/>
              </a:rPr>
              <a:t>…	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2400" spc="-7" baseline="-19097" dirty="0">
                <a:latin typeface="Arial"/>
                <a:cs typeface="Arial"/>
              </a:rPr>
              <a:t>n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3927" y="3116579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1618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1618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09631" y="2406843"/>
            <a:ext cx="2454275" cy="105854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359535" algn="l"/>
                <a:tab pos="1809114" algn="l"/>
              </a:tabLst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8658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8657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99839" y="3134042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95372" y="3307079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19" h="1904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4404" y="327032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5823" y="3307079"/>
            <a:ext cx="528320" cy="1905"/>
          </a:xfrm>
          <a:custGeom>
            <a:avLst/>
            <a:gdLst/>
            <a:ahLst/>
            <a:cxnLst/>
            <a:rect l="l" t="t" r="r" b="b"/>
            <a:pathLst>
              <a:path w="528320" h="1904">
                <a:moveTo>
                  <a:pt x="0" y="0"/>
                </a:moveTo>
                <a:lnTo>
                  <a:pt x="527812" y="13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40833" y="327030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6155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750" y="898919"/>
            <a:ext cx="5229225" cy="155892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104265">
              <a:lnSpc>
                <a:spcPct val="100000"/>
              </a:lnSpc>
              <a:spcBef>
                <a:spcPts val="2575"/>
              </a:spcBef>
            </a:pPr>
            <a:r>
              <a:rPr sz="3600" spc="-5" dirty="0">
                <a:latin typeface="Times New Roman"/>
                <a:cs typeface="Times New Roman"/>
              </a:rPr>
              <a:t>Selezione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926465" algn="l"/>
                <a:tab pos="2755265" algn="l"/>
                <a:tab pos="4584065" algn="l"/>
              </a:tabLst>
            </a:pPr>
            <a:r>
              <a:rPr sz="2800" b="1" spc="-5" dirty="0">
                <a:latin typeface="Arial"/>
                <a:cs typeface="Arial"/>
              </a:rPr>
              <a:t>if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775" spc="15" baseline="-21021" dirty="0">
                <a:latin typeface="Arial"/>
                <a:cs typeface="Arial"/>
              </a:rPr>
              <a:t>1</a:t>
            </a:r>
            <a:r>
              <a:rPr sz="2775" baseline="-21021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775" spc="15" baseline="-21021" dirty="0">
                <a:latin typeface="Arial"/>
                <a:cs typeface="Arial"/>
              </a:rPr>
              <a:t>2</a:t>
            </a:r>
            <a:r>
              <a:rPr sz="2775" baseline="-21021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8621" y="3552936"/>
            <a:ext cx="1113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then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898" y="5099717"/>
            <a:ext cx="1249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8621" y="5099717"/>
            <a:ext cx="1113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then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9172" y="40431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9172" y="40431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9898" y="3394414"/>
            <a:ext cx="597535" cy="111188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2800" b="1" spc="-5" dirty="0">
                <a:latin typeface="Arial"/>
                <a:cs typeface="Arial"/>
              </a:rPr>
              <a:t>if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  <a:spcBef>
                <a:spcPts val="107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247" y="411937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456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56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3247" y="3332080"/>
            <a:ext cx="972819" cy="113665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85090" algn="ctr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70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770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89014" y="3332080"/>
            <a:ext cx="720090" cy="113665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83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8320" y="4309871"/>
            <a:ext cx="651510" cy="1905"/>
          </a:xfrm>
          <a:custGeom>
            <a:avLst/>
            <a:gdLst/>
            <a:ahLst/>
            <a:cxnLst/>
            <a:rect l="l" t="t" r="r" b="b"/>
            <a:pathLst>
              <a:path w="651510" h="1904">
                <a:moveTo>
                  <a:pt x="0" y="0"/>
                </a:moveTo>
                <a:lnTo>
                  <a:pt x="65125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6793" y="42731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0431" y="427320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8" y="0"/>
                </a:moveTo>
                <a:lnTo>
                  <a:pt x="0" y="76200"/>
                </a:lnTo>
                <a:lnTo>
                  <a:pt x="76250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4744" y="4573523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4744" y="4852415"/>
            <a:ext cx="3173095" cy="1905"/>
          </a:xfrm>
          <a:custGeom>
            <a:avLst/>
            <a:gdLst/>
            <a:ahLst/>
            <a:cxnLst/>
            <a:rect l="l" t="t" r="r" b="b"/>
            <a:pathLst>
              <a:path w="3173095" h="1904">
                <a:moveTo>
                  <a:pt x="0" y="0"/>
                </a:moveTo>
                <a:lnTo>
                  <a:pt x="3172968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8571" y="4309871"/>
            <a:ext cx="1412240" cy="1905"/>
          </a:xfrm>
          <a:custGeom>
            <a:avLst/>
            <a:gdLst/>
            <a:ahLst/>
            <a:cxnLst/>
            <a:rect l="l" t="t" r="r" b="b"/>
            <a:pathLst>
              <a:path w="1412240" h="1904">
                <a:moveTo>
                  <a:pt x="0" y="0"/>
                </a:moveTo>
                <a:lnTo>
                  <a:pt x="1411732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569" y="427321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" y="0"/>
                </a:moveTo>
                <a:lnTo>
                  <a:pt x="0" y="76200"/>
                </a:lnTo>
                <a:lnTo>
                  <a:pt x="76238" y="3817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0091" y="4365752"/>
            <a:ext cx="1905" cy="494665"/>
          </a:xfrm>
          <a:custGeom>
            <a:avLst/>
            <a:gdLst/>
            <a:ahLst/>
            <a:cxnLst/>
            <a:rect l="l" t="t" r="r" b="b"/>
            <a:pathLst>
              <a:path w="1904" h="494664">
                <a:moveTo>
                  <a:pt x="0" y="494284"/>
                </a:moveTo>
                <a:lnTo>
                  <a:pt x="13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33310" y="430225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303" y="0"/>
                </a:moveTo>
                <a:lnTo>
                  <a:pt x="0" y="76098"/>
                </a:lnTo>
                <a:lnTo>
                  <a:pt x="76200" y="76301"/>
                </a:lnTo>
                <a:lnTo>
                  <a:pt x="38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54502" y="3989704"/>
            <a:ext cx="134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770" algn="l"/>
              </a:tabLst>
            </a:pP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0557" y="4554967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0557" y="3269192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8316" y="553821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8316" y="553821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82887" y="561054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0391" y="561441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282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5234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234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3247" y="4950512"/>
            <a:ext cx="972819" cy="10134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04139" algn="ctr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6850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6850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98539" y="4950512"/>
            <a:ext cx="710565" cy="10134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270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07464" y="5804915"/>
            <a:ext cx="651510" cy="1905"/>
          </a:xfrm>
          <a:custGeom>
            <a:avLst/>
            <a:gdLst/>
            <a:ahLst/>
            <a:cxnLst/>
            <a:rect l="l" t="t" r="r" b="b"/>
            <a:pathLst>
              <a:path w="651510" h="1904">
                <a:moveTo>
                  <a:pt x="0" y="0"/>
                </a:moveTo>
                <a:lnTo>
                  <a:pt x="65125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5937" y="576817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9575" y="576825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8" y="0"/>
                </a:moveTo>
                <a:lnTo>
                  <a:pt x="0" y="76199"/>
                </a:lnTo>
                <a:lnTo>
                  <a:pt x="76250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15411" y="6068567"/>
            <a:ext cx="1905" cy="280670"/>
          </a:xfrm>
          <a:custGeom>
            <a:avLst/>
            <a:gdLst/>
            <a:ahLst/>
            <a:cxnLst/>
            <a:rect l="l" t="t" r="r" b="b"/>
            <a:pathLst>
              <a:path w="1905" h="280670">
                <a:moveTo>
                  <a:pt x="0" y="0"/>
                </a:moveTo>
                <a:lnTo>
                  <a:pt x="1524" y="2804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15411" y="6348984"/>
            <a:ext cx="3171825" cy="1905"/>
          </a:xfrm>
          <a:custGeom>
            <a:avLst/>
            <a:gdLst/>
            <a:ahLst/>
            <a:cxnLst/>
            <a:rect l="l" t="t" r="r" b="b"/>
            <a:pathLst>
              <a:path w="3171825" h="1904">
                <a:moveTo>
                  <a:pt x="0" y="0"/>
                </a:moveTo>
                <a:lnTo>
                  <a:pt x="3171444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7715" y="5804915"/>
            <a:ext cx="1412240" cy="1905"/>
          </a:xfrm>
          <a:custGeom>
            <a:avLst/>
            <a:gdLst/>
            <a:ahLst/>
            <a:cxnLst/>
            <a:rect l="l" t="t" r="r" b="b"/>
            <a:pathLst>
              <a:path w="1412240" h="1904">
                <a:moveTo>
                  <a:pt x="0" y="0"/>
                </a:moveTo>
                <a:lnTo>
                  <a:pt x="1411732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6712" y="576825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" y="0"/>
                </a:moveTo>
                <a:lnTo>
                  <a:pt x="0" y="76200"/>
                </a:lnTo>
                <a:lnTo>
                  <a:pt x="76238" y="3817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0759" y="5860796"/>
            <a:ext cx="1905" cy="494665"/>
          </a:xfrm>
          <a:custGeom>
            <a:avLst/>
            <a:gdLst/>
            <a:ahLst/>
            <a:cxnLst/>
            <a:rect l="l" t="t" r="r" b="b"/>
            <a:pathLst>
              <a:path w="1904" h="494664">
                <a:moveTo>
                  <a:pt x="0" y="494283"/>
                </a:moveTo>
                <a:lnTo>
                  <a:pt x="13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43978" y="579729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303" y="0"/>
                </a:moveTo>
                <a:lnTo>
                  <a:pt x="0" y="76098"/>
                </a:lnTo>
                <a:lnTo>
                  <a:pt x="76200" y="76301"/>
                </a:lnTo>
                <a:lnTo>
                  <a:pt x="38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263646" y="5485129"/>
            <a:ext cx="134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770" algn="l"/>
              </a:tabLst>
            </a:pPr>
            <a:r>
              <a:rPr sz="20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	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72655" y="6050392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19172" y="2756916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19172" y="2756916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73362" y="282924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94759" y="2833116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456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456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82344" y="2851467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0770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0770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89014" y="2851467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98320" y="3023616"/>
            <a:ext cx="651510" cy="1905"/>
          </a:xfrm>
          <a:custGeom>
            <a:avLst/>
            <a:gdLst/>
            <a:ahLst/>
            <a:cxnLst/>
            <a:rect l="l" t="t" r="r" b="b"/>
            <a:pathLst>
              <a:path w="651510" h="1905">
                <a:moveTo>
                  <a:pt x="0" y="0"/>
                </a:moveTo>
                <a:lnTo>
                  <a:pt x="65125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36793" y="298687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15397" y="298681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28" y="0"/>
                </a:moveTo>
                <a:lnTo>
                  <a:pt x="0" y="76200"/>
                </a:lnTo>
                <a:lnTo>
                  <a:pt x="76314" y="38328"/>
                </a:lnTo>
                <a:lnTo>
                  <a:pt x="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4744" y="3287267"/>
            <a:ext cx="1905" cy="250190"/>
          </a:xfrm>
          <a:custGeom>
            <a:avLst/>
            <a:gdLst/>
            <a:ahLst/>
            <a:cxnLst/>
            <a:rect l="l" t="t" r="r" b="b"/>
            <a:pathLst>
              <a:path w="1905" h="250189">
                <a:moveTo>
                  <a:pt x="0" y="0"/>
                </a:moveTo>
                <a:lnTo>
                  <a:pt x="1524" y="2499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04744" y="3525011"/>
            <a:ext cx="3069590" cy="1905"/>
          </a:xfrm>
          <a:custGeom>
            <a:avLst/>
            <a:gdLst/>
            <a:ahLst/>
            <a:cxnLst/>
            <a:rect l="l" t="t" r="r" b="b"/>
            <a:pathLst>
              <a:path w="3069590" h="1904">
                <a:moveTo>
                  <a:pt x="0" y="0"/>
                </a:moveTo>
                <a:lnTo>
                  <a:pt x="306933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97167" y="3019386"/>
            <a:ext cx="453390" cy="13970"/>
          </a:xfrm>
          <a:custGeom>
            <a:avLst/>
            <a:gdLst/>
            <a:ahLst/>
            <a:cxnLst/>
            <a:rect l="l" t="t" r="r" b="b"/>
            <a:pathLst>
              <a:path w="453390" h="13969">
                <a:moveTo>
                  <a:pt x="0" y="13373"/>
                </a:moveTo>
                <a:lnTo>
                  <a:pt x="4531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36514" y="298169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2247" y="76161"/>
                </a:lnTo>
                <a:lnTo>
                  <a:pt x="77292" y="358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71032" y="3286759"/>
            <a:ext cx="1270" cy="243204"/>
          </a:xfrm>
          <a:custGeom>
            <a:avLst/>
            <a:gdLst/>
            <a:ahLst/>
            <a:cxnLst/>
            <a:rect l="l" t="t" r="r" b="b"/>
            <a:pathLst>
              <a:path w="1270" h="243204">
                <a:moveTo>
                  <a:pt x="0" y="242824"/>
                </a:moveTo>
                <a:lnTo>
                  <a:pt x="12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4080" y="322325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481" y="0"/>
                </a:moveTo>
                <a:lnTo>
                  <a:pt x="0" y="76009"/>
                </a:lnTo>
                <a:lnTo>
                  <a:pt x="76200" y="76390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254502" y="2703831"/>
            <a:ext cx="4927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9425" algn="l"/>
              </a:tabLst>
            </a:pP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17464" y="2843783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87952" y="2519172"/>
            <a:ext cx="2319655" cy="1905"/>
          </a:xfrm>
          <a:custGeom>
            <a:avLst/>
            <a:gdLst/>
            <a:ahLst/>
            <a:cxnLst/>
            <a:rect l="l" t="t" r="r" b="b"/>
            <a:pathLst>
              <a:path w="2319654" h="1905">
                <a:moveTo>
                  <a:pt x="0" y="0"/>
                </a:moveTo>
                <a:lnTo>
                  <a:pt x="2319528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02907" y="2522220"/>
            <a:ext cx="1905" cy="438150"/>
          </a:xfrm>
          <a:custGeom>
            <a:avLst/>
            <a:gdLst/>
            <a:ahLst/>
            <a:cxnLst/>
            <a:rect l="l" t="t" r="r" b="b"/>
            <a:pathLst>
              <a:path w="1904" h="438150">
                <a:moveTo>
                  <a:pt x="0" y="0"/>
                </a:moveTo>
                <a:lnTo>
                  <a:pt x="1333" y="437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66103" y="294730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228"/>
                </a:lnTo>
                <a:lnTo>
                  <a:pt x="38328" y="7631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87952" y="2522220"/>
            <a:ext cx="1905" cy="309880"/>
          </a:xfrm>
          <a:custGeom>
            <a:avLst/>
            <a:gdLst/>
            <a:ahLst/>
            <a:cxnLst/>
            <a:rect l="l" t="t" r="r" b="b"/>
            <a:pathLst>
              <a:path w="1904" h="309880">
                <a:moveTo>
                  <a:pt x="0" y="0"/>
                </a:moveTo>
                <a:lnTo>
                  <a:pt x="1524" y="3093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6155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0499" y="898919"/>
            <a:ext cx="4202430" cy="155892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3600" spc="-5" dirty="0">
                <a:latin typeface="Times New Roman"/>
                <a:cs typeface="Times New Roman"/>
              </a:rPr>
              <a:t>Iterazione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(while…do)</a:t>
            </a:r>
            <a:endParaRPr sz="36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1920"/>
              </a:spcBef>
              <a:tabLst>
                <a:tab pos="2864485" algn="l"/>
              </a:tabLst>
            </a:pPr>
            <a:r>
              <a:rPr sz="2800" b="1" spc="-5" dirty="0">
                <a:latin typeface="Arial"/>
                <a:cs typeface="Arial"/>
              </a:rPr>
              <a:t>while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	</a:t>
            </a:r>
            <a:r>
              <a:rPr sz="2800" b="1" spc="-5" dirty="0">
                <a:latin typeface="Arial"/>
                <a:cs typeface="Arial"/>
              </a:rPr>
              <a:t>do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1560" y="2006155"/>
            <a:ext cx="65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99" y="4068174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9750" y="4068174"/>
            <a:ext cx="192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while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2836" y="4068174"/>
            <a:ext cx="795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do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1560" y="4068174"/>
            <a:ext cx="65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3116" y="2843783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3116" y="2843783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7687" y="291496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2391" y="2919983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806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806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6632" y="2937192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1422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1422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03300" y="2937192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3560" y="3110483"/>
            <a:ext cx="959485" cy="1905"/>
          </a:xfrm>
          <a:custGeom>
            <a:avLst/>
            <a:gdLst/>
            <a:ahLst/>
            <a:cxnLst/>
            <a:rect l="l" t="t" r="r" b="b"/>
            <a:pathLst>
              <a:path w="959485" h="1905">
                <a:moveTo>
                  <a:pt x="0" y="0"/>
                </a:moveTo>
                <a:lnTo>
                  <a:pt x="959104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9908" y="307379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82923" y="3110483"/>
            <a:ext cx="1780539" cy="1905"/>
          </a:xfrm>
          <a:custGeom>
            <a:avLst/>
            <a:gdLst/>
            <a:ahLst/>
            <a:cxnLst/>
            <a:rect l="l" t="t" r="r" b="b"/>
            <a:pathLst>
              <a:path w="1780539" h="1905">
                <a:moveTo>
                  <a:pt x="0" y="0"/>
                </a:moveTo>
                <a:lnTo>
                  <a:pt x="1780539" y="14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0733" y="307384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3" y="0"/>
                </a:moveTo>
                <a:lnTo>
                  <a:pt x="0" y="76200"/>
                </a:lnTo>
                <a:lnTo>
                  <a:pt x="76225" y="3816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0211" y="2587751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4116" y="2581655"/>
            <a:ext cx="3275329" cy="1905"/>
          </a:xfrm>
          <a:custGeom>
            <a:avLst/>
            <a:gdLst/>
            <a:ahLst/>
            <a:cxnLst/>
            <a:rect l="l" t="t" r="r" b="b"/>
            <a:pathLst>
              <a:path w="3275329" h="1905">
                <a:moveTo>
                  <a:pt x="0" y="0"/>
                </a:moveTo>
                <a:lnTo>
                  <a:pt x="327507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9191" y="3110483"/>
            <a:ext cx="274955" cy="1270"/>
          </a:xfrm>
          <a:custGeom>
            <a:avLst/>
            <a:gdLst/>
            <a:ahLst/>
            <a:cxnLst/>
            <a:rect l="l" t="t" r="r" b="b"/>
            <a:pathLst>
              <a:path w="274954" h="1269">
                <a:moveTo>
                  <a:pt x="0" y="0"/>
                </a:moveTo>
                <a:lnTo>
                  <a:pt x="274828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1149" y="307356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84620" y="2558795"/>
            <a:ext cx="1905" cy="558165"/>
          </a:xfrm>
          <a:custGeom>
            <a:avLst/>
            <a:gdLst/>
            <a:ahLst/>
            <a:cxnLst/>
            <a:rect l="l" t="t" r="r" b="b"/>
            <a:pathLst>
              <a:path w="1904" h="558164">
                <a:moveTo>
                  <a:pt x="0" y="557784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07593" y="3103880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5067" y="2511639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14198" y="3166364"/>
            <a:ext cx="1905" cy="467359"/>
          </a:xfrm>
          <a:custGeom>
            <a:avLst/>
            <a:gdLst/>
            <a:ahLst/>
            <a:cxnLst/>
            <a:rect l="l" t="t" r="r" b="b"/>
            <a:pathLst>
              <a:path w="1905" h="467360">
                <a:moveTo>
                  <a:pt x="0" y="0"/>
                </a:moveTo>
                <a:lnTo>
                  <a:pt x="1346" y="4668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76138" y="310286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4683" y="3624071"/>
            <a:ext cx="3348354" cy="1905"/>
          </a:xfrm>
          <a:custGeom>
            <a:avLst/>
            <a:gdLst/>
            <a:ahLst/>
            <a:cxnLst/>
            <a:rect l="l" t="t" r="r" b="b"/>
            <a:pathLst>
              <a:path w="3348354" h="1904">
                <a:moveTo>
                  <a:pt x="0" y="0"/>
                </a:moveTo>
                <a:lnTo>
                  <a:pt x="3348228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2911" y="3291840"/>
            <a:ext cx="1905" cy="338455"/>
          </a:xfrm>
          <a:custGeom>
            <a:avLst/>
            <a:gdLst/>
            <a:ahLst/>
            <a:cxnLst/>
            <a:rect l="l" t="t" r="r" b="b"/>
            <a:pathLst>
              <a:path w="1904" h="338454">
                <a:moveTo>
                  <a:pt x="0" y="338328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28544" y="48813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8544" y="48813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82926" y="495331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7820" y="495757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5234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5234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1869" y="4975542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16850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6850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98539" y="497554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07464" y="5148071"/>
            <a:ext cx="960755" cy="1905"/>
          </a:xfrm>
          <a:custGeom>
            <a:avLst/>
            <a:gdLst/>
            <a:ahLst/>
            <a:cxnLst/>
            <a:rect l="l" t="t" r="r" b="b"/>
            <a:pathLst>
              <a:path w="960755" h="1904">
                <a:moveTo>
                  <a:pt x="0" y="0"/>
                </a:moveTo>
                <a:lnTo>
                  <a:pt x="960628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5336" y="511137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78352" y="5148071"/>
            <a:ext cx="1780539" cy="1905"/>
          </a:xfrm>
          <a:custGeom>
            <a:avLst/>
            <a:gdLst/>
            <a:ahLst/>
            <a:cxnLst/>
            <a:rect l="l" t="t" r="r" b="b"/>
            <a:pathLst>
              <a:path w="1780539" h="1904">
                <a:moveTo>
                  <a:pt x="0" y="0"/>
                </a:moveTo>
                <a:lnTo>
                  <a:pt x="1780539" y="14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46161" y="511142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3" y="0"/>
                </a:moveTo>
                <a:lnTo>
                  <a:pt x="0" y="76200"/>
                </a:lnTo>
                <a:lnTo>
                  <a:pt x="76225" y="3816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4116" y="4625340"/>
            <a:ext cx="1905" cy="280670"/>
          </a:xfrm>
          <a:custGeom>
            <a:avLst/>
            <a:gdLst/>
            <a:ahLst/>
            <a:cxnLst/>
            <a:rect l="l" t="t" r="r" b="b"/>
            <a:pathLst>
              <a:path w="1905" h="280670">
                <a:moveTo>
                  <a:pt x="0" y="0"/>
                </a:moveTo>
                <a:lnTo>
                  <a:pt x="1524" y="2804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09544" y="4619244"/>
            <a:ext cx="3275329" cy="1905"/>
          </a:xfrm>
          <a:custGeom>
            <a:avLst/>
            <a:gdLst/>
            <a:ahLst/>
            <a:cxnLst/>
            <a:rect l="l" t="t" r="r" b="b"/>
            <a:pathLst>
              <a:path w="3275329" h="1904">
                <a:moveTo>
                  <a:pt x="0" y="0"/>
                </a:moveTo>
                <a:lnTo>
                  <a:pt x="3275076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84620" y="5148071"/>
            <a:ext cx="274955" cy="1270"/>
          </a:xfrm>
          <a:custGeom>
            <a:avLst/>
            <a:gdLst/>
            <a:ahLst/>
            <a:cxnLst/>
            <a:rect l="l" t="t" r="r" b="b"/>
            <a:pathLst>
              <a:path w="274954" h="1270">
                <a:moveTo>
                  <a:pt x="0" y="0"/>
                </a:moveTo>
                <a:lnTo>
                  <a:pt x="274828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46578" y="51111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80047" y="4597908"/>
            <a:ext cx="1905" cy="556260"/>
          </a:xfrm>
          <a:custGeom>
            <a:avLst/>
            <a:gdLst/>
            <a:ahLst/>
            <a:cxnLst/>
            <a:rect l="l" t="t" r="r" b="b"/>
            <a:pathLst>
              <a:path w="1904" h="556260">
                <a:moveTo>
                  <a:pt x="0" y="556259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610419" y="5142229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72622" y="454998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09626" y="5205476"/>
            <a:ext cx="1905" cy="467359"/>
          </a:xfrm>
          <a:custGeom>
            <a:avLst/>
            <a:gdLst/>
            <a:ahLst/>
            <a:cxnLst/>
            <a:rect l="l" t="t" r="r" b="b"/>
            <a:pathLst>
              <a:path w="1905" h="467360">
                <a:moveTo>
                  <a:pt x="0" y="0"/>
                </a:moveTo>
                <a:lnTo>
                  <a:pt x="1346" y="4668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1566" y="514197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20111" y="5663184"/>
            <a:ext cx="3347085" cy="1905"/>
          </a:xfrm>
          <a:custGeom>
            <a:avLst/>
            <a:gdLst/>
            <a:ahLst/>
            <a:cxnLst/>
            <a:rect l="l" t="t" r="r" b="b"/>
            <a:pathLst>
              <a:path w="3347085" h="1904">
                <a:moveTo>
                  <a:pt x="0" y="0"/>
                </a:moveTo>
                <a:lnTo>
                  <a:pt x="3346704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6815" y="5330952"/>
            <a:ext cx="1905" cy="338455"/>
          </a:xfrm>
          <a:custGeom>
            <a:avLst/>
            <a:gdLst/>
            <a:ahLst/>
            <a:cxnLst/>
            <a:rect l="l" t="t" r="r" b="b"/>
            <a:pathLst>
              <a:path w="1904" h="338454">
                <a:moveTo>
                  <a:pt x="0" y="338328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159" y="538194"/>
            <a:ext cx="5071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Processo</a:t>
            </a:r>
            <a:r>
              <a:rPr spc="-80" dirty="0"/>
              <a:t> </a:t>
            </a:r>
            <a:r>
              <a:rPr spc="-5" dirty="0"/>
              <a:t>d’esecuzione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025005" cy="51276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Requisiti per la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Delega</a:t>
            </a:r>
            <a:endParaRPr sz="3600">
              <a:latin typeface="Times New Roman"/>
              <a:cs typeface="Times New Roman"/>
            </a:endParaRPr>
          </a:p>
          <a:p>
            <a:pPr marL="349250" marR="65532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Algoritmo descritto perfettamente  all’esecutore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termini di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operazioni  </a:t>
            </a:r>
            <a:r>
              <a:rPr sz="3200" spc="-5" dirty="0">
                <a:latin typeface="Times New Roman"/>
                <a:cs typeface="Times New Roman"/>
              </a:rPr>
              <a:t>effettivamente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eseguibili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Interpretazione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ambigua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Comportamento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uniforme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Esecutore meccanico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(macchina)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Imprescindibilità dalle operazioni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eseguibili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Operazioni basiche o </a:t>
            </a:r>
            <a:r>
              <a:rPr sz="2400" spc="-5" dirty="0">
                <a:latin typeface="Times New Roman"/>
                <a:cs typeface="Times New Roman"/>
              </a:rPr>
              <a:t>Azioni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9675" y="898919"/>
            <a:ext cx="4682490" cy="155892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3600" spc="-5" dirty="0">
                <a:latin typeface="Times New Roman"/>
                <a:cs typeface="Times New Roman"/>
              </a:rPr>
              <a:t>Iterazione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(repeat…until)</a:t>
            </a:r>
            <a:endParaRPr sz="36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920"/>
              </a:spcBef>
              <a:tabLst>
                <a:tab pos="2191385" algn="l"/>
              </a:tabLst>
            </a:pPr>
            <a:r>
              <a:rPr sz="2800" b="1" dirty="0">
                <a:latin typeface="Arial"/>
                <a:cs typeface="Arial"/>
              </a:rPr>
              <a:t>repeat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	</a:t>
            </a:r>
            <a:r>
              <a:rPr sz="2800" b="1" spc="-5" dirty="0">
                <a:latin typeface="Arial"/>
                <a:cs typeface="Arial"/>
              </a:rPr>
              <a:t>until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0105" y="4068174"/>
            <a:ext cx="1431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repeat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8829" y="4068174"/>
            <a:ext cx="178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until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6111" y="257251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6111" y="257251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9350" y="264350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660" y="264871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806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806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099" y="2006155"/>
            <a:ext cx="972819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13664" algn="ctr">
              <a:lnSpc>
                <a:spcPct val="100000"/>
              </a:lnSpc>
              <a:spcBef>
                <a:spcPts val="1839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21422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1422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300" y="2006155"/>
            <a:ext cx="70612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3560" y="2839211"/>
            <a:ext cx="1122680" cy="1905"/>
          </a:xfrm>
          <a:custGeom>
            <a:avLst/>
            <a:gdLst/>
            <a:ahLst/>
            <a:cxnLst/>
            <a:rect l="l" t="t" r="r" b="b"/>
            <a:pathLst>
              <a:path w="1122680" h="1905">
                <a:moveTo>
                  <a:pt x="0" y="0"/>
                </a:moveTo>
                <a:lnTo>
                  <a:pt x="1122172" y="14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2981" y="280253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01" y="0"/>
                </a:moveTo>
                <a:lnTo>
                  <a:pt x="0" y="76200"/>
                </a:lnTo>
                <a:lnTo>
                  <a:pt x="76250" y="38201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86555" y="2839211"/>
            <a:ext cx="956310" cy="1905"/>
          </a:xfrm>
          <a:custGeom>
            <a:avLst/>
            <a:gdLst/>
            <a:ahLst/>
            <a:cxnLst/>
            <a:rect l="l" t="t" r="r" b="b"/>
            <a:pathLst>
              <a:path w="956310" h="1905">
                <a:moveTo>
                  <a:pt x="0" y="0"/>
                </a:moveTo>
                <a:lnTo>
                  <a:pt x="956056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9856" y="28025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1275" y="28025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88" y="0"/>
                </a:moveTo>
                <a:lnTo>
                  <a:pt x="0" y="76200"/>
                </a:lnTo>
                <a:lnTo>
                  <a:pt x="76250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79256" y="2503805"/>
            <a:ext cx="1304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95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7706" y="3081538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8503" y="2910330"/>
            <a:ext cx="1905" cy="452120"/>
          </a:xfrm>
          <a:custGeom>
            <a:avLst/>
            <a:gdLst/>
            <a:ahLst/>
            <a:cxnLst/>
            <a:rect l="l" t="t" r="r" b="b"/>
            <a:pathLst>
              <a:path w="1905" h="452120">
                <a:moveTo>
                  <a:pt x="0" y="0"/>
                </a:moveTo>
                <a:lnTo>
                  <a:pt x="1333" y="4516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0444" y="28468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9172" y="3352800"/>
            <a:ext cx="2567940" cy="1905"/>
          </a:xfrm>
          <a:custGeom>
            <a:avLst/>
            <a:gdLst/>
            <a:ahLst/>
            <a:cxnLst/>
            <a:rect l="l" t="t" r="r" b="b"/>
            <a:pathLst>
              <a:path w="2567940" h="1904">
                <a:moveTo>
                  <a:pt x="0" y="0"/>
                </a:moveTo>
                <a:lnTo>
                  <a:pt x="256794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7111" y="3080004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278891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5255" y="459638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15255" y="459638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68875" y="466756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3804" y="4672584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7965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8950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8950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3454" y="4068174"/>
            <a:ext cx="972819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30566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0566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12825" y="4068174"/>
            <a:ext cx="696595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22704" y="4863084"/>
            <a:ext cx="1122680" cy="1905"/>
          </a:xfrm>
          <a:custGeom>
            <a:avLst/>
            <a:gdLst/>
            <a:ahLst/>
            <a:cxnLst/>
            <a:rect l="l" t="t" r="r" b="b"/>
            <a:pathLst>
              <a:path w="1122680" h="1904">
                <a:moveTo>
                  <a:pt x="0" y="0"/>
                </a:moveTo>
                <a:lnTo>
                  <a:pt x="1122172" y="14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32125" y="482640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01" y="0"/>
                </a:moveTo>
                <a:lnTo>
                  <a:pt x="0" y="76199"/>
                </a:lnTo>
                <a:lnTo>
                  <a:pt x="76250" y="38201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5700" y="4863084"/>
            <a:ext cx="956310" cy="1905"/>
          </a:xfrm>
          <a:custGeom>
            <a:avLst/>
            <a:gdLst/>
            <a:ahLst/>
            <a:cxnLst/>
            <a:rect l="l" t="t" r="r" b="b"/>
            <a:pathLst>
              <a:path w="956310" h="1904">
                <a:moveTo>
                  <a:pt x="0" y="0"/>
                </a:moveTo>
                <a:lnTo>
                  <a:pt x="956056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39000" y="482638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199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60419" y="482641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88" y="0"/>
                </a:moveTo>
                <a:lnTo>
                  <a:pt x="0" y="76199"/>
                </a:lnTo>
                <a:lnTo>
                  <a:pt x="76238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96369" y="4527867"/>
            <a:ext cx="1296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70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	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39549" y="510560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39171" y="4934203"/>
            <a:ext cx="1905" cy="452120"/>
          </a:xfrm>
          <a:custGeom>
            <a:avLst/>
            <a:gdLst/>
            <a:ahLst/>
            <a:cxnLst/>
            <a:rect l="l" t="t" r="r" b="b"/>
            <a:pathLst>
              <a:path w="1905" h="452120">
                <a:moveTo>
                  <a:pt x="0" y="0"/>
                </a:moveTo>
                <a:lnTo>
                  <a:pt x="1333" y="4516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1112" y="487070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28316" y="5376671"/>
            <a:ext cx="2567940" cy="1905"/>
          </a:xfrm>
          <a:custGeom>
            <a:avLst/>
            <a:gdLst/>
            <a:ahLst/>
            <a:cxnLst/>
            <a:rect l="l" t="t" r="r" b="b"/>
            <a:pathLst>
              <a:path w="2567940" h="1904">
                <a:moveTo>
                  <a:pt x="0" y="0"/>
                </a:moveTo>
                <a:lnTo>
                  <a:pt x="2567940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96255" y="5103876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278892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055" y="136556"/>
            <a:ext cx="4449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811688"/>
            <a:ext cx="616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083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Ambiguità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227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if 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latin typeface="Times New Roman"/>
                <a:cs typeface="Times New Roman"/>
              </a:rPr>
              <a:t>1 </a:t>
            </a:r>
            <a:r>
              <a:rPr sz="3200" b="1" dirty="0">
                <a:latin typeface="Times New Roman"/>
                <a:cs typeface="Times New Roman"/>
              </a:rPr>
              <a:t>then 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r>
              <a:rPr sz="3200" b="1" spc="-5" dirty="0">
                <a:latin typeface="Times New Roman"/>
                <a:cs typeface="Times New Roman"/>
              </a:rPr>
              <a:t>if 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150" spc="15" baseline="-21164" dirty="0">
                <a:latin typeface="Times New Roman"/>
                <a:cs typeface="Times New Roman"/>
              </a:rPr>
              <a:t>3 </a:t>
            </a:r>
            <a:r>
              <a:rPr sz="3200" b="1" dirty="0">
                <a:latin typeface="Times New Roman"/>
                <a:cs typeface="Times New Roman"/>
              </a:rPr>
              <a:t>then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150" spc="15" baseline="-21164" dirty="0">
                <a:latin typeface="Times New Roman"/>
                <a:cs typeface="Times New Roman"/>
              </a:rPr>
              <a:t>4 </a:t>
            </a:r>
            <a:r>
              <a:rPr sz="3200" b="1" dirty="0">
                <a:latin typeface="Times New Roman"/>
                <a:cs typeface="Times New Roman"/>
              </a:rPr>
              <a:t>else 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latin typeface="Times New Roman"/>
                <a:cs typeface="Times New Roman"/>
              </a:rPr>
              <a:t>5</a:t>
            </a:r>
            <a:r>
              <a:rPr sz="3200" spc="5" dirty="0">
                <a:latin typeface="Times New Roman"/>
                <a:cs typeface="Times New Roman"/>
              </a:rPr>
              <a:t>;</a:t>
            </a:r>
            <a:r>
              <a:rPr sz="3200" spc="66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150" spc="15" baseline="-21164" dirty="0">
                <a:latin typeface="Times New Roman"/>
                <a:cs typeface="Times New Roman"/>
              </a:rPr>
              <a:t>6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683" y="3490150"/>
            <a:ext cx="1478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Times New Roman"/>
                <a:cs typeface="Times New Roman"/>
              </a:rPr>
              <a:t>oppure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895" y="5154281"/>
            <a:ext cx="3946525" cy="11347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Uso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dell’indentazione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Aiuta </a:t>
            </a:r>
            <a:r>
              <a:rPr sz="2800" spc="-15" dirty="0">
                <a:latin typeface="Times New Roman"/>
                <a:cs typeface="Times New Roman"/>
              </a:rPr>
              <a:t>ma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risolve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4667" y="2840735"/>
            <a:ext cx="708660" cy="528955"/>
          </a:xfrm>
          <a:custGeom>
            <a:avLst/>
            <a:gdLst/>
            <a:ahLst/>
            <a:cxnLst/>
            <a:rect l="l" t="t" r="r" b="b"/>
            <a:pathLst>
              <a:path w="708660" h="528954">
                <a:moveTo>
                  <a:pt x="354330" y="0"/>
                </a:moveTo>
                <a:lnTo>
                  <a:pt x="0" y="264413"/>
                </a:lnTo>
                <a:lnTo>
                  <a:pt x="354330" y="528827"/>
                </a:lnTo>
                <a:lnTo>
                  <a:pt x="708660" y="264413"/>
                </a:lnTo>
                <a:lnTo>
                  <a:pt x="35433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4667" y="2840735"/>
            <a:ext cx="708660" cy="528955"/>
          </a:xfrm>
          <a:custGeom>
            <a:avLst/>
            <a:gdLst/>
            <a:ahLst/>
            <a:cxnLst/>
            <a:rect l="l" t="t" r="r" b="b"/>
            <a:pathLst>
              <a:path w="708660" h="528954">
                <a:moveTo>
                  <a:pt x="0" y="264413"/>
                </a:moveTo>
                <a:lnTo>
                  <a:pt x="354330" y="0"/>
                </a:lnTo>
                <a:lnTo>
                  <a:pt x="708660" y="264413"/>
                </a:lnTo>
                <a:lnTo>
                  <a:pt x="354330" y="528827"/>
                </a:lnTo>
                <a:lnTo>
                  <a:pt x="0" y="2644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7362" y="2903983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40" y="2884932"/>
            <a:ext cx="443865" cy="439420"/>
          </a:xfrm>
          <a:prstGeom prst="rect">
            <a:avLst/>
          </a:prstGeom>
          <a:solidFill>
            <a:srgbClr val="00CC99"/>
          </a:solidFill>
          <a:ln w="914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832" y="332359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8503" y="3102864"/>
            <a:ext cx="288925" cy="2540"/>
          </a:xfrm>
          <a:custGeom>
            <a:avLst/>
            <a:gdLst/>
            <a:ahLst/>
            <a:cxnLst/>
            <a:rect l="l" t="t" r="r" b="b"/>
            <a:pathLst>
              <a:path w="288925" h="2539">
                <a:moveTo>
                  <a:pt x="288544" y="0"/>
                </a:moveTo>
                <a:lnTo>
                  <a:pt x="0" y="2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5000" y="306715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5869" y="0"/>
                </a:moveTo>
                <a:lnTo>
                  <a:pt x="0" y="38760"/>
                </a:lnTo>
                <a:lnTo>
                  <a:pt x="76530" y="76200"/>
                </a:lnTo>
                <a:lnTo>
                  <a:pt x="75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77923" y="3608832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45" y="404749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9067" y="3608832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5570" y="404749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4455" y="3825240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19" h="1270">
                <a:moveTo>
                  <a:pt x="0" y="0"/>
                </a:moveTo>
                <a:lnTo>
                  <a:pt x="261111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2693" y="37883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55" y="0"/>
                </a:moveTo>
                <a:lnTo>
                  <a:pt x="0" y="76199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123" y="3582923"/>
            <a:ext cx="708660" cy="530860"/>
          </a:xfrm>
          <a:custGeom>
            <a:avLst/>
            <a:gdLst/>
            <a:ahLst/>
            <a:cxnLst/>
            <a:rect l="l" t="t" r="r" b="b"/>
            <a:pathLst>
              <a:path w="708660" h="530860">
                <a:moveTo>
                  <a:pt x="354330" y="0"/>
                </a:moveTo>
                <a:lnTo>
                  <a:pt x="0" y="265175"/>
                </a:lnTo>
                <a:lnTo>
                  <a:pt x="354330" y="530351"/>
                </a:lnTo>
                <a:lnTo>
                  <a:pt x="708660" y="265175"/>
                </a:lnTo>
                <a:lnTo>
                  <a:pt x="35433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123" y="3582923"/>
            <a:ext cx="708660" cy="530860"/>
          </a:xfrm>
          <a:custGeom>
            <a:avLst/>
            <a:gdLst/>
            <a:ahLst/>
            <a:cxnLst/>
            <a:rect l="l" t="t" r="r" b="b"/>
            <a:pathLst>
              <a:path w="708660" h="530860">
                <a:moveTo>
                  <a:pt x="0" y="265175"/>
                </a:moveTo>
                <a:lnTo>
                  <a:pt x="354330" y="0"/>
                </a:lnTo>
                <a:lnTo>
                  <a:pt x="708660" y="265175"/>
                </a:lnTo>
                <a:lnTo>
                  <a:pt x="354330" y="530351"/>
                </a:lnTo>
                <a:lnTo>
                  <a:pt x="0" y="2651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69073" y="382371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0119" y="3325367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69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3108" y="351412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211" y="3842003"/>
            <a:ext cx="304165" cy="1270"/>
          </a:xfrm>
          <a:custGeom>
            <a:avLst/>
            <a:gdLst/>
            <a:ahLst/>
            <a:cxnLst/>
            <a:rect l="l" t="t" r="r" b="b"/>
            <a:pathLst>
              <a:path w="304165" h="1270">
                <a:moveTo>
                  <a:pt x="0" y="0"/>
                </a:moveTo>
                <a:lnTo>
                  <a:pt x="303784" y="1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6138" y="380510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17" y="0"/>
                </a:moveTo>
                <a:lnTo>
                  <a:pt x="0" y="76200"/>
                </a:lnTo>
                <a:lnTo>
                  <a:pt x="76352" y="38417"/>
                </a:lnTo>
                <a:lnTo>
                  <a:pt x="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5547" y="4120896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69" h="201929">
                <a:moveTo>
                  <a:pt x="0" y="0"/>
                </a:moveTo>
                <a:lnTo>
                  <a:pt x="1155" y="201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8536" y="430965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4568" y="4366259"/>
            <a:ext cx="443865" cy="439420"/>
          </a:xfrm>
          <a:prstGeom prst="rect">
            <a:avLst/>
          </a:prstGeom>
          <a:solidFill>
            <a:srgbClr val="00CC99"/>
          </a:solidFill>
          <a:ln w="914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1069" y="480472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91027" y="3820667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19" h="1270">
                <a:moveTo>
                  <a:pt x="0" y="0"/>
                </a:moveTo>
                <a:lnTo>
                  <a:pt x="261111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9265" y="378373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55" y="0"/>
                </a:moveTo>
                <a:lnTo>
                  <a:pt x="0" y="76200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57044" y="3102864"/>
            <a:ext cx="943610" cy="1885950"/>
          </a:xfrm>
          <a:custGeom>
            <a:avLst/>
            <a:gdLst/>
            <a:ahLst/>
            <a:cxnLst/>
            <a:rect l="l" t="t" r="r" b="b"/>
            <a:pathLst>
              <a:path w="943610" h="1885950">
                <a:moveTo>
                  <a:pt x="0" y="0"/>
                </a:moveTo>
                <a:lnTo>
                  <a:pt x="943356" y="0"/>
                </a:lnTo>
                <a:lnTo>
                  <a:pt x="943356" y="18856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2300" y="49758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1100" y="4594859"/>
            <a:ext cx="1957705" cy="1905"/>
          </a:xfrm>
          <a:custGeom>
            <a:avLst/>
            <a:gdLst/>
            <a:ahLst/>
            <a:cxnLst/>
            <a:rect l="l" t="t" r="r" b="b"/>
            <a:pathLst>
              <a:path w="1957705" h="1904">
                <a:moveTo>
                  <a:pt x="0" y="0"/>
                </a:moveTo>
                <a:lnTo>
                  <a:pt x="1957324" y="14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5690" y="455822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3" y="0"/>
                </a:moveTo>
                <a:lnTo>
                  <a:pt x="0" y="76199"/>
                </a:lnTo>
                <a:lnTo>
                  <a:pt x="76238" y="3816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3664" y="2578607"/>
            <a:ext cx="2540" cy="201930"/>
          </a:xfrm>
          <a:custGeom>
            <a:avLst/>
            <a:gdLst/>
            <a:ahLst/>
            <a:cxnLst/>
            <a:rect l="l" t="t" r="r" b="b"/>
            <a:pathLst>
              <a:path w="2539" h="201930">
                <a:moveTo>
                  <a:pt x="0" y="0"/>
                </a:moveTo>
                <a:lnTo>
                  <a:pt x="2324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7737" y="276715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876"/>
                </a:lnTo>
                <a:lnTo>
                  <a:pt x="38976" y="7663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16037" y="2713418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16232" y="271189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87532" y="346599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074" y="3646933"/>
            <a:ext cx="297180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94703" y="2839211"/>
            <a:ext cx="707390" cy="528955"/>
          </a:xfrm>
          <a:custGeom>
            <a:avLst/>
            <a:gdLst/>
            <a:ahLst/>
            <a:cxnLst/>
            <a:rect l="l" t="t" r="r" b="b"/>
            <a:pathLst>
              <a:path w="707390" h="528954">
                <a:moveTo>
                  <a:pt x="353568" y="0"/>
                </a:moveTo>
                <a:lnTo>
                  <a:pt x="0" y="264413"/>
                </a:lnTo>
                <a:lnTo>
                  <a:pt x="353568" y="528827"/>
                </a:lnTo>
                <a:lnTo>
                  <a:pt x="707136" y="264413"/>
                </a:lnTo>
                <a:lnTo>
                  <a:pt x="35356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94703" y="2839211"/>
            <a:ext cx="707390" cy="528955"/>
          </a:xfrm>
          <a:custGeom>
            <a:avLst/>
            <a:gdLst/>
            <a:ahLst/>
            <a:cxnLst/>
            <a:rect l="l" t="t" r="r" b="b"/>
            <a:pathLst>
              <a:path w="707390" h="528954">
                <a:moveTo>
                  <a:pt x="0" y="264413"/>
                </a:moveTo>
                <a:lnTo>
                  <a:pt x="353568" y="0"/>
                </a:lnTo>
                <a:lnTo>
                  <a:pt x="707136" y="264413"/>
                </a:lnTo>
                <a:lnTo>
                  <a:pt x="353568" y="528827"/>
                </a:lnTo>
                <a:lnTo>
                  <a:pt x="0" y="2644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16700" y="290239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99176" y="2883407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7015" y="3101339"/>
            <a:ext cx="290195" cy="1270"/>
          </a:xfrm>
          <a:custGeom>
            <a:avLst/>
            <a:gdLst/>
            <a:ahLst/>
            <a:cxnLst/>
            <a:rect l="l" t="t" r="r" b="b"/>
            <a:pathLst>
              <a:path w="290195" h="1269">
                <a:moveTo>
                  <a:pt x="290067" y="0"/>
                </a:moveTo>
                <a:lnTo>
                  <a:pt x="0" y="12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33514" y="306443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34" y="0"/>
                </a:moveTo>
                <a:lnTo>
                  <a:pt x="0" y="38430"/>
                </a:lnTo>
                <a:lnTo>
                  <a:pt x="76365" y="76200"/>
                </a:lnTo>
                <a:lnTo>
                  <a:pt x="7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2491" y="4364735"/>
            <a:ext cx="443865" cy="439420"/>
          </a:xfrm>
          <a:custGeom>
            <a:avLst/>
            <a:gdLst/>
            <a:ahLst/>
            <a:cxnLst/>
            <a:rect l="l" t="t" r="r" b="b"/>
            <a:pathLst>
              <a:path w="443865" h="439420">
                <a:moveTo>
                  <a:pt x="0" y="0"/>
                </a:moveTo>
                <a:lnTo>
                  <a:pt x="443484" y="0"/>
                </a:lnTo>
                <a:lnTo>
                  <a:pt x="443484" y="438912"/>
                </a:lnTo>
                <a:lnTo>
                  <a:pt x="0" y="4389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22491" y="4364735"/>
            <a:ext cx="443865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1692" y="2884932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117080" y="3101339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20" h="1269">
                <a:moveTo>
                  <a:pt x="0" y="0"/>
                </a:moveTo>
                <a:lnTo>
                  <a:pt x="261111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65317" y="30644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55" y="0"/>
                </a:moveTo>
                <a:lnTo>
                  <a:pt x="0" y="76200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71159" y="3581400"/>
            <a:ext cx="707390" cy="530860"/>
          </a:xfrm>
          <a:custGeom>
            <a:avLst/>
            <a:gdLst/>
            <a:ahLst/>
            <a:cxnLst/>
            <a:rect l="l" t="t" r="r" b="b"/>
            <a:pathLst>
              <a:path w="707389" h="530860">
                <a:moveTo>
                  <a:pt x="353568" y="0"/>
                </a:moveTo>
                <a:lnTo>
                  <a:pt x="0" y="265175"/>
                </a:lnTo>
                <a:lnTo>
                  <a:pt x="353568" y="530351"/>
                </a:lnTo>
                <a:lnTo>
                  <a:pt x="707136" y="265175"/>
                </a:lnTo>
                <a:lnTo>
                  <a:pt x="35356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71159" y="3581400"/>
            <a:ext cx="707390" cy="530860"/>
          </a:xfrm>
          <a:custGeom>
            <a:avLst/>
            <a:gdLst/>
            <a:ahLst/>
            <a:cxnLst/>
            <a:rect l="l" t="t" r="r" b="b"/>
            <a:pathLst>
              <a:path w="707389" h="530860">
                <a:moveTo>
                  <a:pt x="0" y="265175"/>
                </a:moveTo>
                <a:lnTo>
                  <a:pt x="353568" y="0"/>
                </a:lnTo>
                <a:lnTo>
                  <a:pt x="707136" y="265175"/>
                </a:lnTo>
                <a:lnTo>
                  <a:pt x="353568" y="530351"/>
                </a:lnTo>
                <a:lnTo>
                  <a:pt x="0" y="2651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692775" y="364534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28410" y="382212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20155" y="3323844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145" y="35126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58100" y="3352800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21089" y="354156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437119" y="3596640"/>
            <a:ext cx="443865" cy="44069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73595" y="4593335"/>
            <a:ext cx="927100" cy="1905"/>
          </a:xfrm>
          <a:custGeom>
            <a:avLst/>
            <a:gdLst/>
            <a:ahLst/>
            <a:cxnLst/>
            <a:rect l="l" t="t" r="r" b="b"/>
            <a:pathLst>
              <a:path w="927100" h="1904">
                <a:moveTo>
                  <a:pt x="0" y="0"/>
                </a:moveTo>
                <a:lnTo>
                  <a:pt x="927100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87928" y="45566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43700" y="2577083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30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6689" y="276584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175375" y="271183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75569" y="271030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146870" y="346441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56411" y="402483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658100" y="4038600"/>
            <a:ext cx="1905" cy="955040"/>
          </a:xfrm>
          <a:custGeom>
            <a:avLst/>
            <a:gdLst/>
            <a:ahLst/>
            <a:cxnLst/>
            <a:rect l="l" t="t" r="r" b="b"/>
            <a:pathLst>
              <a:path w="1904" h="955039">
                <a:moveTo>
                  <a:pt x="0" y="0"/>
                </a:moveTo>
                <a:lnTo>
                  <a:pt x="1422" y="954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21413" y="4980377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14"/>
                </a:lnTo>
                <a:lnTo>
                  <a:pt x="38214" y="7625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67628" y="3846576"/>
            <a:ext cx="723900" cy="689610"/>
          </a:xfrm>
          <a:custGeom>
            <a:avLst/>
            <a:gdLst/>
            <a:ahLst/>
            <a:cxnLst/>
            <a:rect l="l" t="t" r="r" b="b"/>
            <a:pathLst>
              <a:path w="723900" h="689610">
                <a:moveTo>
                  <a:pt x="0" y="0"/>
                </a:moveTo>
                <a:lnTo>
                  <a:pt x="723900" y="0"/>
                </a:lnTo>
                <a:lnTo>
                  <a:pt x="723900" y="6893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53428" y="45232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29300" y="4113276"/>
            <a:ext cx="332740" cy="471170"/>
          </a:xfrm>
          <a:custGeom>
            <a:avLst/>
            <a:gdLst/>
            <a:ahLst/>
            <a:cxnLst/>
            <a:rect l="l" t="t" r="r" b="b"/>
            <a:pathLst>
              <a:path w="332739" h="471170">
                <a:moveTo>
                  <a:pt x="0" y="0"/>
                </a:moveTo>
                <a:lnTo>
                  <a:pt x="0" y="470916"/>
                </a:lnTo>
                <a:lnTo>
                  <a:pt x="332740" y="470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49341" y="454608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71" y="538194"/>
            <a:ext cx="642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Risoluzione delle</a:t>
            </a:r>
            <a:r>
              <a:rPr spc="-335" dirty="0"/>
              <a:t> </a:t>
            </a:r>
            <a:r>
              <a:rPr dirty="0"/>
              <a:t>Ambiguità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7786"/>
            <a:ext cx="7422515" cy="5155565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619250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Convenzioni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aggiuntive</a:t>
            </a:r>
            <a:endParaRPr sz="36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193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descrizione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sottoprocesso che </a:t>
            </a:r>
            <a:r>
              <a:rPr sz="2800" dirty="0">
                <a:latin typeface="Times New Roman"/>
                <a:cs typeface="Times New Roman"/>
              </a:rPr>
              <a:t>sia  </a:t>
            </a:r>
            <a:r>
              <a:rPr sz="2800" spc="-5" dirty="0">
                <a:latin typeface="Times New Roman"/>
                <a:cs typeface="Times New Roman"/>
              </a:rPr>
              <a:t>composizione in sequenza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descrizioni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azioni  </a:t>
            </a:r>
            <a:r>
              <a:rPr sz="2800" spc="-10" dirty="0">
                <a:latin typeface="Times New Roman"/>
                <a:cs typeface="Times New Roman"/>
              </a:rPr>
              <a:t>elementari </a:t>
            </a:r>
            <a:r>
              <a:rPr sz="2800" spc="-5" dirty="0">
                <a:latin typeface="Times New Roman"/>
                <a:cs typeface="Times New Roman"/>
              </a:rPr>
              <a:t>o sottoprocessi deve essere racchiuso  tra le parole </a:t>
            </a:r>
            <a:r>
              <a:rPr sz="2800" b="1" spc="-5" dirty="0">
                <a:latin typeface="Times New Roman"/>
                <a:cs typeface="Times New Roman"/>
              </a:rPr>
              <a:t>begin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748665" marR="381000" lvl="1" indent="-278765">
              <a:lnSpc>
                <a:spcPts val="2590"/>
              </a:lnSpc>
              <a:spcBef>
                <a:spcPts val="690"/>
              </a:spcBef>
              <a:buChar char="–"/>
              <a:tabLst>
                <a:tab pos="749300" algn="l"/>
              </a:tabLst>
            </a:pPr>
            <a:r>
              <a:rPr sz="2400" spc="-55" dirty="0">
                <a:latin typeface="Times New Roman"/>
                <a:cs typeface="Times New Roman"/>
              </a:rPr>
              <a:t>Vale,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particolare, </a:t>
            </a:r>
            <a:r>
              <a:rPr sz="2400" dirty="0">
                <a:latin typeface="Times New Roman"/>
                <a:cs typeface="Times New Roman"/>
              </a:rPr>
              <a:t>per la descrizione di un  sottoprocesso (blocco di azioni) che </a:t>
            </a:r>
            <a:r>
              <a:rPr sz="2400" spc="-5" dirty="0">
                <a:latin typeface="Times New Roman"/>
                <a:cs typeface="Times New Roman"/>
              </a:rPr>
              <a:t>segue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parole  chiave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6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6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while</a:t>
            </a:r>
            <a:endParaRPr sz="20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quando non è un’azione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71" y="538194"/>
            <a:ext cx="642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Risoluzione delle</a:t>
            </a:r>
            <a:r>
              <a:rPr spc="-335" dirty="0"/>
              <a:t> </a:t>
            </a:r>
            <a:r>
              <a:rPr dirty="0"/>
              <a:t>Ambiguità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6671309" cy="390461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619250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Convenzioni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aggiuntive</a:t>
            </a:r>
            <a:endParaRPr sz="3600">
              <a:latin typeface="Times New Roman"/>
              <a:cs typeface="Times New Roman"/>
            </a:endParaRPr>
          </a:p>
          <a:p>
            <a:pPr marL="349250" marR="305435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Aggiungere i seguenti delimitatori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istruzione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endif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tipo </a:t>
            </a:r>
            <a:r>
              <a:rPr sz="2800" i="1" spc="-5" dirty="0">
                <a:latin typeface="Times New Roman"/>
                <a:cs typeface="Times New Roman"/>
              </a:rPr>
              <a:t>while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endwhile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 necessario </a:t>
            </a:r>
            <a:r>
              <a:rPr sz="2400" dirty="0">
                <a:latin typeface="Times New Roman"/>
                <a:cs typeface="Times New Roman"/>
              </a:rPr>
              <a:t>per l’iterazione di tipo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repeat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– È già presente </a:t>
            </a: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clausola </a:t>
            </a:r>
            <a:r>
              <a:rPr sz="2000" i="1" dirty="0">
                <a:latin typeface="Times New Roman"/>
                <a:cs typeface="Times New Roman"/>
              </a:rPr>
              <a:t>until </a:t>
            </a:r>
            <a:r>
              <a:rPr sz="2000" spc="-5" dirty="0">
                <a:latin typeface="Times New Roman"/>
                <a:cs typeface="Times New Roman"/>
              </a:rPr>
              <a:t>come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delimitatore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55" y="813307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Schemi</a:t>
            </a:r>
            <a:r>
              <a:rPr spc="-80" dirty="0"/>
              <a:t> </a:t>
            </a:r>
            <a:r>
              <a:rPr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788"/>
            <a:ext cx="7327900" cy="3982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Doppio costrutto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iterativo</a:t>
            </a:r>
            <a:endParaRPr sz="2800">
              <a:latin typeface="Times New Roman"/>
              <a:cs typeface="Times New Roman"/>
            </a:endParaRPr>
          </a:p>
          <a:p>
            <a:pPr marL="748665" marR="443230" lvl="1" indent="-278765">
              <a:lnSpc>
                <a:spcPts val="2590"/>
              </a:lnSpc>
              <a:spcBef>
                <a:spcPts val="65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Ciascuno dei </a:t>
            </a:r>
            <a:r>
              <a:rPr sz="2400" spc="-5" dirty="0">
                <a:latin typeface="Times New Roman"/>
                <a:cs typeface="Times New Roman"/>
              </a:rPr>
              <a:t>costrutti </a:t>
            </a: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b="1" spc="-10" dirty="0">
                <a:latin typeface="Times New Roman"/>
                <a:cs typeface="Times New Roman"/>
              </a:rPr>
              <a:t>repeat </a:t>
            </a: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ridondante  una volta che sia disponibile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l’altro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2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  <a:p>
            <a:pPr marL="748665" marR="45085" lvl="1" indent="-278765">
              <a:lnSpc>
                <a:spcPts val="2590"/>
              </a:lnSpc>
              <a:spcBef>
                <a:spcPts val="64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Basata </a:t>
            </a:r>
            <a:r>
              <a:rPr sz="2400" dirty="0">
                <a:latin typeface="Times New Roman"/>
                <a:cs typeface="Times New Roman"/>
              </a:rPr>
              <a:t>sulla variazione di un indice di cui </a:t>
            </a: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noti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  valore </a:t>
            </a:r>
            <a:r>
              <a:rPr sz="2400" spc="-5" dirty="0">
                <a:latin typeface="Times New Roman"/>
                <a:cs typeface="Times New Roman"/>
              </a:rPr>
              <a:t>iniziale, </a:t>
            </a:r>
            <a:r>
              <a:rPr sz="2400" dirty="0">
                <a:latin typeface="Times New Roman"/>
                <a:cs typeface="Times New Roman"/>
              </a:rPr>
              <a:t>il valore finale e </a:t>
            </a:r>
            <a:r>
              <a:rPr sz="2400" spc="-5" dirty="0">
                <a:latin typeface="Times New Roman"/>
                <a:cs typeface="Times New Roman"/>
              </a:rPr>
              <a:t>l’incremento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2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multipla</a:t>
            </a:r>
            <a:endParaRPr sz="28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ts val="2590"/>
              </a:lnSpc>
              <a:spcBef>
                <a:spcPts val="65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Basata sul partizionamento </a:t>
            </a:r>
            <a:r>
              <a:rPr sz="2400" dirty="0">
                <a:latin typeface="Times New Roman"/>
                <a:cs typeface="Times New Roman"/>
              </a:rPr>
              <a:t>dei valori risultanti da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  </a:t>
            </a:r>
            <a:r>
              <a:rPr sz="2400" spc="-5" dirty="0">
                <a:latin typeface="Times New Roman"/>
                <a:cs typeface="Times New Roman"/>
              </a:rPr>
              <a:t>espressione </a:t>
            </a:r>
            <a:r>
              <a:rPr sz="2400" dirty="0">
                <a:latin typeface="Times New Roman"/>
                <a:cs typeface="Times New Roman"/>
              </a:rPr>
              <a:t>in diverse classi di equivalenza rispetto  all’azione da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intraprendere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491" y="813307"/>
            <a:ext cx="432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Schemi</a:t>
            </a:r>
            <a:r>
              <a:rPr spc="-40" dirty="0"/>
              <a:t> </a:t>
            </a:r>
            <a:r>
              <a:rPr spc="-5"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868" y="1915667"/>
            <a:ext cx="2809240" cy="14420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7543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endwhile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903" y="3342703"/>
            <a:ext cx="2153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è equivalente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715" y="3860291"/>
            <a:ext cx="2809240" cy="2232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7175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repeat</a:t>
            </a:r>
            <a:endParaRPr sz="2400">
              <a:latin typeface="Arial"/>
              <a:cs typeface="Arial"/>
            </a:endParaRPr>
          </a:p>
          <a:p>
            <a:pPr marR="94234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7175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until not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endif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0371" y="1915667"/>
            <a:ext cx="2447925" cy="14420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R="1050290" algn="ctr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latin typeface="Arial"/>
                <a:cs typeface="Arial"/>
              </a:rPr>
              <a:t>repeat</a:t>
            </a:r>
            <a:endParaRPr sz="2400">
              <a:latin typeface="Arial"/>
              <a:cs typeface="Arial"/>
            </a:endParaRPr>
          </a:p>
          <a:p>
            <a:pPr marR="108712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R="1018540" algn="ctr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until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499" y="3342703"/>
            <a:ext cx="2153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è equivalente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3860291"/>
            <a:ext cx="2447925" cy="2161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Arial"/>
                <a:cs typeface="Arial"/>
              </a:rPr>
              <a:t>while </a:t>
            </a:r>
            <a:r>
              <a:rPr sz="2400" b="1" spc="-5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endwhile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491" y="813307"/>
            <a:ext cx="432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Schemi</a:t>
            </a:r>
            <a:r>
              <a:rPr spc="-40" dirty="0"/>
              <a:t> </a:t>
            </a:r>
            <a:r>
              <a:rPr spc="-5"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715" y="1773935"/>
            <a:ext cx="3529965" cy="30956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499745" marR="494665" indent="-336550">
              <a:lnSpc>
                <a:spcPct val="109200"/>
              </a:lnSpc>
              <a:spcBef>
                <a:spcPts val="1040"/>
              </a:spcBef>
            </a:pPr>
            <a:r>
              <a:rPr sz="3200" b="1" dirty="0">
                <a:latin typeface="Arial"/>
                <a:cs typeface="Arial"/>
              </a:rPr>
              <a:t>do </a:t>
            </a:r>
            <a:r>
              <a:rPr sz="3200" b="1" spc="-5" dirty="0">
                <a:latin typeface="Arial"/>
                <a:cs typeface="Arial"/>
              </a:rPr>
              <a:t>varying </a:t>
            </a:r>
            <a:r>
              <a:rPr sz="3200" dirty="0">
                <a:latin typeface="Arial"/>
                <a:cs typeface="Arial"/>
              </a:rPr>
              <a:t>i  </a:t>
            </a:r>
            <a:r>
              <a:rPr sz="3200" b="1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expr1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expr2</a:t>
            </a:r>
            <a:endParaRPr sz="3200">
              <a:latin typeface="Arial"/>
              <a:cs typeface="Arial"/>
            </a:endParaRPr>
          </a:p>
          <a:p>
            <a:pPr marR="2030095" algn="ctr">
              <a:lnSpc>
                <a:spcPct val="100000"/>
              </a:lnSpc>
              <a:spcBef>
                <a:spcPts val="700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695"/>
              </a:spcBef>
            </a:pPr>
            <a:r>
              <a:rPr sz="3200" b="1" spc="-10" dirty="0">
                <a:latin typeface="Arial"/>
                <a:cs typeface="Arial"/>
              </a:rPr>
              <a:t>repeat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3964" y="1773935"/>
            <a:ext cx="3744595" cy="30956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30"/>
              </a:spcBef>
            </a:pPr>
            <a:r>
              <a:rPr sz="2800" spc="-5" dirty="0">
                <a:latin typeface="Arial"/>
                <a:cs typeface="Arial"/>
              </a:rPr>
              <a:t>i </a:t>
            </a:r>
            <a:r>
              <a:rPr sz="2800" b="1" spc="-10" dirty="0">
                <a:latin typeface="Symbol"/>
                <a:cs typeface="Symbol"/>
              </a:rPr>
              <a:t>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expr1</a:t>
            </a:r>
            <a:endParaRPr sz="3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710"/>
              </a:spcBef>
            </a:pPr>
            <a:r>
              <a:rPr sz="3200" b="1" spc="-5" dirty="0">
                <a:latin typeface="Arial"/>
                <a:cs typeface="Arial"/>
              </a:rPr>
              <a:t>while </a:t>
            </a:r>
            <a:r>
              <a:rPr sz="3200" dirty="0">
                <a:latin typeface="Arial"/>
                <a:cs typeface="Arial"/>
              </a:rPr>
              <a:t>i </a:t>
            </a:r>
            <a:r>
              <a:rPr sz="3200" dirty="0">
                <a:latin typeface="Symbol"/>
                <a:cs typeface="Symbol"/>
              </a:rPr>
              <a:t>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expr2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endParaRPr sz="3200">
              <a:latin typeface="Arial"/>
              <a:cs typeface="Arial"/>
            </a:endParaRPr>
          </a:p>
          <a:p>
            <a:pPr marL="499109">
              <a:lnSpc>
                <a:spcPct val="100000"/>
              </a:lnSpc>
              <a:spcBef>
                <a:spcPts val="695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marL="498475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latin typeface="Arial"/>
                <a:cs typeface="Arial"/>
              </a:rPr>
              <a:t>i </a:t>
            </a:r>
            <a:r>
              <a:rPr sz="3200" b="1" dirty="0">
                <a:latin typeface="Symbol"/>
                <a:cs typeface="Symbol"/>
              </a:rPr>
              <a:t>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 +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695"/>
              </a:spcBef>
            </a:pPr>
            <a:r>
              <a:rPr sz="3200" b="1" spc="-5" dirty="0">
                <a:latin typeface="Arial"/>
                <a:cs typeface="Arial"/>
              </a:rPr>
              <a:t>endwhile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952" y="5166233"/>
            <a:ext cx="666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l’incremento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passo </a:t>
            </a:r>
            <a:r>
              <a:rPr sz="2400" dirty="0">
                <a:latin typeface="Times New Roman"/>
                <a:cs typeface="Times New Roman"/>
              </a:rPr>
              <a:t>non è specificato allora vale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491" y="813307"/>
            <a:ext cx="432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Schemi</a:t>
            </a:r>
            <a:r>
              <a:rPr spc="-40" dirty="0"/>
              <a:t> </a:t>
            </a:r>
            <a:r>
              <a:rPr spc="-5"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31479"/>
            <a:ext cx="1754505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 algn="just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case </a:t>
            </a:r>
            <a:r>
              <a:rPr sz="2400" spc="-5" dirty="0">
                <a:latin typeface="Arial"/>
                <a:cs typeface="Arial"/>
              </a:rPr>
              <a:t>espr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lista</a:t>
            </a:r>
            <a:r>
              <a:rPr sz="2400" spc="-7" baseline="-20833" dirty="0">
                <a:latin typeface="Arial"/>
                <a:cs typeface="Arial"/>
              </a:rPr>
              <a:t>1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;  </a:t>
            </a:r>
            <a:r>
              <a:rPr sz="2400" spc="-5" dirty="0">
                <a:latin typeface="Arial"/>
                <a:cs typeface="Arial"/>
              </a:rPr>
              <a:t>lista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4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 marR="71755" indent="336550">
              <a:lnSpc>
                <a:spcPct val="120800"/>
              </a:lnSpc>
            </a:pPr>
            <a:r>
              <a:rPr sz="2400" spc="-5" dirty="0">
                <a:latin typeface="Arial"/>
                <a:cs typeface="Arial"/>
              </a:rPr>
              <a:t>lista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;  else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10" dirty="0">
                <a:latin typeface="Arial"/>
                <a:cs typeface="Arial"/>
              </a:rPr>
              <a:t>endcase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1" dirty="0">
                <a:latin typeface="Arial"/>
                <a:cs typeface="Arial"/>
              </a:rPr>
              <a:t>if </a:t>
            </a:r>
            <a:r>
              <a:rPr spc="-5" dirty="0"/>
              <a:t>espr in</a:t>
            </a:r>
            <a:r>
              <a:rPr spc="-20" dirty="0"/>
              <a:t> </a:t>
            </a:r>
            <a:r>
              <a:rPr spc="-5" dirty="0"/>
              <a:t>lista</a:t>
            </a:r>
            <a:r>
              <a:rPr sz="2400" spc="-7" baseline="-20833" dirty="0"/>
              <a:t>1</a:t>
            </a:r>
            <a:endParaRPr sz="2400" baseline="-20833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then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spc="-5" dirty="0"/>
              <a:t>A</a:t>
            </a:r>
            <a:r>
              <a:rPr sz="2400" spc="-7" baseline="-20833" dirty="0"/>
              <a:t>1</a:t>
            </a:r>
            <a:endParaRPr sz="24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else </a:t>
            </a:r>
            <a:r>
              <a:rPr b="1" dirty="0">
                <a:latin typeface="Arial"/>
                <a:cs typeface="Arial"/>
              </a:rPr>
              <a:t>if </a:t>
            </a:r>
            <a:r>
              <a:rPr spc="-5" dirty="0"/>
              <a:t>espr in</a:t>
            </a:r>
            <a:r>
              <a:rPr spc="-60" dirty="0"/>
              <a:t> </a:t>
            </a:r>
            <a:r>
              <a:rPr spc="-5" dirty="0"/>
              <a:t>lista</a:t>
            </a:r>
            <a:r>
              <a:rPr sz="2400" spc="-7" baseline="-20833" dirty="0"/>
              <a:t>2</a:t>
            </a:r>
            <a:endParaRPr sz="2400" baseline="-20833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then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spc="-5" dirty="0"/>
              <a:t>A</a:t>
            </a:r>
            <a:r>
              <a:rPr sz="2400" spc="-7" baseline="-20833" dirty="0"/>
              <a:t>2</a:t>
            </a:r>
            <a:endParaRPr sz="24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…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else </a:t>
            </a:r>
            <a:r>
              <a:rPr b="1" dirty="0">
                <a:latin typeface="Arial"/>
                <a:cs typeface="Arial"/>
              </a:rPr>
              <a:t>if </a:t>
            </a:r>
            <a:r>
              <a:rPr spc="-5" dirty="0"/>
              <a:t>espr in</a:t>
            </a:r>
            <a:r>
              <a:rPr spc="-60" dirty="0"/>
              <a:t> </a:t>
            </a:r>
            <a:r>
              <a:rPr spc="-5" dirty="0"/>
              <a:t>lista</a:t>
            </a:r>
            <a:r>
              <a:rPr sz="2400" spc="-7" baseline="-20833" dirty="0"/>
              <a:t>n</a:t>
            </a:r>
            <a:endParaRPr sz="2400" baseline="-20833">
              <a:latin typeface="Arial"/>
              <a:cs typeface="Arial"/>
            </a:endParaRPr>
          </a:p>
          <a:p>
            <a:pPr marL="12700" marR="1243965" indent="336550">
              <a:lnSpc>
                <a:spcPct val="120800"/>
              </a:lnSpc>
            </a:pPr>
            <a:r>
              <a:rPr b="1" spc="-5" dirty="0">
                <a:latin typeface="Arial"/>
                <a:cs typeface="Arial"/>
              </a:rPr>
              <a:t>then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spc="-5" dirty="0"/>
              <a:t>A</a:t>
            </a:r>
            <a:r>
              <a:rPr sz="2400" spc="-7" baseline="-20833" dirty="0"/>
              <a:t>n  </a:t>
            </a:r>
            <a:r>
              <a:rPr sz="2400" b="1" spc="-5" dirty="0">
                <a:latin typeface="Arial"/>
                <a:cs typeface="Arial"/>
              </a:rPr>
              <a:t>else </a:t>
            </a:r>
            <a:r>
              <a:rPr sz="2400" spc="-5" dirty="0"/>
              <a:t>A</a:t>
            </a:r>
            <a:r>
              <a:rPr sz="2400" spc="-7" baseline="-20833" dirty="0"/>
              <a:t>0  </a:t>
            </a:r>
            <a:r>
              <a:rPr sz="2400" b="1" spc="-5" dirty="0">
                <a:latin typeface="Arial"/>
                <a:cs typeface="Arial"/>
              </a:rPr>
              <a:t>endif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55" y="538194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Schemi</a:t>
            </a:r>
            <a:r>
              <a:rPr spc="-80" dirty="0"/>
              <a:t> </a:t>
            </a:r>
            <a:r>
              <a:rPr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803" y="1213326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1911848"/>
            <a:ext cx="3306445" cy="31235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 Quadrato dei </a:t>
            </a:r>
            <a:r>
              <a:rPr sz="2400" spc="-5" dirty="0">
                <a:latin typeface="Times New Roman"/>
                <a:cs typeface="Times New Roman"/>
              </a:rPr>
              <a:t>primi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numeri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</a:t>
            </a:r>
            <a:endParaRPr sz="2400">
              <a:latin typeface="Times New Roman"/>
              <a:cs typeface="Times New Roman"/>
            </a:endParaRPr>
          </a:p>
          <a:p>
            <a:pPr marL="349250" marR="1331595" indent="-337185">
              <a:lnSpc>
                <a:spcPct val="120800"/>
              </a:lnSpc>
              <a:spcBef>
                <a:spcPts val="25"/>
              </a:spcBef>
            </a:pPr>
            <a:r>
              <a:rPr sz="2400" b="1" spc="-5" dirty="0">
                <a:latin typeface="Arial"/>
                <a:cs typeface="Arial"/>
              </a:rPr>
              <a:t>per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b="1" spc="-5" dirty="0">
                <a:latin typeface="Arial"/>
                <a:cs typeface="Arial"/>
              </a:rPr>
              <a:t>che </a:t>
            </a:r>
            <a:r>
              <a:rPr sz="2400" b="1" spc="-10" dirty="0">
                <a:latin typeface="Arial"/>
                <a:cs typeface="Arial"/>
              </a:rPr>
              <a:t>va  </a:t>
            </a:r>
            <a:r>
              <a:rPr sz="2400" b="1" spc="-5" dirty="0">
                <a:latin typeface="Arial"/>
                <a:cs typeface="Arial"/>
              </a:rPr>
              <a:t>da </a:t>
            </a:r>
            <a:r>
              <a:rPr sz="2400" spc="-5" dirty="0">
                <a:latin typeface="Arial"/>
                <a:cs typeface="Arial"/>
              </a:rPr>
              <a:t>0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  stampa i *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ripeti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99" y="1911848"/>
            <a:ext cx="3569970" cy="40074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multipla</a:t>
            </a:r>
            <a:endParaRPr sz="2800">
              <a:latin typeface="Times New Roman"/>
              <a:cs typeface="Times New Roman"/>
            </a:endParaRPr>
          </a:p>
          <a:p>
            <a:pPr marL="748665" marR="5080" indent="-2794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giorni in un  </a:t>
            </a:r>
            <a:r>
              <a:rPr sz="2400" spc="-10" dirty="0">
                <a:latin typeface="Times New Roman"/>
                <a:cs typeface="Times New Roman"/>
              </a:rPr>
              <a:t>mese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Arial"/>
                <a:cs typeface="Arial"/>
              </a:rPr>
              <a:t>nel caso che </a:t>
            </a:r>
            <a:r>
              <a:rPr sz="2400" spc="-5" dirty="0">
                <a:latin typeface="Arial"/>
                <a:cs typeface="Arial"/>
              </a:rPr>
              <a:t>mese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sia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30" dirty="0">
                <a:latin typeface="Arial"/>
                <a:cs typeface="Arial"/>
              </a:rPr>
              <a:t>11,4,6,9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giorni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giorni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altrimenti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giorni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finecasi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867" y="189896"/>
            <a:ext cx="6175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Massimo </a:t>
            </a:r>
            <a:r>
              <a:rPr dirty="0"/>
              <a:t>Comune</a:t>
            </a:r>
            <a:r>
              <a:rPr spc="-105" dirty="0"/>
              <a:t> </a:t>
            </a:r>
            <a:r>
              <a:rPr dirty="0"/>
              <a:t>Divisore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513" y="1653541"/>
            <a:ext cx="7576184" cy="41395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9250" marR="5080" indent="-336550">
              <a:lnSpc>
                <a:spcPct val="76000"/>
              </a:lnSpc>
              <a:spcBef>
                <a:spcPts val="680"/>
              </a:spcBef>
              <a:buChar char="•"/>
              <a:tabLst>
                <a:tab pos="349250" algn="l"/>
                <a:tab pos="349885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spc="-5" dirty="0">
                <a:latin typeface="Times New Roman"/>
                <a:cs typeface="Times New Roman"/>
              </a:rPr>
              <a:t>comune </a:t>
            </a:r>
            <a:r>
              <a:rPr sz="2000" dirty="0">
                <a:latin typeface="Times New Roman"/>
                <a:cs typeface="Times New Roman"/>
              </a:rPr>
              <a:t>divisore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spc="-5" dirty="0">
                <a:latin typeface="Times New Roman"/>
                <a:cs typeface="Times New Roman"/>
              </a:rPr>
              <a:t>essere calcolato, in linea </a:t>
            </a:r>
            <a:r>
              <a:rPr sz="2000" dirty="0">
                <a:latin typeface="Times New Roman"/>
                <a:cs typeface="Times New Roman"/>
              </a:rPr>
              <a:t>di principio,  </a:t>
            </a:r>
            <a:r>
              <a:rPr sz="2000" spc="-5" dirty="0">
                <a:latin typeface="Times New Roman"/>
                <a:cs typeface="Times New Roman"/>
              </a:rPr>
              <a:t>determinando la scomposizione in </a:t>
            </a:r>
            <a:r>
              <a:rPr sz="2000" dirty="0">
                <a:latin typeface="Times New Roman"/>
                <a:cs typeface="Times New Roman"/>
              </a:rPr>
              <a:t>fattori </a:t>
            </a:r>
            <a:r>
              <a:rPr sz="2000" spc="-5" dirty="0">
                <a:latin typeface="Times New Roman"/>
                <a:cs typeface="Times New Roman"/>
              </a:rPr>
              <a:t>primi </a:t>
            </a:r>
            <a:r>
              <a:rPr sz="2000" dirty="0">
                <a:latin typeface="Times New Roman"/>
                <a:cs typeface="Times New Roman"/>
              </a:rPr>
              <a:t>dei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spc="-5" dirty="0">
                <a:latin typeface="Times New Roman"/>
                <a:cs typeface="Times New Roman"/>
              </a:rPr>
              <a:t>numeri </a:t>
            </a:r>
            <a:r>
              <a:rPr sz="2000" dirty="0">
                <a:latin typeface="Times New Roman"/>
                <a:cs typeface="Times New Roman"/>
              </a:rPr>
              <a:t>dati e  </a:t>
            </a:r>
            <a:r>
              <a:rPr sz="2000" spc="-5" dirty="0">
                <a:latin typeface="Times New Roman"/>
                <a:cs typeface="Times New Roman"/>
              </a:rPr>
              <a:t>moltiplicando </a:t>
            </a:r>
            <a:r>
              <a:rPr sz="2000" dirty="0">
                <a:latin typeface="Times New Roman"/>
                <a:cs typeface="Times New Roman"/>
              </a:rPr>
              <a:t>i fattori </a:t>
            </a:r>
            <a:r>
              <a:rPr sz="2000" spc="-5" dirty="0">
                <a:latin typeface="Times New Roman"/>
                <a:cs typeface="Times New Roman"/>
              </a:rPr>
              <a:t>comuni, </a:t>
            </a:r>
            <a:r>
              <a:rPr sz="2000" dirty="0">
                <a:latin typeface="Times New Roman"/>
                <a:cs typeface="Times New Roman"/>
              </a:rPr>
              <a:t>considerati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sola volta con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loro  </a:t>
            </a:r>
            <a:r>
              <a:rPr sz="2000" spc="-10" dirty="0">
                <a:latin typeface="Times New Roman"/>
                <a:cs typeface="Times New Roman"/>
              </a:rPr>
              <a:t>minimo </a:t>
            </a:r>
            <a:r>
              <a:rPr sz="2000" dirty="0">
                <a:latin typeface="Times New Roman"/>
                <a:cs typeface="Times New Roman"/>
              </a:rPr>
              <a:t>esponente. Per </a:t>
            </a:r>
            <a:r>
              <a:rPr sz="2000" spc="-5" dirty="0">
                <a:latin typeface="Times New Roman"/>
                <a:cs typeface="Times New Roman"/>
              </a:rPr>
              <a:t>esempio,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calcolare il </a:t>
            </a:r>
            <a:r>
              <a:rPr sz="2000" dirty="0">
                <a:latin typeface="Times New Roman"/>
                <a:cs typeface="Times New Roman"/>
              </a:rPr>
              <a:t>MCD(18,84) si  scompongono </a:t>
            </a:r>
            <a:r>
              <a:rPr sz="2000" spc="-5" dirty="0">
                <a:latin typeface="Times New Roman"/>
                <a:cs typeface="Times New Roman"/>
              </a:rPr>
              <a:t>dapprima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spc="-5" dirty="0">
                <a:latin typeface="Times New Roman"/>
                <a:cs typeface="Times New Roman"/>
              </a:rPr>
              <a:t>numeri in </a:t>
            </a:r>
            <a:r>
              <a:rPr sz="2000" dirty="0">
                <a:latin typeface="Times New Roman"/>
                <a:cs typeface="Times New Roman"/>
              </a:rPr>
              <a:t>fattori </a:t>
            </a:r>
            <a:r>
              <a:rPr sz="2000" spc="-5" dirty="0">
                <a:latin typeface="Times New Roman"/>
                <a:cs typeface="Times New Roman"/>
              </a:rPr>
              <a:t>primi, </a:t>
            </a:r>
            <a:r>
              <a:rPr sz="2000" dirty="0">
                <a:latin typeface="Times New Roman"/>
                <a:cs typeface="Times New Roman"/>
              </a:rPr>
              <a:t>ottenendo 18 =  2·32 e 84 = 22·3·7, e </a:t>
            </a:r>
            <a:r>
              <a:rPr sz="2000" spc="5" dirty="0">
                <a:latin typeface="Times New Roman"/>
                <a:cs typeface="Times New Roman"/>
              </a:rPr>
              <a:t>poi </a:t>
            </a:r>
            <a:r>
              <a:rPr sz="2000" dirty="0">
                <a:latin typeface="Times New Roman"/>
                <a:cs typeface="Times New Roman"/>
              </a:rPr>
              <a:t>si considerano i fattori </a:t>
            </a:r>
            <a:r>
              <a:rPr sz="2000" spc="-5" dirty="0">
                <a:latin typeface="Times New Roman"/>
                <a:cs typeface="Times New Roman"/>
              </a:rPr>
              <a:t>comuni ai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numeri,  </a:t>
            </a:r>
            <a:r>
              <a:rPr sz="2000" dirty="0">
                <a:latin typeface="Times New Roman"/>
                <a:cs typeface="Times New Roman"/>
              </a:rPr>
              <a:t>2 e 3: </a:t>
            </a:r>
            <a:r>
              <a:rPr sz="2000" spc="-5" dirty="0">
                <a:latin typeface="Times New Roman"/>
                <a:cs typeface="Times New Roman"/>
              </a:rPr>
              <a:t>entrambi compaiono </a:t>
            </a:r>
            <a:r>
              <a:rPr sz="2000" dirty="0">
                <a:latin typeface="Times New Roman"/>
                <a:cs typeface="Times New Roman"/>
              </a:rPr>
              <a:t>con esponente </a:t>
            </a:r>
            <a:r>
              <a:rPr sz="2000" spc="-10" dirty="0">
                <a:latin typeface="Times New Roman"/>
                <a:cs typeface="Times New Roman"/>
              </a:rPr>
              <a:t>minimo </a:t>
            </a:r>
            <a:r>
              <a:rPr sz="2000" dirty="0">
                <a:latin typeface="Times New Roman"/>
                <a:cs typeface="Times New Roman"/>
              </a:rPr>
              <a:t>uguale a 1, e quindi  si ottiene che MCD(18,84)=6.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trovando fattori </a:t>
            </a:r>
            <a:r>
              <a:rPr sz="2000" spc="-5" dirty="0">
                <a:latin typeface="Times New Roman"/>
                <a:cs typeface="Times New Roman"/>
              </a:rPr>
              <a:t>primi comuni, il  MCD </a:t>
            </a:r>
            <a:r>
              <a:rPr sz="2000" dirty="0">
                <a:latin typeface="Times New Roman"/>
                <a:cs typeface="Times New Roman"/>
              </a:rPr>
              <a:t>è 1, così </a:t>
            </a:r>
            <a:r>
              <a:rPr sz="2000" spc="-5" dirty="0">
                <a:latin typeface="Times New Roman"/>
                <a:cs typeface="Times New Roman"/>
              </a:rPr>
              <a:t>ad esempio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MCD(242,375)=1.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49250" marR="215265" indent="-336550">
              <a:lnSpc>
                <a:spcPts val="2060"/>
              </a:lnSpc>
              <a:buChar char="•"/>
              <a:tabLst>
                <a:tab pos="349250" algn="l"/>
                <a:tab pos="349885" algn="l"/>
              </a:tabLst>
            </a:pP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metodo molto </a:t>
            </a:r>
            <a:r>
              <a:rPr sz="2000" dirty="0">
                <a:latin typeface="Times New Roman"/>
                <a:cs typeface="Times New Roman"/>
              </a:rPr>
              <a:t>più </a:t>
            </a:r>
            <a:r>
              <a:rPr sz="2000" spc="-5" dirty="0">
                <a:latin typeface="Times New Roman"/>
                <a:cs typeface="Times New Roman"/>
              </a:rPr>
              <a:t>efficiente </a:t>
            </a:r>
            <a:r>
              <a:rPr sz="2000" dirty="0">
                <a:latin typeface="Times New Roman"/>
                <a:cs typeface="Times New Roman"/>
              </a:rPr>
              <a:t>è fornito </a:t>
            </a:r>
            <a:r>
              <a:rPr sz="2000" spc="-5" dirty="0">
                <a:latin typeface="Times New Roman"/>
                <a:cs typeface="Times New Roman"/>
              </a:rPr>
              <a:t>dall'algoritmo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Euclide: </a:t>
            </a:r>
            <a:r>
              <a:rPr sz="2000" dirty="0">
                <a:latin typeface="Times New Roman"/>
                <a:cs typeface="Times New Roman"/>
              </a:rPr>
              <a:t>si  divide 84 per 18 ottenendo un quoziente di 4 e un </a:t>
            </a:r>
            <a:r>
              <a:rPr sz="2000" spc="-5" dirty="0">
                <a:latin typeface="Times New Roman"/>
                <a:cs typeface="Times New Roman"/>
              </a:rPr>
              <a:t>resto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5" dirty="0">
                <a:latin typeface="Times New Roman"/>
                <a:cs typeface="Times New Roman"/>
              </a:rPr>
              <a:t>12. </a:t>
            </a:r>
            <a:r>
              <a:rPr sz="2000" dirty="0">
                <a:latin typeface="Times New Roman"/>
                <a:cs typeface="Times New Roman"/>
              </a:rPr>
              <a:t>Poi si  divide 18 per 12 ottenendo un quoziente di 1 e un </a:t>
            </a:r>
            <a:r>
              <a:rPr sz="2000" spc="-5" dirty="0">
                <a:latin typeface="Times New Roman"/>
                <a:cs typeface="Times New Roman"/>
              </a:rPr>
              <a:t>resto </a:t>
            </a:r>
            <a:r>
              <a:rPr sz="2000" dirty="0">
                <a:latin typeface="Times New Roman"/>
                <a:cs typeface="Times New Roman"/>
              </a:rPr>
              <a:t>di 6. Infine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  divide 12 per 6 ottenendo un </a:t>
            </a:r>
            <a:r>
              <a:rPr sz="2000" spc="-5" dirty="0">
                <a:latin typeface="Times New Roman"/>
                <a:cs typeface="Times New Roman"/>
              </a:rPr>
              <a:t>resto </a:t>
            </a:r>
            <a:r>
              <a:rPr sz="2000" dirty="0">
                <a:latin typeface="Times New Roman"/>
                <a:cs typeface="Times New Roman"/>
              </a:rPr>
              <a:t>di 0,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che significa che 6 è </a:t>
            </a:r>
            <a:r>
              <a:rPr sz="2000" spc="-5" dirty="0">
                <a:latin typeface="Times New Roman"/>
                <a:cs typeface="Times New Roman"/>
              </a:rPr>
              <a:t>il 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spc="-5" dirty="0">
                <a:latin typeface="Times New Roman"/>
                <a:cs typeface="Times New Roman"/>
              </a:rPr>
              <a:t>comun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divisore.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567" y="813307"/>
            <a:ext cx="463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Processi</a:t>
            </a:r>
            <a:r>
              <a:rPr spc="-90" dirty="0"/>
              <a:t> </a:t>
            </a:r>
            <a:r>
              <a:rPr dirty="0"/>
              <a:t>Sequenziali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153909" cy="1945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68326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25" dirty="0">
                <a:latin typeface="Times New Roman"/>
                <a:cs typeface="Times New Roman"/>
              </a:rPr>
              <a:t>L’esecuzione </a:t>
            </a:r>
            <a:r>
              <a:rPr sz="3200" dirty="0">
                <a:latin typeface="Times New Roman"/>
                <a:cs typeface="Times New Roman"/>
              </a:rPr>
              <a:t>di un’azione </a:t>
            </a:r>
            <a:r>
              <a:rPr sz="3200" spc="5" dirty="0">
                <a:latin typeface="Times New Roman"/>
                <a:cs typeface="Times New Roman"/>
              </a:rPr>
              <a:t>non può  </a:t>
            </a:r>
            <a:r>
              <a:rPr sz="3200" dirty="0">
                <a:latin typeface="Times New Roman"/>
                <a:cs typeface="Times New Roman"/>
              </a:rPr>
              <a:t>sovrapporsi all’esecuzione di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un’altra</a:t>
            </a:r>
            <a:endParaRPr sz="3200">
              <a:latin typeface="Times New Roman"/>
              <a:cs typeface="Times New Roman"/>
            </a:endParaRPr>
          </a:p>
          <a:p>
            <a:pPr marL="748030" marR="5080" indent="-278765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Possibilità di </a:t>
            </a:r>
            <a:r>
              <a:rPr sz="2800" spc="-5" dirty="0">
                <a:latin typeface="Times New Roman"/>
                <a:cs typeface="Times New Roman"/>
              </a:rPr>
              <a:t>prevedere strade alternative </a:t>
            </a:r>
            <a:r>
              <a:rPr sz="2800" dirty="0">
                <a:latin typeface="Times New Roman"/>
                <a:cs typeface="Times New Roman"/>
              </a:rPr>
              <a:t>da  </a:t>
            </a:r>
            <a:r>
              <a:rPr sz="2800" spc="-5" dirty="0">
                <a:latin typeface="Times New Roman"/>
                <a:cs typeface="Times New Roman"/>
              </a:rPr>
              <a:t>seguire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presentarsi </a:t>
            </a:r>
            <a:r>
              <a:rPr sz="2800" dirty="0">
                <a:latin typeface="Times New Roman"/>
                <a:cs typeface="Times New Roman"/>
              </a:rPr>
              <a:t>di una </a:t>
            </a:r>
            <a:r>
              <a:rPr sz="2800" spc="-5" dirty="0">
                <a:latin typeface="Times New Roman"/>
                <a:cs typeface="Times New Roman"/>
              </a:rPr>
              <a:t>certa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939" y="538194"/>
            <a:ext cx="1983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dirty="0"/>
              <a:t>se</a:t>
            </a:r>
            <a:r>
              <a:rPr spc="-10" dirty="0"/>
              <a:t>m</a:t>
            </a:r>
            <a:r>
              <a:rPr spc="5" dirty="0"/>
              <a:t>p</a:t>
            </a:r>
            <a:r>
              <a:rPr dirty="0"/>
              <a:t>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902844"/>
            <a:ext cx="7515859" cy="439420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Algoritmo Euclideo per il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MCD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9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Considera </a:t>
            </a:r>
            <a:r>
              <a:rPr sz="2800" spc="-5" dirty="0">
                <a:latin typeface="Times New Roman"/>
                <a:cs typeface="Times New Roman"/>
              </a:rPr>
              <a:t>la coppia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numeri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800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Fintantoché(mentre) </a:t>
            </a:r>
            <a:r>
              <a:rPr sz="2800" spc="-5" dirty="0">
                <a:latin typeface="Times New Roman"/>
                <a:cs typeface="Times New Roman"/>
              </a:rPr>
              <a:t>i numeri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diversi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ripeti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Se </a:t>
            </a:r>
            <a:r>
              <a:rPr sz="2000" spc="-5" dirty="0">
                <a:latin typeface="Times New Roman"/>
                <a:cs typeface="Times New Roman"/>
              </a:rPr>
              <a:t>il primo numero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minore </a:t>
            </a:r>
            <a:r>
              <a:rPr sz="2000" dirty="0">
                <a:latin typeface="Times New Roman"/>
                <a:cs typeface="Times New Roman"/>
              </a:rPr>
              <a:t>del secondo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allora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Scambiali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Sottrai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secondo dal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primo</a:t>
            </a:r>
            <a:endParaRPr sz="2000">
              <a:latin typeface="Times New Roman"/>
              <a:cs typeface="Times New Roman"/>
            </a:endParaRPr>
          </a:p>
          <a:p>
            <a:pPr marL="1155700" marR="353060" lvl="1" indent="-2286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Rimpiazza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spc="-5" dirty="0">
                <a:latin typeface="Times New Roman"/>
                <a:cs typeface="Times New Roman"/>
              </a:rPr>
              <a:t>numeri </a:t>
            </a:r>
            <a:r>
              <a:rPr sz="2000" dirty="0">
                <a:latin typeface="Times New Roman"/>
                <a:cs typeface="Times New Roman"/>
              </a:rPr>
              <a:t>col </a:t>
            </a:r>
            <a:r>
              <a:rPr sz="2000" spc="-5" dirty="0">
                <a:latin typeface="Times New Roman"/>
                <a:cs typeface="Times New Roman"/>
              </a:rPr>
              <a:t>sottraendo </a:t>
            </a:r>
            <a:r>
              <a:rPr sz="2000" dirty="0">
                <a:latin typeface="Times New Roman"/>
                <a:cs typeface="Times New Roman"/>
              </a:rPr>
              <a:t>e con </a:t>
            </a:r>
            <a:r>
              <a:rPr sz="2000" spc="-5" dirty="0">
                <a:latin typeface="Times New Roman"/>
                <a:cs typeface="Times New Roman"/>
              </a:rPr>
              <a:t>la differenza,  rispettivamente</a:t>
            </a:r>
            <a:endParaRPr sz="20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7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Il </a:t>
            </a:r>
            <a:r>
              <a:rPr sz="2800" b="1" i="1" spc="-5" dirty="0">
                <a:latin typeface="Times New Roman"/>
                <a:cs typeface="Times New Roman"/>
              </a:rPr>
              <a:t>risultato </a:t>
            </a:r>
            <a:r>
              <a:rPr sz="2800" spc="-5" dirty="0">
                <a:latin typeface="Times New Roman"/>
                <a:cs typeface="Times New Roman"/>
              </a:rPr>
              <a:t>è il valore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ottenuto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6163" y="6476428"/>
            <a:ext cx="3502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Corso di </a:t>
            </a:r>
            <a:r>
              <a:rPr sz="1400" spc="-5" dirty="0">
                <a:latin typeface="Times New Roman"/>
                <a:cs typeface="Times New Roman"/>
              </a:rPr>
              <a:t>Programmazione 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Teresa </a:t>
            </a:r>
            <a:r>
              <a:rPr sz="1400" dirty="0">
                <a:latin typeface="Times New Roman"/>
                <a:cs typeface="Times New Roman"/>
              </a:rPr>
              <a:t>Roselli -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1579" y="109791"/>
            <a:ext cx="2159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Es</a:t>
            </a:r>
            <a:r>
              <a:rPr sz="4800" spc="5" dirty="0"/>
              <a:t>e</a:t>
            </a:r>
            <a:r>
              <a:rPr sz="4800" spc="-5" dirty="0"/>
              <a:t>m</a:t>
            </a:r>
            <a:r>
              <a:rPr sz="4800" dirty="0"/>
              <a:t>p</a:t>
            </a:r>
            <a:r>
              <a:rPr sz="4800" spc="-5" dirty="0"/>
              <a:t>i</a:t>
            </a:r>
            <a:r>
              <a:rPr sz="4800" dirty="0"/>
              <a:t>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00067" y="845883"/>
            <a:ext cx="6543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Algoritmo Euclideo </a:t>
            </a:r>
            <a:r>
              <a:rPr sz="4000" dirty="0">
                <a:latin typeface="Times New Roman"/>
                <a:cs typeface="Times New Roman"/>
              </a:rPr>
              <a:t>per il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MCD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499" y="1855649"/>
            <a:ext cx="2000250" cy="3657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latin typeface="Arial"/>
                <a:cs typeface="Arial"/>
              </a:rPr>
              <a:t>begin</a:t>
            </a:r>
            <a:endParaRPr sz="18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latin typeface="Arial"/>
                <a:cs typeface="Arial"/>
              </a:rPr>
              <a:t>leggi </a:t>
            </a:r>
            <a:r>
              <a:rPr sz="1800" spc="-5" dirty="0">
                <a:latin typeface="Arial"/>
                <a:cs typeface="Arial"/>
              </a:rPr>
              <a:t>a,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459105" marR="5080" indent="-110489">
              <a:lnSpc>
                <a:spcPct val="132300"/>
              </a:lnSpc>
              <a:spcBef>
                <a:spcPts val="10"/>
              </a:spcBef>
            </a:pPr>
            <a:r>
              <a:rPr sz="1800" b="1" spc="5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(a </a:t>
            </a:r>
            <a:r>
              <a:rPr sz="1800" dirty="0">
                <a:latin typeface="Symbol"/>
                <a:cs typeface="Symbol"/>
              </a:rPr>
              <a:t>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b)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  if </a:t>
            </a:r>
            <a:r>
              <a:rPr sz="1800" spc="-5" dirty="0">
                <a:latin typeface="Arial"/>
                <a:cs typeface="Arial"/>
              </a:rPr>
              <a:t>(a 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10" dirty="0">
                <a:latin typeface="Arial"/>
                <a:cs typeface="Arial"/>
              </a:rPr>
              <a:t>b)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710"/>
              </a:spcBef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 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459105">
              <a:lnSpc>
                <a:spcPct val="100000"/>
              </a:lnSpc>
              <a:spcBef>
                <a:spcPts val="695"/>
              </a:spcBef>
            </a:pPr>
            <a:r>
              <a:rPr sz="1800" b="1" spc="-10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latin typeface="Arial"/>
                <a:cs typeface="Arial"/>
              </a:rPr>
              <a:t>b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 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49250" marR="641985">
              <a:lnSpc>
                <a:spcPts val="2870"/>
              </a:lnSpc>
              <a:spcBef>
                <a:spcPts val="204"/>
              </a:spcBef>
            </a:pPr>
            <a:r>
              <a:rPr sz="1800" b="1" spc="-5" dirty="0">
                <a:latin typeface="Arial"/>
                <a:cs typeface="Arial"/>
              </a:rPr>
              <a:t>endif  MCD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2678" y="17526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19">
                <a:moveTo>
                  <a:pt x="939939" y="0"/>
                </a:moveTo>
                <a:lnTo>
                  <a:pt x="180212" y="0"/>
                </a:lnTo>
                <a:lnTo>
                  <a:pt x="132304" y="5797"/>
                </a:lnTo>
                <a:lnTo>
                  <a:pt x="89255" y="22160"/>
                </a:lnTo>
                <a:lnTo>
                  <a:pt x="52782" y="47539"/>
                </a:lnTo>
                <a:lnTo>
                  <a:pt x="24604" y="80388"/>
                </a:lnTo>
                <a:lnTo>
                  <a:pt x="6437" y="119159"/>
                </a:lnTo>
                <a:lnTo>
                  <a:pt x="0" y="162306"/>
                </a:lnTo>
                <a:lnTo>
                  <a:pt x="6437" y="205452"/>
                </a:lnTo>
                <a:lnTo>
                  <a:pt x="24604" y="244223"/>
                </a:lnTo>
                <a:lnTo>
                  <a:pt x="52782" y="277072"/>
                </a:lnTo>
                <a:lnTo>
                  <a:pt x="89255" y="302451"/>
                </a:lnTo>
                <a:lnTo>
                  <a:pt x="132304" y="318814"/>
                </a:lnTo>
                <a:lnTo>
                  <a:pt x="180212" y="324612"/>
                </a:lnTo>
                <a:lnTo>
                  <a:pt x="939939" y="324612"/>
                </a:lnTo>
                <a:lnTo>
                  <a:pt x="987846" y="318814"/>
                </a:lnTo>
                <a:lnTo>
                  <a:pt x="1030893" y="302451"/>
                </a:lnTo>
                <a:lnTo>
                  <a:pt x="1067363" y="277072"/>
                </a:lnTo>
                <a:lnTo>
                  <a:pt x="1095539" y="244223"/>
                </a:lnTo>
                <a:lnTo>
                  <a:pt x="1113703" y="205452"/>
                </a:lnTo>
                <a:lnTo>
                  <a:pt x="1120140" y="162306"/>
                </a:lnTo>
                <a:lnTo>
                  <a:pt x="1113703" y="119159"/>
                </a:lnTo>
                <a:lnTo>
                  <a:pt x="1095539" y="80388"/>
                </a:lnTo>
                <a:lnTo>
                  <a:pt x="1067363" y="47539"/>
                </a:lnTo>
                <a:lnTo>
                  <a:pt x="1030893" y="22160"/>
                </a:lnTo>
                <a:lnTo>
                  <a:pt x="987846" y="5797"/>
                </a:lnTo>
                <a:lnTo>
                  <a:pt x="9399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2678" y="17526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19">
                <a:moveTo>
                  <a:pt x="180212" y="0"/>
                </a:moveTo>
                <a:lnTo>
                  <a:pt x="939939" y="0"/>
                </a:lnTo>
                <a:lnTo>
                  <a:pt x="987846" y="5797"/>
                </a:lnTo>
                <a:lnTo>
                  <a:pt x="1030893" y="22160"/>
                </a:lnTo>
                <a:lnTo>
                  <a:pt x="1067363" y="47539"/>
                </a:lnTo>
                <a:lnTo>
                  <a:pt x="1095539" y="80388"/>
                </a:lnTo>
                <a:lnTo>
                  <a:pt x="1113703" y="119159"/>
                </a:lnTo>
                <a:lnTo>
                  <a:pt x="1120140" y="162306"/>
                </a:lnTo>
                <a:lnTo>
                  <a:pt x="1113703" y="205452"/>
                </a:lnTo>
                <a:lnTo>
                  <a:pt x="1095539" y="244223"/>
                </a:lnTo>
                <a:lnTo>
                  <a:pt x="1067363" y="277072"/>
                </a:lnTo>
                <a:lnTo>
                  <a:pt x="1030893" y="302451"/>
                </a:lnTo>
                <a:lnTo>
                  <a:pt x="987846" y="318814"/>
                </a:lnTo>
                <a:lnTo>
                  <a:pt x="939939" y="324612"/>
                </a:lnTo>
                <a:lnTo>
                  <a:pt x="180212" y="324612"/>
                </a:lnTo>
                <a:lnTo>
                  <a:pt x="132304" y="318814"/>
                </a:lnTo>
                <a:lnTo>
                  <a:pt x="89255" y="302451"/>
                </a:lnTo>
                <a:lnTo>
                  <a:pt x="52782" y="277072"/>
                </a:lnTo>
                <a:lnTo>
                  <a:pt x="24604" y="244223"/>
                </a:lnTo>
                <a:lnTo>
                  <a:pt x="6437" y="205452"/>
                </a:lnTo>
                <a:lnTo>
                  <a:pt x="0" y="162306"/>
                </a:lnTo>
                <a:lnTo>
                  <a:pt x="6437" y="119159"/>
                </a:lnTo>
                <a:lnTo>
                  <a:pt x="24604" y="80388"/>
                </a:lnTo>
                <a:lnTo>
                  <a:pt x="52782" y="47539"/>
                </a:lnTo>
                <a:lnTo>
                  <a:pt x="89255" y="22160"/>
                </a:lnTo>
                <a:lnTo>
                  <a:pt x="132304" y="5797"/>
                </a:lnTo>
                <a:lnTo>
                  <a:pt x="18021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4603" y="1740281"/>
            <a:ext cx="619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Inizio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0674" y="6365747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20">
                <a:moveTo>
                  <a:pt x="939939" y="0"/>
                </a:moveTo>
                <a:lnTo>
                  <a:pt x="180212" y="0"/>
                </a:lnTo>
                <a:lnTo>
                  <a:pt x="132304" y="5797"/>
                </a:lnTo>
                <a:lnTo>
                  <a:pt x="89255" y="22160"/>
                </a:lnTo>
                <a:lnTo>
                  <a:pt x="52782" y="47539"/>
                </a:lnTo>
                <a:lnTo>
                  <a:pt x="24604" y="80388"/>
                </a:lnTo>
                <a:lnTo>
                  <a:pt x="6437" y="119159"/>
                </a:lnTo>
                <a:lnTo>
                  <a:pt x="0" y="162305"/>
                </a:lnTo>
                <a:lnTo>
                  <a:pt x="6437" y="205452"/>
                </a:lnTo>
                <a:lnTo>
                  <a:pt x="24604" y="244223"/>
                </a:lnTo>
                <a:lnTo>
                  <a:pt x="52782" y="277072"/>
                </a:lnTo>
                <a:lnTo>
                  <a:pt x="89255" y="302451"/>
                </a:lnTo>
                <a:lnTo>
                  <a:pt x="132304" y="318814"/>
                </a:lnTo>
                <a:lnTo>
                  <a:pt x="180212" y="324611"/>
                </a:lnTo>
                <a:lnTo>
                  <a:pt x="939939" y="324611"/>
                </a:lnTo>
                <a:lnTo>
                  <a:pt x="987846" y="318814"/>
                </a:lnTo>
                <a:lnTo>
                  <a:pt x="1030893" y="302451"/>
                </a:lnTo>
                <a:lnTo>
                  <a:pt x="1067363" y="277072"/>
                </a:lnTo>
                <a:lnTo>
                  <a:pt x="1095539" y="244223"/>
                </a:lnTo>
                <a:lnTo>
                  <a:pt x="1113703" y="205452"/>
                </a:lnTo>
                <a:lnTo>
                  <a:pt x="1120140" y="162305"/>
                </a:lnTo>
                <a:lnTo>
                  <a:pt x="1113703" y="119159"/>
                </a:lnTo>
                <a:lnTo>
                  <a:pt x="1095539" y="80388"/>
                </a:lnTo>
                <a:lnTo>
                  <a:pt x="1067363" y="47539"/>
                </a:lnTo>
                <a:lnTo>
                  <a:pt x="1030893" y="22160"/>
                </a:lnTo>
                <a:lnTo>
                  <a:pt x="987846" y="5797"/>
                </a:lnTo>
                <a:lnTo>
                  <a:pt x="9399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0674" y="6365747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20">
                <a:moveTo>
                  <a:pt x="180212" y="0"/>
                </a:moveTo>
                <a:lnTo>
                  <a:pt x="939939" y="0"/>
                </a:lnTo>
                <a:lnTo>
                  <a:pt x="987846" y="5797"/>
                </a:lnTo>
                <a:lnTo>
                  <a:pt x="1030893" y="22160"/>
                </a:lnTo>
                <a:lnTo>
                  <a:pt x="1067363" y="47539"/>
                </a:lnTo>
                <a:lnTo>
                  <a:pt x="1095539" y="80388"/>
                </a:lnTo>
                <a:lnTo>
                  <a:pt x="1113703" y="119159"/>
                </a:lnTo>
                <a:lnTo>
                  <a:pt x="1120140" y="162305"/>
                </a:lnTo>
                <a:lnTo>
                  <a:pt x="1113703" y="205452"/>
                </a:lnTo>
                <a:lnTo>
                  <a:pt x="1095539" y="244223"/>
                </a:lnTo>
                <a:lnTo>
                  <a:pt x="1067363" y="277072"/>
                </a:lnTo>
                <a:lnTo>
                  <a:pt x="1030893" y="302451"/>
                </a:lnTo>
                <a:lnTo>
                  <a:pt x="987846" y="318814"/>
                </a:lnTo>
                <a:lnTo>
                  <a:pt x="939939" y="324611"/>
                </a:lnTo>
                <a:lnTo>
                  <a:pt x="180212" y="324611"/>
                </a:lnTo>
                <a:lnTo>
                  <a:pt x="132304" y="318814"/>
                </a:lnTo>
                <a:lnTo>
                  <a:pt x="89255" y="302451"/>
                </a:lnTo>
                <a:lnTo>
                  <a:pt x="52782" y="277072"/>
                </a:lnTo>
                <a:lnTo>
                  <a:pt x="24604" y="244223"/>
                </a:lnTo>
                <a:lnTo>
                  <a:pt x="6437" y="205452"/>
                </a:lnTo>
                <a:lnTo>
                  <a:pt x="0" y="162305"/>
                </a:lnTo>
                <a:lnTo>
                  <a:pt x="6437" y="119159"/>
                </a:lnTo>
                <a:lnTo>
                  <a:pt x="24604" y="80388"/>
                </a:lnTo>
                <a:lnTo>
                  <a:pt x="52782" y="47539"/>
                </a:lnTo>
                <a:lnTo>
                  <a:pt x="89255" y="22160"/>
                </a:lnTo>
                <a:lnTo>
                  <a:pt x="132304" y="5797"/>
                </a:lnTo>
                <a:lnTo>
                  <a:pt x="18021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2957" y="6353555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4792" y="295046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435102" y="0"/>
                </a:moveTo>
                <a:lnTo>
                  <a:pt x="0" y="285750"/>
                </a:lnTo>
                <a:lnTo>
                  <a:pt x="435102" y="571500"/>
                </a:lnTo>
                <a:lnTo>
                  <a:pt x="870204" y="285750"/>
                </a:lnTo>
                <a:lnTo>
                  <a:pt x="43510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792" y="295046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0" y="285750"/>
                </a:moveTo>
                <a:lnTo>
                  <a:pt x="435102" y="0"/>
                </a:lnTo>
                <a:lnTo>
                  <a:pt x="870204" y="285750"/>
                </a:lnTo>
                <a:lnTo>
                  <a:pt x="435102" y="5715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25781" y="3064192"/>
            <a:ext cx="532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≠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85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" y="3771900"/>
            <a:ext cx="2670175" cy="1416050"/>
          </a:xfrm>
          <a:custGeom>
            <a:avLst/>
            <a:gdLst/>
            <a:ahLst/>
            <a:cxnLst/>
            <a:rect l="l" t="t" r="r" b="b"/>
            <a:pathLst>
              <a:path w="2670175" h="1416050">
                <a:moveTo>
                  <a:pt x="0" y="0"/>
                </a:moveTo>
                <a:lnTo>
                  <a:pt x="2670047" y="0"/>
                </a:lnTo>
                <a:lnTo>
                  <a:pt x="2670047" y="1415796"/>
                </a:lnTo>
                <a:lnTo>
                  <a:pt x="0" y="1415796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680" y="3771900"/>
            <a:ext cx="2670175" cy="1416050"/>
          </a:xfrm>
          <a:custGeom>
            <a:avLst/>
            <a:gdLst/>
            <a:ahLst/>
            <a:cxnLst/>
            <a:rect l="l" t="t" r="r" b="b"/>
            <a:pathLst>
              <a:path w="2670175" h="1416050">
                <a:moveTo>
                  <a:pt x="0" y="0"/>
                </a:moveTo>
                <a:lnTo>
                  <a:pt x="2670047" y="0"/>
                </a:lnTo>
                <a:lnTo>
                  <a:pt x="2670047" y="1415796"/>
                </a:lnTo>
                <a:lnTo>
                  <a:pt x="0" y="14157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3267" y="3838955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435102" y="0"/>
                </a:moveTo>
                <a:lnTo>
                  <a:pt x="0" y="285750"/>
                </a:lnTo>
                <a:lnTo>
                  <a:pt x="435102" y="571500"/>
                </a:lnTo>
                <a:lnTo>
                  <a:pt x="870204" y="285750"/>
                </a:lnTo>
                <a:lnTo>
                  <a:pt x="43510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3267" y="3838955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0" y="285750"/>
                </a:moveTo>
                <a:lnTo>
                  <a:pt x="435102" y="0"/>
                </a:lnTo>
                <a:lnTo>
                  <a:pt x="870204" y="285750"/>
                </a:lnTo>
                <a:lnTo>
                  <a:pt x="435102" y="5715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2019" y="4448555"/>
            <a:ext cx="1148080" cy="35242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a –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0864" y="4448555"/>
            <a:ext cx="1135380" cy="35242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b –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4327" y="4125467"/>
            <a:ext cx="177165" cy="261620"/>
          </a:xfrm>
          <a:custGeom>
            <a:avLst/>
            <a:gdLst/>
            <a:ahLst/>
            <a:cxnLst/>
            <a:rect l="l" t="t" r="r" b="b"/>
            <a:pathLst>
              <a:path w="177164" h="261620">
                <a:moveTo>
                  <a:pt x="0" y="0"/>
                </a:moveTo>
                <a:lnTo>
                  <a:pt x="176784" y="0"/>
                </a:lnTo>
                <a:lnTo>
                  <a:pt x="176784" y="2611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3011" y="43738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1055" y="4120896"/>
            <a:ext cx="175260" cy="261620"/>
          </a:xfrm>
          <a:custGeom>
            <a:avLst/>
            <a:gdLst/>
            <a:ahLst/>
            <a:cxnLst/>
            <a:rect l="l" t="t" r="r" b="b"/>
            <a:pathLst>
              <a:path w="175260" h="261620">
                <a:moveTo>
                  <a:pt x="175259" y="0"/>
                </a:moveTo>
                <a:lnTo>
                  <a:pt x="0" y="0"/>
                </a:lnTo>
                <a:lnTo>
                  <a:pt x="0" y="2611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2955" y="436930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91055" y="4817364"/>
            <a:ext cx="556895" cy="251460"/>
          </a:xfrm>
          <a:custGeom>
            <a:avLst/>
            <a:gdLst/>
            <a:ahLst/>
            <a:cxnLst/>
            <a:rect l="l" t="t" r="r" b="b"/>
            <a:pathLst>
              <a:path w="556894" h="251460">
                <a:moveTo>
                  <a:pt x="0" y="0"/>
                </a:moveTo>
                <a:lnTo>
                  <a:pt x="0" y="251460"/>
                </a:lnTo>
                <a:lnTo>
                  <a:pt x="556768" y="25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5125" y="50307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6535" y="4808220"/>
            <a:ext cx="526415" cy="251460"/>
          </a:xfrm>
          <a:custGeom>
            <a:avLst/>
            <a:gdLst/>
            <a:ahLst/>
            <a:cxnLst/>
            <a:rect l="l" t="t" r="r" b="b"/>
            <a:pathLst>
              <a:path w="526414" h="251460">
                <a:moveTo>
                  <a:pt x="526288" y="0"/>
                </a:moveTo>
                <a:lnTo>
                  <a:pt x="526288" y="251459"/>
                </a:lnTo>
                <a:lnTo>
                  <a:pt x="0" y="2514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3033" y="50215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36712" y="3950080"/>
            <a:ext cx="821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aseline="33333" dirty="0">
                <a:latin typeface="Times New Roman"/>
                <a:cs typeface="Times New Roman"/>
              </a:rPr>
              <a:t>V </a:t>
            </a:r>
            <a:r>
              <a:rPr sz="2000" dirty="0">
                <a:latin typeface="Times New Roman"/>
                <a:cs typeface="Times New Roman"/>
              </a:rPr>
              <a:t>a &gt;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4532" y="379934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88951" y="3458046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5475" y="2916707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02179" y="3514344"/>
            <a:ext cx="1270" cy="276860"/>
          </a:xfrm>
          <a:custGeom>
            <a:avLst/>
            <a:gdLst/>
            <a:ahLst/>
            <a:cxnLst/>
            <a:rect l="l" t="t" r="r" b="b"/>
            <a:pathLst>
              <a:path w="1269" h="276860">
                <a:moveTo>
                  <a:pt x="0" y="0"/>
                </a:moveTo>
                <a:lnTo>
                  <a:pt x="1244" y="2763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65264" y="377782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42"/>
                </a:lnTo>
                <a:lnTo>
                  <a:pt x="38442" y="7636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1932" y="2348483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80" h="325119">
                <a:moveTo>
                  <a:pt x="944880" y="0"/>
                </a:moveTo>
                <a:lnTo>
                  <a:pt x="188976" y="0"/>
                </a:lnTo>
                <a:lnTo>
                  <a:pt x="0" y="324612"/>
                </a:lnTo>
                <a:lnTo>
                  <a:pt x="755904" y="324612"/>
                </a:lnTo>
                <a:lnTo>
                  <a:pt x="94488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1932" y="2348483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80" h="325119">
                <a:moveTo>
                  <a:pt x="0" y="324612"/>
                </a:moveTo>
                <a:lnTo>
                  <a:pt x="188976" y="0"/>
                </a:lnTo>
                <a:lnTo>
                  <a:pt x="944880" y="0"/>
                </a:lnTo>
                <a:lnTo>
                  <a:pt x="755904" y="324612"/>
                </a:lnTo>
                <a:lnTo>
                  <a:pt x="0" y="3246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08999" y="2335593"/>
            <a:ext cx="392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a,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09800" y="2677667"/>
            <a:ext cx="1270" cy="232410"/>
          </a:xfrm>
          <a:custGeom>
            <a:avLst/>
            <a:gdLst/>
            <a:ahLst/>
            <a:cxnLst/>
            <a:rect l="l" t="t" r="r" b="b"/>
            <a:pathLst>
              <a:path w="1269" h="232410">
                <a:moveTo>
                  <a:pt x="0" y="0"/>
                </a:moveTo>
                <a:lnTo>
                  <a:pt x="1193" y="232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2834" y="28969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93"/>
                </a:lnTo>
                <a:lnTo>
                  <a:pt x="38493" y="7639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0655" y="2065020"/>
            <a:ext cx="1270" cy="232410"/>
          </a:xfrm>
          <a:custGeom>
            <a:avLst/>
            <a:gdLst/>
            <a:ahLst/>
            <a:cxnLst/>
            <a:rect l="l" t="t" r="r" b="b"/>
            <a:pathLst>
              <a:path w="1269" h="232410">
                <a:moveTo>
                  <a:pt x="0" y="0"/>
                </a:moveTo>
                <a:lnTo>
                  <a:pt x="1193" y="232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3690" y="228428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93"/>
                </a:lnTo>
                <a:lnTo>
                  <a:pt x="38493" y="7639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2087" y="2795019"/>
            <a:ext cx="1518920" cy="2520950"/>
          </a:xfrm>
          <a:custGeom>
            <a:avLst/>
            <a:gdLst/>
            <a:ahLst/>
            <a:cxnLst/>
            <a:rect l="l" t="t" r="r" b="b"/>
            <a:pathLst>
              <a:path w="1518920" h="2520950">
                <a:moveTo>
                  <a:pt x="1518856" y="2287206"/>
                </a:moveTo>
                <a:lnTo>
                  <a:pt x="1518856" y="2520696"/>
                </a:lnTo>
                <a:lnTo>
                  <a:pt x="0" y="2520696"/>
                </a:lnTo>
                <a:lnTo>
                  <a:pt x="0" y="0"/>
                </a:lnTo>
                <a:lnTo>
                  <a:pt x="14696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9029" y="27569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39596" y="5725667"/>
            <a:ext cx="171196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Times New Roman"/>
                <a:cs typeface="Times New Roman"/>
              </a:rPr>
              <a:t>MCD </a:t>
            </a:r>
            <a:r>
              <a:rPr sz="2000" dirty="0">
                <a:latin typeface="Times New Roman"/>
                <a:cs typeface="Times New Roman"/>
              </a:rPr>
              <a:t>= a (=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86939" y="6074664"/>
            <a:ext cx="1270" cy="232410"/>
          </a:xfrm>
          <a:custGeom>
            <a:avLst/>
            <a:gdLst/>
            <a:ahLst/>
            <a:cxnLst/>
            <a:rect l="l" t="t" r="r" b="b"/>
            <a:pathLst>
              <a:path w="1269" h="232410">
                <a:moveTo>
                  <a:pt x="0" y="0"/>
                </a:moveTo>
                <a:lnTo>
                  <a:pt x="1193" y="232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9974" y="629392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93"/>
                </a:lnTo>
                <a:lnTo>
                  <a:pt x="38493" y="7639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91517" y="3230879"/>
            <a:ext cx="1518285" cy="2428240"/>
          </a:xfrm>
          <a:custGeom>
            <a:avLst/>
            <a:gdLst/>
            <a:ahLst/>
            <a:cxnLst/>
            <a:rect l="l" t="t" r="r" b="b"/>
            <a:pathLst>
              <a:path w="1518285" h="2428240">
                <a:moveTo>
                  <a:pt x="442518" y="0"/>
                </a:moveTo>
                <a:lnTo>
                  <a:pt x="1517904" y="0"/>
                </a:lnTo>
                <a:lnTo>
                  <a:pt x="1517904" y="2285415"/>
                </a:lnTo>
                <a:lnTo>
                  <a:pt x="0" y="2285415"/>
                </a:lnTo>
                <a:lnTo>
                  <a:pt x="0" y="24282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3411" y="56464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9543" y="2276855"/>
            <a:ext cx="1440180" cy="3058795"/>
          </a:xfrm>
          <a:custGeom>
            <a:avLst/>
            <a:gdLst/>
            <a:ahLst/>
            <a:cxnLst/>
            <a:rect l="l" t="t" r="r" b="b"/>
            <a:pathLst>
              <a:path w="1440179" h="3058795">
                <a:moveTo>
                  <a:pt x="0" y="0"/>
                </a:moveTo>
                <a:lnTo>
                  <a:pt x="1440179" y="0"/>
                </a:lnTo>
                <a:lnTo>
                  <a:pt x="1440179" y="3058668"/>
                </a:lnTo>
                <a:lnTo>
                  <a:pt x="0" y="305866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30935" y="2180827"/>
            <a:ext cx="243204" cy="24841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84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66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48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30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43325" y="2180827"/>
            <a:ext cx="217170" cy="24841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39172" y="5010003"/>
            <a:ext cx="8140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MCD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83" y="813307"/>
            <a:ext cx="592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568565" cy="333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Rappresenta tramite </a:t>
            </a: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relazione </a:t>
            </a:r>
            <a:r>
              <a:rPr sz="3200" spc="5" dirty="0">
                <a:latin typeface="Times New Roman"/>
                <a:cs typeface="Times New Roman"/>
              </a:rPr>
              <a:t>padre-  </a:t>
            </a:r>
            <a:r>
              <a:rPr sz="3200" spc="-5" dirty="0">
                <a:latin typeface="Times New Roman"/>
                <a:cs typeface="Times New Roman"/>
              </a:rPr>
              <a:t>figlio la </a:t>
            </a:r>
            <a:r>
              <a:rPr sz="3200" dirty="0">
                <a:latin typeface="Times New Roman"/>
                <a:cs typeface="Times New Roman"/>
              </a:rPr>
              <a:t>scomposizione di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operazione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operazioni più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 strutturata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Consente un’analisi dall’alto verso il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basso</a:t>
            </a:r>
            <a:endParaRPr sz="2800">
              <a:latin typeface="Times New Roman"/>
              <a:cs typeface="Times New Roman"/>
            </a:endParaRPr>
          </a:p>
          <a:p>
            <a:pPr marL="1155700" marR="115252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Adatta alla </a:t>
            </a: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raffinamenti  </a:t>
            </a:r>
            <a:r>
              <a:rPr sz="2400" dirty="0">
                <a:latin typeface="Times New Roman"/>
                <a:cs typeface="Times New Roman"/>
              </a:rPr>
              <a:t>successivi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83" y="813307"/>
            <a:ext cx="592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473769"/>
            <a:ext cx="7615555" cy="2440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5" dirty="0">
                <a:latin typeface="Times New Roman"/>
                <a:cs typeface="Times New Roman"/>
              </a:rPr>
              <a:t>Sequenza</a:t>
            </a:r>
            <a:endParaRPr sz="3200">
              <a:latin typeface="Times New Roman"/>
              <a:cs typeface="Times New Roman"/>
            </a:endParaRPr>
          </a:p>
          <a:p>
            <a:pPr marL="748030" marR="5080" lvl="1" indent="-278130">
              <a:lnSpc>
                <a:spcPts val="3030"/>
              </a:lnSpc>
              <a:spcBef>
                <a:spcPts val="75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 </a:t>
            </a:r>
            <a:r>
              <a:rPr sz="2800" dirty="0">
                <a:latin typeface="Times New Roman"/>
                <a:cs typeface="Times New Roman"/>
              </a:rPr>
              <a:t>su uno </a:t>
            </a:r>
            <a:r>
              <a:rPr sz="2800" spc="-5" dirty="0">
                <a:latin typeface="Times New Roman"/>
                <a:cs typeface="Times New Roman"/>
              </a:rPr>
              <a:t>stesso livello </a:t>
            </a:r>
            <a:r>
              <a:rPr sz="2800" dirty="0">
                <a:latin typeface="Times New Roman"/>
                <a:cs typeface="Times New Roman"/>
              </a:rPr>
              <a:t>da sinistra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verso  destra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5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Selezione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7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blocco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condizione che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diparte in </a:t>
            </a:r>
            <a:r>
              <a:rPr sz="2800" dirty="0">
                <a:latin typeface="Times New Roman"/>
                <a:cs typeface="Times New Roman"/>
              </a:rPr>
              <a:t>più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strade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5" h="288289">
                <a:moveTo>
                  <a:pt x="1209446" y="0"/>
                </a:moveTo>
                <a:lnTo>
                  <a:pt x="302361" y="0"/>
                </a:lnTo>
                <a:lnTo>
                  <a:pt x="0" y="144017"/>
                </a:lnTo>
                <a:lnTo>
                  <a:pt x="302361" y="288035"/>
                </a:lnTo>
                <a:lnTo>
                  <a:pt x="1209446" y="288035"/>
                </a:lnTo>
                <a:lnTo>
                  <a:pt x="1511808" y="144017"/>
                </a:lnTo>
                <a:lnTo>
                  <a:pt x="120944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8383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5" h="288289">
                <a:moveTo>
                  <a:pt x="0" y="144017"/>
                </a:moveTo>
                <a:lnTo>
                  <a:pt x="302361" y="0"/>
                </a:lnTo>
                <a:lnTo>
                  <a:pt x="1209446" y="0"/>
                </a:lnTo>
                <a:lnTo>
                  <a:pt x="1511808" y="144017"/>
                </a:lnTo>
                <a:lnTo>
                  <a:pt x="1209446" y="288035"/>
                </a:lnTo>
                <a:lnTo>
                  <a:pt x="302361" y="288035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5754" y="4555839"/>
            <a:ext cx="919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ond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1975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75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5748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5748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7735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4" h="288289">
                <a:moveTo>
                  <a:pt x="1209446" y="0"/>
                </a:moveTo>
                <a:lnTo>
                  <a:pt x="302361" y="0"/>
                </a:lnTo>
                <a:lnTo>
                  <a:pt x="0" y="144017"/>
                </a:lnTo>
                <a:lnTo>
                  <a:pt x="302361" y="288035"/>
                </a:lnTo>
                <a:lnTo>
                  <a:pt x="1209446" y="288035"/>
                </a:lnTo>
                <a:lnTo>
                  <a:pt x="1511808" y="144017"/>
                </a:lnTo>
                <a:lnTo>
                  <a:pt x="120944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7735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4" h="288289">
                <a:moveTo>
                  <a:pt x="0" y="144017"/>
                </a:moveTo>
                <a:lnTo>
                  <a:pt x="302361" y="0"/>
                </a:lnTo>
                <a:lnTo>
                  <a:pt x="1209446" y="0"/>
                </a:lnTo>
                <a:lnTo>
                  <a:pt x="1511808" y="144017"/>
                </a:lnTo>
                <a:lnTo>
                  <a:pt x="1209446" y="288035"/>
                </a:lnTo>
                <a:lnTo>
                  <a:pt x="302361" y="288035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73591" y="4555839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selezione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43628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628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4144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4144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0731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0731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011" y="4869179"/>
            <a:ext cx="504825" cy="431800"/>
          </a:xfrm>
          <a:custGeom>
            <a:avLst/>
            <a:gdLst/>
            <a:ahLst/>
            <a:cxnLst/>
            <a:rect l="l" t="t" r="r" b="b"/>
            <a:pathLst>
              <a:path w="504825" h="431800">
                <a:moveTo>
                  <a:pt x="504444" y="0"/>
                </a:moveTo>
                <a:lnTo>
                  <a:pt x="0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84120" y="4869179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0"/>
                </a:moveTo>
                <a:lnTo>
                  <a:pt x="432816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5332" y="4869179"/>
            <a:ext cx="287020" cy="360045"/>
          </a:xfrm>
          <a:custGeom>
            <a:avLst/>
            <a:gdLst/>
            <a:ahLst/>
            <a:cxnLst/>
            <a:rect l="l" t="t" r="r" b="b"/>
            <a:pathLst>
              <a:path w="287020" h="360045">
                <a:moveTo>
                  <a:pt x="286512" y="0"/>
                </a:moveTo>
                <a:lnTo>
                  <a:pt x="0" y="3596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31664" y="4869179"/>
            <a:ext cx="1153795" cy="360045"/>
          </a:xfrm>
          <a:custGeom>
            <a:avLst/>
            <a:gdLst/>
            <a:ahLst/>
            <a:cxnLst/>
            <a:rect l="l" t="t" r="r" b="b"/>
            <a:pathLst>
              <a:path w="1153795" h="360045">
                <a:moveTo>
                  <a:pt x="1153667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8252" y="4869179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0" y="0"/>
                </a:moveTo>
                <a:lnTo>
                  <a:pt x="1152144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55114" y="493153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902814" y="493153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1422" y="4571150"/>
            <a:ext cx="678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(CASE)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6865" y="5175758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222" y="412940"/>
            <a:ext cx="592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329307"/>
            <a:ext cx="5996305" cy="1427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Iterazione</a:t>
            </a:r>
            <a:endParaRPr sz="3200">
              <a:latin typeface="Times New Roman"/>
              <a:cs typeface="Times New Roman"/>
            </a:endParaRPr>
          </a:p>
          <a:p>
            <a:pPr marL="748030" marR="5080" indent="-278765">
              <a:lnSpc>
                <a:spcPts val="3030"/>
              </a:lnSpc>
              <a:spcBef>
                <a:spcPts val="755"/>
              </a:spcBef>
            </a:pPr>
            <a:r>
              <a:rPr sz="2800" spc="-5" dirty="0">
                <a:latin typeface="Times New Roman"/>
                <a:cs typeface="Times New Roman"/>
              </a:rPr>
              <a:t>– blocco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condizione che controlla la  terminazione dei </a:t>
            </a:r>
            <a:r>
              <a:rPr sz="2800" dirty="0">
                <a:latin typeface="Times New Roman"/>
                <a:cs typeface="Times New Roman"/>
              </a:rPr>
              <a:t>nodi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figli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48" y="3284220"/>
            <a:ext cx="1945005" cy="504825"/>
          </a:xfrm>
          <a:custGeom>
            <a:avLst/>
            <a:gdLst/>
            <a:ahLst/>
            <a:cxnLst/>
            <a:rect l="l" t="t" r="r" b="b"/>
            <a:pathLst>
              <a:path w="1945004" h="504825">
                <a:moveTo>
                  <a:pt x="972312" y="0"/>
                </a:moveTo>
                <a:lnTo>
                  <a:pt x="899747" y="691"/>
                </a:lnTo>
                <a:lnTo>
                  <a:pt x="828630" y="2734"/>
                </a:lnTo>
                <a:lnTo>
                  <a:pt x="759150" y="6080"/>
                </a:lnTo>
                <a:lnTo>
                  <a:pt x="691495" y="10679"/>
                </a:lnTo>
                <a:lnTo>
                  <a:pt x="625851" y="16483"/>
                </a:lnTo>
                <a:lnTo>
                  <a:pt x="562409" y="23442"/>
                </a:lnTo>
                <a:lnTo>
                  <a:pt x="501355" y="31510"/>
                </a:lnTo>
                <a:lnTo>
                  <a:pt x="442877" y="40635"/>
                </a:lnTo>
                <a:lnTo>
                  <a:pt x="387164" y="50771"/>
                </a:lnTo>
                <a:lnTo>
                  <a:pt x="334403" y="61867"/>
                </a:lnTo>
                <a:lnTo>
                  <a:pt x="284783" y="73875"/>
                </a:lnTo>
                <a:lnTo>
                  <a:pt x="238491" y="86747"/>
                </a:lnTo>
                <a:lnTo>
                  <a:pt x="195716" y="100434"/>
                </a:lnTo>
                <a:lnTo>
                  <a:pt x="156645" y="114886"/>
                </a:lnTo>
                <a:lnTo>
                  <a:pt x="121466" y="130055"/>
                </a:lnTo>
                <a:lnTo>
                  <a:pt x="63539" y="162350"/>
                </a:lnTo>
                <a:lnTo>
                  <a:pt x="23438" y="196928"/>
                </a:lnTo>
                <a:lnTo>
                  <a:pt x="2666" y="233398"/>
                </a:lnTo>
                <a:lnTo>
                  <a:pt x="0" y="252222"/>
                </a:lnTo>
                <a:lnTo>
                  <a:pt x="2666" y="271045"/>
                </a:lnTo>
                <a:lnTo>
                  <a:pt x="23438" y="307515"/>
                </a:lnTo>
                <a:lnTo>
                  <a:pt x="63539" y="342093"/>
                </a:lnTo>
                <a:lnTo>
                  <a:pt x="121466" y="374388"/>
                </a:lnTo>
                <a:lnTo>
                  <a:pt x="156645" y="389557"/>
                </a:lnTo>
                <a:lnTo>
                  <a:pt x="195716" y="404009"/>
                </a:lnTo>
                <a:lnTo>
                  <a:pt x="238491" y="417696"/>
                </a:lnTo>
                <a:lnTo>
                  <a:pt x="284783" y="430568"/>
                </a:lnTo>
                <a:lnTo>
                  <a:pt x="334403" y="442576"/>
                </a:lnTo>
                <a:lnTo>
                  <a:pt x="387164" y="453672"/>
                </a:lnTo>
                <a:lnTo>
                  <a:pt x="442877" y="463808"/>
                </a:lnTo>
                <a:lnTo>
                  <a:pt x="501355" y="472933"/>
                </a:lnTo>
                <a:lnTo>
                  <a:pt x="562409" y="481001"/>
                </a:lnTo>
                <a:lnTo>
                  <a:pt x="625851" y="487960"/>
                </a:lnTo>
                <a:lnTo>
                  <a:pt x="691495" y="493764"/>
                </a:lnTo>
                <a:lnTo>
                  <a:pt x="759150" y="498363"/>
                </a:lnTo>
                <a:lnTo>
                  <a:pt x="828630" y="501709"/>
                </a:lnTo>
                <a:lnTo>
                  <a:pt x="899747" y="503752"/>
                </a:lnTo>
                <a:lnTo>
                  <a:pt x="972312" y="504444"/>
                </a:lnTo>
                <a:lnTo>
                  <a:pt x="1044876" y="503752"/>
                </a:lnTo>
                <a:lnTo>
                  <a:pt x="1115993" y="501709"/>
                </a:lnTo>
                <a:lnTo>
                  <a:pt x="1185473" y="498363"/>
                </a:lnTo>
                <a:lnTo>
                  <a:pt x="1253128" y="493764"/>
                </a:lnTo>
                <a:lnTo>
                  <a:pt x="1318772" y="487960"/>
                </a:lnTo>
                <a:lnTo>
                  <a:pt x="1382214" y="481001"/>
                </a:lnTo>
                <a:lnTo>
                  <a:pt x="1443268" y="472933"/>
                </a:lnTo>
                <a:lnTo>
                  <a:pt x="1501746" y="463808"/>
                </a:lnTo>
                <a:lnTo>
                  <a:pt x="1557459" y="453672"/>
                </a:lnTo>
                <a:lnTo>
                  <a:pt x="1610220" y="442576"/>
                </a:lnTo>
                <a:lnTo>
                  <a:pt x="1659840" y="430568"/>
                </a:lnTo>
                <a:lnTo>
                  <a:pt x="1706132" y="417696"/>
                </a:lnTo>
                <a:lnTo>
                  <a:pt x="1748907" y="404009"/>
                </a:lnTo>
                <a:lnTo>
                  <a:pt x="1787978" y="389557"/>
                </a:lnTo>
                <a:lnTo>
                  <a:pt x="1823157" y="374388"/>
                </a:lnTo>
                <a:lnTo>
                  <a:pt x="1881084" y="342093"/>
                </a:lnTo>
                <a:lnTo>
                  <a:pt x="1921185" y="307515"/>
                </a:lnTo>
                <a:lnTo>
                  <a:pt x="1941957" y="271045"/>
                </a:lnTo>
                <a:lnTo>
                  <a:pt x="1944624" y="252222"/>
                </a:lnTo>
                <a:lnTo>
                  <a:pt x="1941957" y="233398"/>
                </a:lnTo>
                <a:lnTo>
                  <a:pt x="1921185" y="196928"/>
                </a:lnTo>
                <a:lnTo>
                  <a:pt x="1881084" y="162350"/>
                </a:lnTo>
                <a:lnTo>
                  <a:pt x="1823157" y="130055"/>
                </a:lnTo>
                <a:lnTo>
                  <a:pt x="1787978" y="114886"/>
                </a:lnTo>
                <a:lnTo>
                  <a:pt x="1748907" y="100434"/>
                </a:lnTo>
                <a:lnTo>
                  <a:pt x="1706132" y="86747"/>
                </a:lnTo>
                <a:lnTo>
                  <a:pt x="1659840" y="73875"/>
                </a:lnTo>
                <a:lnTo>
                  <a:pt x="1610220" y="61867"/>
                </a:lnTo>
                <a:lnTo>
                  <a:pt x="1557459" y="50771"/>
                </a:lnTo>
                <a:lnTo>
                  <a:pt x="1501746" y="40635"/>
                </a:lnTo>
                <a:lnTo>
                  <a:pt x="1443268" y="31510"/>
                </a:lnTo>
                <a:lnTo>
                  <a:pt x="1382214" y="23442"/>
                </a:lnTo>
                <a:lnTo>
                  <a:pt x="1318772" y="16483"/>
                </a:lnTo>
                <a:lnTo>
                  <a:pt x="1253128" y="10679"/>
                </a:lnTo>
                <a:lnTo>
                  <a:pt x="1185473" y="6080"/>
                </a:lnTo>
                <a:lnTo>
                  <a:pt x="1115993" y="2734"/>
                </a:lnTo>
                <a:lnTo>
                  <a:pt x="1044876" y="691"/>
                </a:lnTo>
                <a:lnTo>
                  <a:pt x="9723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3448" y="3284220"/>
            <a:ext cx="1945005" cy="504825"/>
          </a:xfrm>
          <a:custGeom>
            <a:avLst/>
            <a:gdLst/>
            <a:ahLst/>
            <a:cxnLst/>
            <a:rect l="l" t="t" r="r" b="b"/>
            <a:pathLst>
              <a:path w="1945004" h="504825">
                <a:moveTo>
                  <a:pt x="0" y="252222"/>
                </a:moveTo>
                <a:lnTo>
                  <a:pt x="10542" y="214951"/>
                </a:lnTo>
                <a:lnTo>
                  <a:pt x="41166" y="179378"/>
                </a:lnTo>
                <a:lnTo>
                  <a:pt x="90368" y="145893"/>
                </a:lnTo>
                <a:lnTo>
                  <a:pt x="156645" y="114886"/>
                </a:lnTo>
                <a:lnTo>
                  <a:pt x="195716" y="100434"/>
                </a:lnTo>
                <a:lnTo>
                  <a:pt x="238491" y="86747"/>
                </a:lnTo>
                <a:lnTo>
                  <a:pt x="284783" y="73875"/>
                </a:lnTo>
                <a:lnTo>
                  <a:pt x="334403" y="61867"/>
                </a:lnTo>
                <a:lnTo>
                  <a:pt x="387164" y="50771"/>
                </a:lnTo>
                <a:lnTo>
                  <a:pt x="442877" y="40635"/>
                </a:lnTo>
                <a:lnTo>
                  <a:pt x="501355" y="31510"/>
                </a:lnTo>
                <a:lnTo>
                  <a:pt x="562409" y="23442"/>
                </a:lnTo>
                <a:lnTo>
                  <a:pt x="625851" y="16483"/>
                </a:lnTo>
                <a:lnTo>
                  <a:pt x="691495" y="10679"/>
                </a:lnTo>
                <a:lnTo>
                  <a:pt x="759150" y="6080"/>
                </a:lnTo>
                <a:lnTo>
                  <a:pt x="828630" y="2734"/>
                </a:lnTo>
                <a:lnTo>
                  <a:pt x="899747" y="691"/>
                </a:lnTo>
                <a:lnTo>
                  <a:pt x="972312" y="0"/>
                </a:lnTo>
                <a:lnTo>
                  <a:pt x="1044876" y="691"/>
                </a:lnTo>
                <a:lnTo>
                  <a:pt x="1115993" y="2734"/>
                </a:lnTo>
                <a:lnTo>
                  <a:pt x="1185473" y="6080"/>
                </a:lnTo>
                <a:lnTo>
                  <a:pt x="1253128" y="10679"/>
                </a:lnTo>
                <a:lnTo>
                  <a:pt x="1318772" y="16483"/>
                </a:lnTo>
                <a:lnTo>
                  <a:pt x="1382214" y="23442"/>
                </a:lnTo>
                <a:lnTo>
                  <a:pt x="1443268" y="31510"/>
                </a:lnTo>
                <a:lnTo>
                  <a:pt x="1501746" y="40635"/>
                </a:lnTo>
                <a:lnTo>
                  <a:pt x="1557459" y="50771"/>
                </a:lnTo>
                <a:lnTo>
                  <a:pt x="1610220" y="61867"/>
                </a:lnTo>
                <a:lnTo>
                  <a:pt x="1659840" y="73875"/>
                </a:lnTo>
                <a:lnTo>
                  <a:pt x="1706132" y="86747"/>
                </a:lnTo>
                <a:lnTo>
                  <a:pt x="1748907" y="100434"/>
                </a:lnTo>
                <a:lnTo>
                  <a:pt x="1787978" y="114886"/>
                </a:lnTo>
                <a:lnTo>
                  <a:pt x="1823157" y="130055"/>
                </a:lnTo>
                <a:lnTo>
                  <a:pt x="1881084" y="162350"/>
                </a:lnTo>
                <a:lnTo>
                  <a:pt x="1921185" y="196928"/>
                </a:lnTo>
                <a:lnTo>
                  <a:pt x="1941957" y="233398"/>
                </a:lnTo>
                <a:lnTo>
                  <a:pt x="1944624" y="252222"/>
                </a:lnTo>
                <a:lnTo>
                  <a:pt x="1941957" y="271045"/>
                </a:lnTo>
                <a:lnTo>
                  <a:pt x="1921185" y="307515"/>
                </a:lnTo>
                <a:lnTo>
                  <a:pt x="1881084" y="342093"/>
                </a:lnTo>
                <a:lnTo>
                  <a:pt x="1823157" y="374388"/>
                </a:lnTo>
                <a:lnTo>
                  <a:pt x="1787978" y="389557"/>
                </a:lnTo>
                <a:lnTo>
                  <a:pt x="1748907" y="404009"/>
                </a:lnTo>
                <a:lnTo>
                  <a:pt x="1706132" y="417696"/>
                </a:lnTo>
                <a:lnTo>
                  <a:pt x="1659840" y="430568"/>
                </a:lnTo>
                <a:lnTo>
                  <a:pt x="1610220" y="442576"/>
                </a:lnTo>
                <a:lnTo>
                  <a:pt x="1557459" y="453672"/>
                </a:lnTo>
                <a:lnTo>
                  <a:pt x="1501746" y="463808"/>
                </a:lnTo>
                <a:lnTo>
                  <a:pt x="1443268" y="472933"/>
                </a:lnTo>
                <a:lnTo>
                  <a:pt x="1382214" y="481001"/>
                </a:lnTo>
                <a:lnTo>
                  <a:pt x="1318772" y="487960"/>
                </a:lnTo>
                <a:lnTo>
                  <a:pt x="1253128" y="493764"/>
                </a:lnTo>
                <a:lnTo>
                  <a:pt x="1185473" y="498363"/>
                </a:lnTo>
                <a:lnTo>
                  <a:pt x="1115993" y="501709"/>
                </a:lnTo>
                <a:lnTo>
                  <a:pt x="1044876" y="503752"/>
                </a:lnTo>
                <a:lnTo>
                  <a:pt x="972312" y="504444"/>
                </a:lnTo>
                <a:lnTo>
                  <a:pt x="899747" y="503752"/>
                </a:lnTo>
                <a:lnTo>
                  <a:pt x="828630" y="501709"/>
                </a:lnTo>
                <a:lnTo>
                  <a:pt x="759150" y="498363"/>
                </a:lnTo>
                <a:lnTo>
                  <a:pt x="691495" y="493764"/>
                </a:lnTo>
                <a:lnTo>
                  <a:pt x="625851" y="487960"/>
                </a:lnTo>
                <a:lnTo>
                  <a:pt x="562409" y="481001"/>
                </a:lnTo>
                <a:lnTo>
                  <a:pt x="501355" y="472933"/>
                </a:lnTo>
                <a:lnTo>
                  <a:pt x="442877" y="463808"/>
                </a:lnTo>
                <a:lnTo>
                  <a:pt x="387164" y="453672"/>
                </a:lnTo>
                <a:lnTo>
                  <a:pt x="334403" y="442576"/>
                </a:lnTo>
                <a:lnTo>
                  <a:pt x="284783" y="430568"/>
                </a:lnTo>
                <a:lnTo>
                  <a:pt x="238491" y="417696"/>
                </a:lnTo>
                <a:lnTo>
                  <a:pt x="195716" y="404009"/>
                </a:lnTo>
                <a:lnTo>
                  <a:pt x="156645" y="389557"/>
                </a:lnTo>
                <a:lnTo>
                  <a:pt x="121466" y="374388"/>
                </a:lnTo>
                <a:lnTo>
                  <a:pt x="63539" y="342093"/>
                </a:lnTo>
                <a:lnTo>
                  <a:pt x="23438" y="307515"/>
                </a:lnTo>
                <a:lnTo>
                  <a:pt x="2666" y="271045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5748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3291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3291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6935" y="3788664"/>
            <a:ext cx="1079500" cy="504825"/>
          </a:xfrm>
          <a:custGeom>
            <a:avLst/>
            <a:gdLst/>
            <a:ahLst/>
            <a:cxnLst/>
            <a:rect l="l" t="t" r="r" b="b"/>
            <a:pathLst>
              <a:path w="1079500" h="504825">
                <a:moveTo>
                  <a:pt x="1078991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3788664"/>
            <a:ext cx="721360" cy="504825"/>
          </a:xfrm>
          <a:custGeom>
            <a:avLst/>
            <a:gdLst/>
            <a:ahLst/>
            <a:cxnLst/>
            <a:rect l="l" t="t" r="r" b="b"/>
            <a:pathLst>
              <a:path w="721360" h="504825">
                <a:moveTo>
                  <a:pt x="0" y="0"/>
                </a:moveTo>
                <a:lnTo>
                  <a:pt x="720852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3040" y="4317872"/>
            <a:ext cx="596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. . . .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14115" y="3407536"/>
            <a:ext cx="919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ond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one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83" y="538194"/>
            <a:ext cx="592582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004631"/>
            <a:ext cx="3429635" cy="4008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Calcolo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retribuzione</a:t>
            </a:r>
            <a:endParaRPr sz="2400">
              <a:latin typeface="Times New Roman"/>
              <a:cs typeface="Times New Roman"/>
            </a:endParaRPr>
          </a:p>
          <a:p>
            <a:pPr marL="349250" marR="2730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al netto delle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trattenute  per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lavorate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oraria</a:t>
            </a:r>
            <a:endParaRPr sz="20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percentuale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 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max </a:t>
            </a:r>
            <a:r>
              <a:rPr sz="2000" spc="-5" dirty="0">
                <a:latin typeface="Times New Roman"/>
                <a:cs typeface="Times New Roman"/>
              </a:rPr>
              <a:t>tetto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netta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lorda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calcolate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0511" y="1976627"/>
            <a:ext cx="1386840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90"/>
              </a:spcBef>
            </a:pPr>
            <a:r>
              <a:rPr sz="2000" spc="-5" dirty="0">
                <a:latin typeface="Times New Roman"/>
                <a:cs typeface="Times New Roman"/>
              </a:rPr>
              <a:t>Retribuzione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740" y="2702051"/>
            <a:ext cx="1592580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12281" y="2702051"/>
            <a:ext cx="1018540" cy="368935"/>
          </a:xfrm>
          <a:custGeom>
            <a:avLst/>
            <a:gdLst/>
            <a:ahLst/>
            <a:cxnLst/>
            <a:rect l="l" t="t" r="r" b="b"/>
            <a:pathLst>
              <a:path w="1018540" h="368935">
                <a:moveTo>
                  <a:pt x="854252" y="0"/>
                </a:moveTo>
                <a:lnTo>
                  <a:pt x="163779" y="0"/>
                </a:lnTo>
                <a:lnTo>
                  <a:pt x="120241" y="6587"/>
                </a:lnTo>
                <a:lnTo>
                  <a:pt x="81118" y="25177"/>
                </a:lnTo>
                <a:lnTo>
                  <a:pt x="47971" y="54011"/>
                </a:lnTo>
                <a:lnTo>
                  <a:pt x="22361" y="91332"/>
                </a:lnTo>
                <a:lnTo>
                  <a:pt x="5850" y="135382"/>
                </a:lnTo>
                <a:lnTo>
                  <a:pt x="0" y="184404"/>
                </a:lnTo>
                <a:lnTo>
                  <a:pt x="5850" y="233425"/>
                </a:lnTo>
                <a:lnTo>
                  <a:pt x="22361" y="277475"/>
                </a:lnTo>
                <a:lnTo>
                  <a:pt x="47971" y="314796"/>
                </a:lnTo>
                <a:lnTo>
                  <a:pt x="81118" y="343630"/>
                </a:lnTo>
                <a:lnTo>
                  <a:pt x="120241" y="362220"/>
                </a:lnTo>
                <a:lnTo>
                  <a:pt x="163779" y="368808"/>
                </a:lnTo>
                <a:lnTo>
                  <a:pt x="854252" y="368808"/>
                </a:lnTo>
                <a:lnTo>
                  <a:pt x="897790" y="362220"/>
                </a:lnTo>
                <a:lnTo>
                  <a:pt x="936913" y="343630"/>
                </a:lnTo>
                <a:lnTo>
                  <a:pt x="970060" y="314796"/>
                </a:lnTo>
                <a:lnTo>
                  <a:pt x="995670" y="277475"/>
                </a:lnTo>
                <a:lnTo>
                  <a:pt x="1012181" y="233425"/>
                </a:lnTo>
                <a:lnTo>
                  <a:pt x="1018031" y="184404"/>
                </a:lnTo>
                <a:lnTo>
                  <a:pt x="1012181" y="135382"/>
                </a:lnTo>
                <a:lnTo>
                  <a:pt x="995670" y="91332"/>
                </a:lnTo>
                <a:lnTo>
                  <a:pt x="970060" y="54011"/>
                </a:lnTo>
                <a:lnTo>
                  <a:pt x="936913" y="25177"/>
                </a:lnTo>
                <a:lnTo>
                  <a:pt x="897790" y="6587"/>
                </a:lnTo>
                <a:lnTo>
                  <a:pt x="85425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81" y="2702051"/>
            <a:ext cx="1018540" cy="368935"/>
          </a:xfrm>
          <a:custGeom>
            <a:avLst/>
            <a:gdLst/>
            <a:ahLst/>
            <a:cxnLst/>
            <a:rect l="l" t="t" r="r" b="b"/>
            <a:pathLst>
              <a:path w="1018540" h="368935">
                <a:moveTo>
                  <a:pt x="163779" y="0"/>
                </a:moveTo>
                <a:lnTo>
                  <a:pt x="854252" y="0"/>
                </a:lnTo>
                <a:lnTo>
                  <a:pt x="897790" y="6587"/>
                </a:lnTo>
                <a:lnTo>
                  <a:pt x="936913" y="25177"/>
                </a:lnTo>
                <a:lnTo>
                  <a:pt x="970060" y="54011"/>
                </a:lnTo>
                <a:lnTo>
                  <a:pt x="995670" y="91332"/>
                </a:lnTo>
                <a:lnTo>
                  <a:pt x="1012181" y="135382"/>
                </a:lnTo>
                <a:lnTo>
                  <a:pt x="1018031" y="184404"/>
                </a:lnTo>
                <a:lnTo>
                  <a:pt x="1012181" y="233425"/>
                </a:lnTo>
                <a:lnTo>
                  <a:pt x="995670" y="277475"/>
                </a:lnTo>
                <a:lnTo>
                  <a:pt x="970060" y="314796"/>
                </a:lnTo>
                <a:lnTo>
                  <a:pt x="936913" y="343630"/>
                </a:lnTo>
                <a:lnTo>
                  <a:pt x="897790" y="362220"/>
                </a:lnTo>
                <a:lnTo>
                  <a:pt x="854252" y="368808"/>
                </a:lnTo>
                <a:lnTo>
                  <a:pt x="163779" y="368808"/>
                </a:lnTo>
                <a:lnTo>
                  <a:pt x="120241" y="362220"/>
                </a:lnTo>
                <a:lnTo>
                  <a:pt x="81118" y="343630"/>
                </a:lnTo>
                <a:lnTo>
                  <a:pt x="47971" y="314796"/>
                </a:lnTo>
                <a:lnTo>
                  <a:pt x="22361" y="277475"/>
                </a:lnTo>
                <a:lnTo>
                  <a:pt x="5850" y="233425"/>
                </a:lnTo>
                <a:lnTo>
                  <a:pt x="0" y="184404"/>
                </a:lnTo>
                <a:lnTo>
                  <a:pt x="5850" y="135382"/>
                </a:lnTo>
                <a:lnTo>
                  <a:pt x="22361" y="91332"/>
                </a:lnTo>
                <a:lnTo>
                  <a:pt x="47971" y="54011"/>
                </a:lnTo>
                <a:lnTo>
                  <a:pt x="81118" y="25177"/>
                </a:lnTo>
                <a:lnTo>
                  <a:pt x="120241" y="6587"/>
                </a:lnTo>
                <a:lnTo>
                  <a:pt x="1637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2261" y="2694369"/>
            <a:ext cx="809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 1 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4111" y="3429000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Times New Roman"/>
                <a:cs typeface="Times New Roman"/>
              </a:rPr>
              <a:t>scrivi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5267" y="3427476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Times New Roman"/>
                <a:cs typeface="Times New Roman"/>
              </a:rPr>
              <a:t>calcola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7947" y="3427476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4111" y="4155947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5267" y="4154423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Times New Roman"/>
                <a:cs typeface="Times New Roman"/>
              </a:rPr>
              <a:t>calcola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7947" y="4154423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04"/>
              </a:spcBef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5411" y="4881371"/>
            <a:ext cx="1386840" cy="370840"/>
          </a:xfrm>
          <a:custGeom>
            <a:avLst/>
            <a:gdLst/>
            <a:ahLst/>
            <a:cxnLst/>
            <a:rect l="l" t="t" r="r" b="b"/>
            <a:pathLst>
              <a:path w="1386840" h="370839">
                <a:moveTo>
                  <a:pt x="1109472" y="0"/>
                </a:moveTo>
                <a:lnTo>
                  <a:pt x="277368" y="0"/>
                </a:lnTo>
                <a:lnTo>
                  <a:pt x="0" y="185165"/>
                </a:lnTo>
                <a:lnTo>
                  <a:pt x="277368" y="370331"/>
                </a:lnTo>
                <a:lnTo>
                  <a:pt x="1109472" y="370331"/>
                </a:lnTo>
                <a:lnTo>
                  <a:pt x="1386840" y="185165"/>
                </a:lnTo>
                <a:lnTo>
                  <a:pt x="11094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25411" y="4881371"/>
            <a:ext cx="1386840" cy="370840"/>
          </a:xfrm>
          <a:custGeom>
            <a:avLst/>
            <a:gdLst/>
            <a:ahLst/>
            <a:cxnLst/>
            <a:rect l="l" t="t" r="r" b="b"/>
            <a:pathLst>
              <a:path w="1386840" h="370839">
                <a:moveTo>
                  <a:pt x="0" y="185165"/>
                </a:moveTo>
                <a:lnTo>
                  <a:pt x="277368" y="0"/>
                </a:lnTo>
                <a:lnTo>
                  <a:pt x="1109472" y="0"/>
                </a:lnTo>
                <a:lnTo>
                  <a:pt x="1386840" y="185165"/>
                </a:lnTo>
                <a:lnTo>
                  <a:pt x="1109472" y="370331"/>
                </a:lnTo>
                <a:lnTo>
                  <a:pt x="277368" y="370331"/>
                </a:lnTo>
                <a:lnTo>
                  <a:pt x="0" y="18516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6776" y="4882896"/>
            <a:ext cx="2381250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4"/>
              </a:spcBef>
              <a:tabLst>
                <a:tab pos="1573530" algn="l"/>
              </a:tabLst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	s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01128" y="5609844"/>
            <a:ext cx="1312545" cy="368935"/>
          </a:xfrm>
          <a:custGeom>
            <a:avLst/>
            <a:gdLst/>
            <a:ahLst/>
            <a:cxnLst/>
            <a:rect l="l" t="t" r="r" b="b"/>
            <a:pathLst>
              <a:path w="1312545" h="368935">
                <a:moveTo>
                  <a:pt x="0" y="0"/>
                </a:moveTo>
                <a:lnTo>
                  <a:pt x="1312164" y="0"/>
                </a:lnTo>
                <a:lnTo>
                  <a:pt x="1312164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1128" y="5609844"/>
            <a:ext cx="1312545" cy="368935"/>
          </a:xfrm>
          <a:custGeom>
            <a:avLst/>
            <a:gdLst/>
            <a:ahLst/>
            <a:cxnLst/>
            <a:rect l="l" t="t" r="r" b="b"/>
            <a:pathLst>
              <a:path w="1312545" h="368935">
                <a:moveTo>
                  <a:pt x="0" y="0"/>
                </a:moveTo>
                <a:lnTo>
                  <a:pt x="1312164" y="0"/>
                </a:lnTo>
                <a:lnTo>
                  <a:pt x="1312164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40402" y="5621719"/>
            <a:ext cx="1237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Istruz.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3347" y="5608320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90359" y="5250179"/>
            <a:ext cx="321945" cy="353695"/>
          </a:xfrm>
          <a:custGeom>
            <a:avLst/>
            <a:gdLst/>
            <a:ahLst/>
            <a:cxnLst/>
            <a:rect l="l" t="t" r="r" b="b"/>
            <a:pathLst>
              <a:path w="321945" h="353695">
                <a:moveTo>
                  <a:pt x="321564" y="0"/>
                </a:moveTo>
                <a:lnTo>
                  <a:pt x="0" y="35356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31835" y="5250179"/>
            <a:ext cx="338455" cy="353695"/>
          </a:xfrm>
          <a:custGeom>
            <a:avLst/>
            <a:gdLst/>
            <a:ahLst/>
            <a:cxnLst/>
            <a:rect l="l" t="t" r="r" b="b"/>
            <a:pathLst>
              <a:path w="338454" h="353695">
                <a:moveTo>
                  <a:pt x="0" y="0"/>
                </a:moveTo>
                <a:lnTo>
                  <a:pt x="338328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97664" y="5140707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1614" y="515012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55764" y="4527803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5" h="353695">
                <a:moveTo>
                  <a:pt x="0" y="0"/>
                </a:moveTo>
                <a:lnTo>
                  <a:pt x="176784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2264" y="4527803"/>
            <a:ext cx="544195" cy="353695"/>
          </a:xfrm>
          <a:custGeom>
            <a:avLst/>
            <a:gdLst/>
            <a:ahLst/>
            <a:cxnLst/>
            <a:rect l="l" t="t" r="r" b="b"/>
            <a:pathLst>
              <a:path w="544195" h="353695">
                <a:moveTo>
                  <a:pt x="544067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0" y="3791711"/>
            <a:ext cx="1905" cy="367665"/>
          </a:xfrm>
          <a:custGeom>
            <a:avLst/>
            <a:gdLst/>
            <a:ahLst/>
            <a:cxnLst/>
            <a:rect l="l" t="t" r="r" b="b"/>
            <a:pathLst>
              <a:path w="1904" h="367664">
                <a:moveTo>
                  <a:pt x="0" y="0"/>
                </a:moveTo>
                <a:lnTo>
                  <a:pt x="1524" y="3672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5764" y="3791711"/>
            <a:ext cx="1018540" cy="367665"/>
          </a:xfrm>
          <a:custGeom>
            <a:avLst/>
            <a:gdLst/>
            <a:ahLst/>
            <a:cxnLst/>
            <a:rect l="l" t="t" r="r" b="b"/>
            <a:pathLst>
              <a:path w="1018540" h="367664">
                <a:moveTo>
                  <a:pt x="0" y="0"/>
                </a:moveTo>
                <a:lnTo>
                  <a:pt x="1018032" y="367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6671" y="3791711"/>
            <a:ext cx="1089660" cy="367665"/>
          </a:xfrm>
          <a:custGeom>
            <a:avLst/>
            <a:gdLst/>
            <a:ahLst/>
            <a:cxnLst/>
            <a:rect l="l" t="t" r="r" b="b"/>
            <a:pathLst>
              <a:path w="1089660" h="367664">
                <a:moveTo>
                  <a:pt x="1089660" y="0"/>
                </a:moveTo>
                <a:lnTo>
                  <a:pt x="0" y="3672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9071" y="2345435"/>
            <a:ext cx="234950" cy="353695"/>
          </a:xfrm>
          <a:custGeom>
            <a:avLst/>
            <a:gdLst/>
            <a:ahLst/>
            <a:cxnLst/>
            <a:rect l="l" t="t" r="r" b="b"/>
            <a:pathLst>
              <a:path w="234950" h="353694">
                <a:moveTo>
                  <a:pt x="234696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9335" y="2345435"/>
            <a:ext cx="440690" cy="353695"/>
          </a:xfrm>
          <a:custGeom>
            <a:avLst/>
            <a:gdLst/>
            <a:ahLst/>
            <a:cxnLst/>
            <a:rect l="l" t="t" r="r" b="b"/>
            <a:pathLst>
              <a:path w="440690" h="353694">
                <a:moveTo>
                  <a:pt x="0" y="0"/>
                </a:moveTo>
                <a:lnTo>
                  <a:pt x="440436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1911" y="3067811"/>
            <a:ext cx="1576070" cy="353695"/>
          </a:xfrm>
          <a:custGeom>
            <a:avLst/>
            <a:gdLst/>
            <a:ahLst/>
            <a:cxnLst/>
            <a:rect l="l" t="t" r="r" b="b"/>
            <a:pathLst>
              <a:path w="1576070" h="353695">
                <a:moveTo>
                  <a:pt x="1575815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84007" y="3067811"/>
            <a:ext cx="576580" cy="353695"/>
          </a:xfrm>
          <a:custGeom>
            <a:avLst/>
            <a:gdLst/>
            <a:ahLst/>
            <a:cxnLst/>
            <a:rect l="l" t="t" r="r" b="b"/>
            <a:pathLst>
              <a:path w="576579" h="353695">
                <a:moveTo>
                  <a:pt x="0" y="0"/>
                </a:moveTo>
                <a:lnTo>
                  <a:pt x="576072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3067811"/>
            <a:ext cx="513715" cy="353695"/>
          </a:xfrm>
          <a:custGeom>
            <a:avLst/>
            <a:gdLst/>
            <a:ahLst/>
            <a:cxnLst/>
            <a:rect l="l" t="t" r="r" b="b"/>
            <a:pathLst>
              <a:path w="513715" h="353695">
                <a:moveTo>
                  <a:pt x="513588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827" y="266414"/>
            <a:ext cx="6824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Grafi </a:t>
            </a:r>
            <a:r>
              <a:rPr dirty="0"/>
              <a:t>di</a:t>
            </a:r>
            <a:r>
              <a:rPr spc="-5" dirty="0"/>
              <a:t> Nassi-Schneidermann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/>
              <a:t>Uniscono </a:t>
            </a:r>
            <a:r>
              <a:rPr spc="-5" dirty="0"/>
              <a:t>il </a:t>
            </a:r>
            <a:r>
              <a:rPr dirty="0"/>
              <a:t>vantaggio di </a:t>
            </a:r>
            <a:r>
              <a:rPr spc="5" dirty="0"/>
              <a:t>una  </a:t>
            </a:r>
            <a:r>
              <a:rPr dirty="0"/>
              <a:t>rappresentazione grafica </a:t>
            </a:r>
            <a:r>
              <a:rPr spc="5" dirty="0"/>
              <a:t>con </a:t>
            </a:r>
            <a:r>
              <a:rPr dirty="0"/>
              <a:t>quello di</a:t>
            </a:r>
            <a:r>
              <a:rPr spc="-110" dirty="0"/>
              <a:t> </a:t>
            </a:r>
            <a:r>
              <a:rPr dirty="0"/>
              <a:t>poter  rappresentare schematicamente metodi  strutturati</a:t>
            </a:r>
          </a:p>
          <a:p>
            <a:pPr marL="100965" algn="ctr">
              <a:lnSpc>
                <a:spcPct val="100000"/>
              </a:lnSpc>
              <a:spcBef>
                <a:spcPts val="790"/>
              </a:spcBef>
            </a:pPr>
            <a:r>
              <a:rPr b="1" dirty="0">
                <a:latin typeface="Times New Roman"/>
                <a:cs typeface="Times New Roman"/>
              </a:rPr>
              <a:t>SCHEMI</a:t>
            </a:r>
          </a:p>
          <a:p>
            <a:pPr marL="1155700" lvl="1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7891" y="4507991"/>
            <a:ext cx="1871980" cy="5060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600" spc="-5" dirty="0">
                <a:latin typeface="Times New Roman"/>
                <a:cs typeface="Times New Roman"/>
              </a:rPr>
              <a:t>A1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7891" y="5013959"/>
            <a:ext cx="1871980" cy="5029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Times New Roman"/>
                <a:cs typeface="Times New Roman"/>
              </a:rPr>
              <a:t>A2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827" y="508507"/>
            <a:ext cx="6824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Grafi </a:t>
            </a:r>
            <a:r>
              <a:rPr dirty="0"/>
              <a:t>di</a:t>
            </a:r>
            <a:r>
              <a:rPr spc="-5" dirty="0"/>
              <a:t> Nassi-Schneidermann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4066547"/>
            <a:ext cx="2661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99" y="4066603"/>
            <a:ext cx="2955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383" y="2500883"/>
            <a:ext cx="2595880" cy="1503045"/>
          </a:xfrm>
          <a:custGeom>
            <a:avLst/>
            <a:gdLst/>
            <a:ahLst/>
            <a:cxnLst/>
            <a:rect l="l" t="t" r="r" b="b"/>
            <a:pathLst>
              <a:path w="2595879" h="1503045">
                <a:moveTo>
                  <a:pt x="0" y="0"/>
                </a:moveTo>
                <a:lnTo>
                  <a:pt x="2595372" y="0"/>
                </a:lnTo>
                <a:lnTo>
                  <a:pt x="2595372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2500883"/>
            <a:ext cx="2595880" cy="1503045"/>
          </a:xfrm>
          <a:custGeom>
            <a:avLst/>
            <a:gdLst/>
            <a:ahLst/>
            <a:cxnLst/>
            <a:rect l="l" t="t" r="r" b="b"/>
            <a:pathLst>
              <a:path w="2595879" h="1503045">
                <a:moveTo>
                  <a:pt x="0" y="0"/>
                </a:moveTo>
                <a:lnTo>
                  <a:pt x="2595372" y="0"/>
                </a:lnTo>
                <a:lnTo>
                  <a:pt x="2595372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2955" y="3235451"/>
            <a:ext cx="1295400" cy="767080"/>
          </a:xfrm>
          <a:custGeom>
            <a:avLst/>
            <a:gdLst/>
            <a:ahLst/>
            <a:cxnLst/>
            <a:rect l="l" t="t" r="r" b="b"/>
            <a:pathLst>
              <a:path w="1295400" h="767079">
                <a:moveTo>
                  <a:pt x="0" y="0"/>
                </a:moveTo>
                <a:lnTo>
                  <a:pt x="1295400" y="0"/>
                </a:lnTo>
                <a:lnTo>
                  <a:pt x="1295400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8355" y="3230879"/>
            <a:ext cx="1297305" cy="767080"/>
          </a:xfrm>
          <a:custGeom>
            <a:avLst/>
            <a:gdLst/>
            <a:ahLst/>
            <a:cxnLst/>
            <a:rect l="l" t="t" r="r" b="b"/>
            <a:pathLst>
              <a:path w="1297304" h="767079">
                <a:moveTo>
                  <a:pt x="0" y="0"/>
                </a:moveTo>
                <a:lnTo>
                  <a:pt x="1296923" y="0"/>
                </a:lnTo>
                <a:lnTo>
                  <a:pt x="1296923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955" y="2497835"/>
            <a:ext cx="1297305" cy="737870"/>
          </a:xfrm>
          <a:custGeom>
            <a:avLst/>
            <a:gdLst/>
            <a:ahLst/>
            <a:cxnLst/>
            <a:rect l="l" t="t" r="r" b="b"/>
            <a:pathLst>
              <a:path w="1297305" h="737869">
                <a:moveTo>
                  <a:pt x="0" y="0"/>
                </a:moveTo>
                <a:lnTo>
                  <a:pt x="1296924" y="7376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879" y="2490216"/>
            <a:ext cx="1298575" cy="751840"/>
          </a:xfrm>
          <a:custGeom>
            <a:avLst/>
            <a:gdLst/>
            <a:ahLst/>
            <a:cxnLst/>
            <a:rect l="l" t="t" r="r" b="b"/>
            <a:pathLst>
              <a:path w="1298575" h="751839">
                <a:moveTo>
                  <a:pt x="0" y="751331"/>
                </a:moveTo>
                <a:lnTo>
                  <a:pt x="129844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5241" y="3237738"/>
            <a:ext cx="1289050" cy="76073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71120" rIns="0" bIns="0" rtlCol="0">
            <a:spAutoFit/>
          </a:bodyPr>
          <a:lstStyle/>
          <a:p>
            <a:pPr marL="209550" marR="217804" indent="8636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Times New Roman"/>
                <a:cs typeface="Times New Roman"/>
              </a:rPr>
              <a:t>blocco  azione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52927" y="3237738"/>
            <a:ext cx="1285875" cy="75819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66675" rIns="0" bIns="0" rtlCol="0">
            <a:spAutoFit/>
          </a:bodyPr>
          <a:lstStyle/>
          <a:p>
            <a:pPr marL="207645" marR="217170" indent="86360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latin typeface="Times New Roman"/>
                <a:cs typeface="Times New Roman"/>
              </a:rPr>
              <a:t>blocco  azione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99" y="879127"/>
            <a:ext cx="6699250" cy="2276475"/>
          </a:xfrm>
          <a:prstGeom prst="rect">
            <a:avLst/>
          </a:prstGeom>
        </p:spPr>
        <p:txBody>
          <a:bodyPr vert="horz" wrap="square" lIns="0" tIns="314960" rIns="0" bIns="0" rtlCol="0">
            <a:spAutoFit/>
          </a:bodyPr>
          <a:lstStyle/>
          <a:p>
            <a:pPr marL="3045460">
              <a:lnSpc>
                <a:spcPct val="100000"/>
              </a:lnSpc>
              <a:spcBef>
                <a:spcPts val="2480"/>
              </a:spcBef>
            </a:pPr>
            <a:r>
              <a:rPr sz="4000" spc="-5" dirty="0">
                <a:latin typeface="Times New Roman"/>
                <a:cs typeface="Times New Roman"/>
              </a:rPr>
              <a:t>Schemi</a:t>
            </a:r>
            <a:endParaRPr sz="40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664"/>
              </a:spcBef>
              <a:buChar char="•"/>
              <a:tabLst>
                <a:tab pos="349250" algn="l"/>
                <a:tab pos="349885" algn="l"/>
                <a:tab pos="3974465" algn="l"/>
                <a:tab pos="4311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	•	Iterazione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repeat</a:t>
            </a:r>
            <a:endParaRPr sz="2800">
              <a:latin typeface="Times New Roman"/>
              <a:cs typeface="Times New Roman"/>
            </a:endParaRPr>
          </a:p>
          <a:p>
            <a:pPr marR="2534920" algn="ctr">
              <a:lnSpc>
                <a:spcPct val="100000"/>
              </a:lnSpc>
              <a:spcBef>
                <a:spcPts val="715"/>
              </a:spcBef>
            </a:pPr>
            <a:r>
              <a:rPr sz="2000" b="1" dirty="0">
                <a:latin typeface="Times New Roman"/>
                <a:cs typeface="Times New Roman"/>
              </a:rPr>
              <a:t>se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endParaRPr sz="2000">
              <a:latin typeface="Times New Roman"/>
              <a:cs typeface="Times New Roman"/>
            </a:endParaRPr>
          </a:p>
          <a:p>
            <a:pPr marR="2559685" algn="ctr">
              <a:lnSpc>
                <a:spcPct val="100000"/>
              </a:lnSpc>
              <a:tabLst>
                <a:tab pos="1902460" algn="l"/>
              </a:tabLst>
            </a:pPr>
            <a:r>
              <a:rPr sz="3000" baseline="1388" dirty="0">
                <a:latin typeface="Times New Roman"/>
                <a:cs typeface="Times New Roman"/>
              </a:rPr>
              <a:t>V	</a:t>
            </a: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17903" y="4529328"/>
          <a:ext cx="2595879" cy="1499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363"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fintantoché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condizione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34670" marR="528955" indent="-825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azi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</a:p>
                  </a:txBody>
                  <a:tcPr marL="0" marR="0" marT="130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442203" y="2462783"/>
          <a:ext cx="2595245" cy="1501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ripeti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34670" marR="530860" indent="-825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azi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36">
                <a:tc gridSpan="2"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finché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condizione</a:t>
                      </a:r>
                    </a:p>
                  </a:txBody>
                  <a:tcPr marL="0" marR="0" marT="177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443728" y="4527803"/>
          <a:ext cx="2595244" cy="151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 gridSpan="2">
                  <a:txBody>
                    <a:bodyPr/>
                    <a:lstStyle/>
                    <a:p>
                      <a:pPr marL="26034">
                        <a:lnSpc>
                          <a:spcPts val="2350"/>
                        </a:lnSpc>
                        <a:spcBef>
                          <a:spcPts val="7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per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variabile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controllo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04">
                <a:tc>
                  <a:txBody>
                    <a:bodyPr/>
                    <a:lstStyle/>
                    <a:p>
                      <a:pPr marL="241300">
                        <a:lnSpc>
                          <a:spcPts val="229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che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0335" marR="128270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va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fra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34670" marR="538480" indent="-825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azi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80">
                <a:tc gridSpan="2">
                  <a:txBody>
                    <a:bodyPr/>
                    <a:lstStyle/>
                    <a:p>
                      <a:pPr marL="170815">
                        <a:lnSpc>
                          <a:spcPts val="22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valore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iniziale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finale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827" y="538194"/>
            <a:ext cx="6824345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Grafi </a:t>
            </a:r>
            <a:r>
              <a:rPr dirty="0"/>
              <a:t>di</a:t>
            </a:r>
            <a:r>
              <a:rPr spc="-5" dirty="0"/>
              <a:t> Nassi-Schneidermann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004631"/>
            <a:ext cx="3429635" cy="4008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Calcolo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retribuzione</a:t>
            </a:r>
            <a:endParaRPr sz="2400">
              <a:latin typeface="Times New Roman"/>
              <a:cs typeface="Times New Roman"/>
            </a:endParaRPr>
          </a:p>
          <a:p>
            <a:pPr marL="349250" marR="2730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al netto delle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trattenute  per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lavorate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oraria</a:t>
            </a:r>
            <a:endParaRPr sz="20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percentuale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 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max </a:t>
            </a:r>
            <a:r>
              <a:rPr sz="2000" spc="-5" dirty="0">
                <a:latin typeface="Times New Roman"/>
                <a:cs typeface="Times New Roman"/>
              </a:rPr>
              <a:t>tetto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netta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lorda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calcolate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1247" y="1981200"/>
            <a:ext cx="4144010" cy="4142740"/>
          </a:xfrm>
          <a:custGeom>
            <a:avLst/>
            <a:gdLst/>
            <a:ahLst/>
            <a:cxnLst/>
            <a:rect l="l" t="t" r="r" b="b"/>
            <a:pathLst>
              <a:path w="4144009" h="4142740">
                <a:moveTo>
                  <a:pt x="0" y="0"/>
                </a:moveTo>
                <a:lnTo>
                  <a:pt x="4143755" y="0"/>
                </a:lnTo>
                <a:lnTo>
                  <a:pt x="4143755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1981200"/>
            <a:ext cx="4144010" cy="4142740"/>
          </a:xfrm>
          <a:custGeom>
            <a:avLst/>
            <a:gdLst/>
            <a:ahLst/>
            <a:cxnLst/>
            <a:rect l="l" t="t" r="r" b="b"/>
            <a:pathLst>
              <a:path w="4144009" h="4142740">
                <a:moveTo>
                  <a:pt x="0" y="0"/>
                </a:moveTo>
                <a:lnTo>
                  <a:pt x="4143755" y="0"/>
                </a:lnTo>
                <a:lnTo>
                  <a:pt x="4143755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3770" y="3642105"/>
            <a:ext cx="5918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che  </a:t>
            </a:r>
            <a:r>
              <a:rPr sz="2000" b="1" spc="5" dirty="0">
                <a:latin typeface="Times New Roman"/>
                <a:cs typeface="Times New Roman"/>
              </a:rPr>
              <a:t>va</a:t>
            </a:r>
            <a:r>
              <a:rPr sz="2000" b="1" spc="-5" dirty="0">
                <a:latin typeface="Times New Roman"/>
                <a:cs typeface="Times New Roman"/>
              </a:rPr>
              <a:t>ri</a:t>
            </a:r>
            <a:r>
              <a:rPr sz="2000" b="1" dirty="0">
                <a:latin typeface="Times New Roman"/>
                <a:cs typeface="Times New Roman"/>
              </a:rPr>
              <a:t>a  </a:t>
            </a:r>
            <a:r>
              <a:rPr sz="2000" b="1" spc="-5" dirty="0">
                <a:latin typeface="Times New Roman"/>
                <a:cs typeface="Times New Roman"/>
              </a:rPr>
              <a:t>fra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5059" y="2331135"/>
            <a:ext cx="526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per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1167" y="5755285"/>
            <a:ext cx="506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 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247" y="1981200"/>
            <a:ext cx="4141470" cy="36512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7465">
              <a:lnSpc>
                <a:spcPts val="2345"/>
              </a:lnSpc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dirty="0">
                <a:latin typeface="Times New Roman"/>
                <a:cs typeface="Times New Roman"/>
              </a:rPr>
              <a:t>max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5059" y="2724911"/>
            <a:ext cx="2595880" cy="2992120"/>
          </a:xfrm>
          <a:custGeom>
            <a:avLst/>
            <a:gdLst/>
            <a:ahLst/>
            <a:cxnLst/>
            <a:rect l="l" t="t" r="r" b="b"/>
            <a:pathLst>
              <a:path w="2595879" h="2992120">
                <a:moveTo>
                  <a:pt x="0" y="0"/>
                </a:moveTo>
                <a:lnTo>
                  <a:pt x="2595372" y="0"/>
                </a:lnTo>
                <a:lnTo>
                  <a:pt x="2595372" y="2991612"/>
                </a:lnTo>
                <a:lnTo>
                  <a:pt x="0" y="29916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5059" y="2724911"/>
            <a:ext cx="2595880" cy="2992120"/>
          </a:xfrm>
          <a:custGeom>
            <a:avLst/>
            <a:gdLst/>
            <a:ahLst/>
            <a:cxnLst/>
            <a:rect l="l" t="t" r="r" b="b"/>
            <a:pathLst>
              <a:path w="2595879" h="2992120">
                <a:moveTo>
                  <a:pt x="0" y="0"/>
                </a:moveTo>
                <a:lnTo>
                  <a:pt x="2595372" y="0"/>
                </a:lnTo>
                <a:lnTo>
                  <a:pt x="2595372" y="2991612"/>
                </a:lnTo>
                <a:lnTo>
                  <a:pt x="0" y="299161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9632" y="4564379"/>
            <a:ext cx="1295400" cy="382905"/>
          </a:xfrm>
          <a:custGeom>
            <a:avLst/>
            <a:gdLst/>
            <a:ahLst/>
            <a:cxnLst/>
            <a:rect l="l" t="t" r="r" b="b"/>
            <a:pathLst>
              <a:path w="1295400" h="382904">
                <a:moveTo>
                  <a:pt x="0" y="0"/>
                </a:moveTo>
                <a:lnTo>
                  <a:pt x="1295400" y="0"/>
                </a:lnTo>
                <a:lnTo>
                  <a:pt x="1295400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9632" y="4564379"/>
            <a:ext cx="1295400" cy="382905"/>
          </a:xfrm>
          <a:custGeom>
            <a:avLst/>
            <a:gdLst/>
            <a:ahLst/>
            <a:cxnLst/>
            <a:rect l="l" t="t" r="r" b="b"/>
            <a:pathLst>
              <a:path w="1295400" h="382904">
                <a:moveTo>
                  <a:pt x="0" y="0"/>
                </a:moveTo>
                <a:lnTo>
                  <a:pt x="1295400" y="0"/>
                </a:lnTo>
                <a:lnTo>
                  <a:pt x="1295400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5031" y="4559808"/>
            <a:ext cx="1297305" cy="382905"/>
          </a:xfrm>
          <a:custGeom>
            <a:avLst/>
            <a:gdLst/>
            <a:ahLst/>
            <a:cxnLst/>
            <a:rect l="l" t="t" r="r" b="b"/>
            <a:pathLst>
              <a:path w="1297304" h="382904">
                <a:moveTo>
                  <a:pt x="0" y="0"/>
                </a:moveTo>
                <a:lnTo>
                  <a:pt x="1296924" y="0"/>
                </a:lnTo>
                <a:lnTo>
                  <a:pt x="129692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5031" y="4559808"/>
            <a:ext cx="1297305" cy="382905"/>
          </a:xfrm>
          <a:custGeom>
            <a:avLst/>
            <a:gdLst/>
            <a:ahLst/>
            <a:cxnLst/>
            <a:rect l="l" t="t" r="r" b="b"/>
            <a:pathLst>
              <a:path w="1297304" h="382904">
                <a:moveTo>
                  <a:pt x="0" y="0"/>
                </a:moveTo>
                <a:lnTo>
                  <a:pt x="1296924" y="0"/>
                </a:lnTo>
                <a:lnTo>
                  <a:pt x="129692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9632" y="3825240"/>
            <a:ext cx="1297305" cy="739140"/>
          </a:xfrm>
          <a:custGeom>
            <a:avLst/>
            <a:gdLst/>
            <a:ahLst/>
            <a:cxnLst/>
            <a:rect l="l" t="t" r="r" b="b"/>
            <a:pathLst>
              <a:path w="1297304" h="739139">
                <a:moveTo>
                  <a:pt x="0" y="0"/>
                </a:moveTo>
                <a:lnTo>
                  <a:pt x="1296924" y="7391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6556" y="3819144"/>
            <a:ext cx="1298575" cy="751840"/>
          </a:xfrm>
          <a:custGeom>
            <a:avLst/>
            <a:gdLst/>
            <a:ahLst/>
            <a:cxnLst/>
            <a:rect l="l" t="t" r="r" b="b"/>
            <a:pathLst>
              <a:path w="1298575" h="751839">
                <a:moveTo>
                  <a:pt x="0" y="751331"/>
                </a:moveTo>
                <a:lnTo>
                  <a:pt x="129844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01917" y="4581973"/>
            <a:ext cx="1289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9632" y="3848480"/>
            <a:ext cx="25863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24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se </a:t>
            </a: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  <a:p>
            <a:pPr marR="26670" algn="ctr">
              <a:lnSpc>
                <a:spcPct val="100000"/>
              </a:lnSpc>
              <a:tabLst>
                <a:tab pos="1902460" algn="l"/>
              </a:tabLst>
            </a:pPr>
            <a:r>
              <a:rPr sz="3000" baseline="1388" dirty="0">
                <a:latin typeface="Times New Roman"/>
                <a:cs typeface="Times New Roman"/>
              </a:rPr>
              <a:t>V	</a:t>
            </a: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5059" y="3840479"/>
            <a:ext cx="2595880" cy="1905"/>
          </a:xfrm>
          <a:custGeom>
            <a:avLst/>
            <a:gdLst/>
            <a:ahLst/>
            <a:cxnLst/>
            <a:rect l="l" t="t" r="r" b="b"/>
            <a:pathLst>
              <a:path w="2595879" h="1904">
                <a:moveTo>
                  <a:pt x="0" y="0"/>
                </a:moveTo>
                <a:lnTo>
                  <a:pt x="259537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99632" y="4951476"/>
            <a:ext cx="2586355" cy="37973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9632" y="3474720"/>
            <a:ext cx="2586355" cy="36131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6034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204"/>
              </a:spcBef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95059" y="3468623"/>
            <a:ext cx="2595880" cy="1905"/>
          </a:xfrm>
          <a:custGeom>
            <a:avLst/>
            <a:gdLst/>
            <a:ahLst/>
            <a:cxnLst/>
            <a:rect l="l" t="t" r="r" b="b"/>
            <a:pathLst>
              <a:path w="2595879" h="1904">
                <a:moveTo>
                  <a:pt x="0" y="0"/>
                </a:moveTo>
                <a:lnTo>
                  <a:pt x="259537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99632" y="3098292"/>
            <a:ext cx="2586355" cy="36576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667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210"/>
              </a:spcBef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88964" y="3092195"/>
            <a:ext cx="2597150" cy="1905"/>
          </a:xfrm>
          <a:custGeom>
            <a:avLst/>
            <a:gdLst/>
            <a:ahLst/>
            <a:cxnLst/>
            <a:rect l="l" t="t" r="r" b="b"/>
            <a:pathLst>
              <a:path w="2597150" h="1905">
                <a:moveTo>
                  <a:pt x="0" y="0"/>
                </a:moveTo>
                <a:lnTo>
                  <a:pt x="259689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99632" y="2729483"/>
            <a:ext cx="2586355" cy="35814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317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dirty="0">
                <a:latin typeface="Times New Roman"/>
                <a:cs typeface="Times New Roman"/>
              </a:rPr>
              <a:t>h,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88964" y="5335523"/>
            <a:ext cx="2597150" cy="1905"/>
          </a:xfrm>
          <a:custGeom>
            <a:avLst/>
            <a:gdLst/>
            <a:ahLst/>
            <a:cxnLst/>
            <a:rect l="l" t="t" r="r" b="b"/>
            <a:pathLst>
              <a:path w="2597150" h="1904">
                <a:moveTo>
                  <a:pt x="0" y="0"/>
                </a:moveTo>
                <a:lnTo>
                  <a:pt x="259689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99632" y="5341620"/>
            <a:ext cx="2586355" cy="37084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9844" rIns="0" bIns="0" rtlCol="0">
            <a:spAutoFit/>
          </a:bodyPr>
          <a:lstStyle/>
          <a:p>
            <a:pPr marL="693420">
              <a:lnSpc>
                <a:spcPct val="100000"/>
              </a:lnSpc>
              <a:spcBef>
                <a:spcPts val="234"/>
              </a:spcBef>
            </a:pPr>
            <a:r>
              <a:rPr sz="2000" dirty="0">
                <a:latin typeface="Times New Roman"/>
                <a:cs typeface="Times New Roman"/>
              </a:rPr>
              <a:t>scrivi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567" y="813307"/>
            <a:ext cx="463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Processi</a:t>
            </a:r>
            <a:r>
              <a:rPr spc="-90" dirty="0"/>
              <a:t> </a:t>
            </a:r>
            <a:r>
              <a:rPr dirty="0"/>
              <a:t>Sequenziali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3107"/>
            <a:ext cx="7330440" cy="382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Per evitare incomprensioni, la descrizione del  processo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esecuzione deve definire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esattamente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</a:t>
            </a:r>
            <a:r>
              <a:rPr sz="2400" dirty="0">
                <a:latin typeface="Times New Roman"/>
                <a:cs typeface="Times New Roman"/>
              </a:rPr>
              <a:t>oggetti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cui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operare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sequenza </a:t>
            </a:r>
            <a:r>
              <a:rPr sz="2400" dirty="0">
                <a:latin typeface="Times New Roman"/>
                <a:cs typeface="Times New Roman"/>
              </a:rPr>
              <a:t>esatta delle azioni </a:t>
            </a:r>
            <a:r>
              <a:rPr sz="2400" spc="-5" dirty="0">
                <a:latin typeface="Times New Roman"/>
                <a:cs typeface="Times New Roman"/>
              </a:rPr>
              <a:t>da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compiere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Prima operazione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Ultima </a:t>
            </a:r>
            <a:r>
              <a:rPr sz="2000" dirty="0">
                <a:latin typeface="Times New Roman"/>
                <a:cs typeface="Times New Roman"/>
              </a:rPr>
              <a:t>operazione</a:t>
            </a:r>
            <a:endParaRPr sz="2000">
              <a:latin typeface="Times New Roman"/>
              <a:cs typeface="Times New Roman"/>
            </a:endParaRPr>
          </a:p>
          <a:p>
            <a:pPr marL="748665" marR="92710" lvl="1" indent="-278765">
              <a:lnSpc>
                <a:spcPct val="100000"/>
              </a:lnSpc>
              <a:spcBef>
                <a:spcPts val="58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specifica dei </a:t>
            </a:r>
            <a:r>
              <a:rPr sz="2400" spc="-5" dirty="0">
                <a:latin typeface="Times New Roman"/>
                <a:cs typeface="Times New Roman"/>
              </a:rPr>
              <a:t>controlli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determinano </a:t>
            </a:r>
            <a:r>
              <a:rPr sz="2400" dirty="0">
                <a:latin typeface="Times New Roman"/>
                <a:cs typeface="Times New Roman"/>
              </a:rPr>
              <a:t>l’ordine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esecuzione delle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azioni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indipendentemente dalla natura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dell’esecutore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823" y="538194"/>
            <a:ext cx="688594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Rappresentazione di</a:t>
            </a:r>
            <a:r>
              <a:rPr spc="-370" dirty="0"/>
              <a:t> </a:t>
            </a:r>
            <a:r>
              <a:rPr dirty="0"/>
              <a:t>Algoritmi</a:t>
            </a: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Notazioni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5526595"/>
            <a:ext cx="67062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N.B.:</a:t>
            </a:r>
            <a:r>
              <a:rPr sz="2800" spc="-10" dirty="0">
                <a:latin typeface="Times New Roman"/>
                <a:cs typeface="Times New Roman"/>
              </a:rPr>
              <a:t> NON </a:t>
            </a:r>
            <a:r>
              <a:rPr sz="2800" dirty="0">
                <a:latin typeface="Times New Roman"/>
                <a:cs typeface="Times New Roman"/>
              </a:rPr>
              <a:t>sono linguaggi di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2083" y="1967483"/>
          <a:ext cx="7772399" cy="2849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Grafico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Strutturato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Diagrammi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di flusso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Linguaggio</a:t>
                      </a:r>
                      <a:r>
                        <a:rPr sz="24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5" dirty="0">
                          <a:latin typeface="Times New Roman"/>
                          <a:cs typeface="Times New Roman"/>
                        </a:rPr>
                        <a:t>Lineare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Alberi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Decomposizione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2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Grafi</a:t>
                      </a:r>
                      <a:r>
                        <a:rPr sz="24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Nassi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Schneidermann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7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 marL="0" marR="0" marT="217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813307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60435"/>
            <a:ext cx="7618095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8615" marR="5080" indent="-335915" algn="just">
              <a:lnSpc>
                <a:spcPts val="3030"/>
              </a:lnSpc>
              <a:spcBef>
                <a:spcPts val="470"/>
              </a:spcBef>
              <a:buChar char="•"/>
              <a:tabLst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Il </a:t>
            </a:r>
            <a:r>
              <a:rPr sz="2800" spc="-5" dirty="0">
                <a:latin typeface="Times New Roman"/>
                <a:cs typeface="Times New Roman"/>
              </a:rPr>
              <a:t>linguaggio dei </a:t>
            </a:r>
            <a:r>
              <a:rPr sz="2800" spc="-10" dirty="0">
                <a:latin typeface="Times New Roman"/>
                <a:cs typeface="Times New Roman"/>
              </a:rPr>
              <a:t>diagrammi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flusso è </a:t>
            </a:r>
            <a:r>
              <a:rPr sz="2800" dirty="0">
                <a:latin typeface="Times New Roman"/>
                <a:cs typeface="Times New Roman"/>
              </a:rPr>
              <a:t>un  </a:t>
            </a:r>
            <a:r>
              <a:rPr sz="2800" spc="-5" dirty="0">
                <a:latin typeface="Times New Roman"/>
                <a:cs typeface="Times New Roman"/>
              </a:rPr>
              <a:t>linguaggio grafico tipicamente </a:t>
            </a:r>
            <a:r>
              <a:rPr sz="2800" spc="-10" dirty="0">
                <a:latin typeface="Times New Roman"/>
                <a:cs typeface="Times New Roman"/>
              </a:rPr>
              <a:t>utilizzato per  trasmettere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esecutore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umano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descrizione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548" y="3050777"/>
            <a:ext cx="5842000" cy="26022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algoritmo 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processo</a:t>
            </a:r>
            <a:endParaRPr sz="2800">
              <a:latin typeface="Times New Roman"/>
              <a:cs typeface="Times New Roman"/>
            </a:endParaRPr>
          </a:p>
          <a:p>
            <a:pPr marL="412115" indent="-278765">
              <a:lnSpc>
                <a:spcPct val="100000"/>
              </a:lnSpc>
              <a:spcBef>
                <a:spcPts val="420"/>
              </a:spcBef>
              <a:buChar char="–"/>
              <a:tabLst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parte dal punto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iniziale</a:t>
            </a:r>
            <a:endParaRPr sz="2400">
              <a:latin typeface="Times New Roman"/>
              <a:cs typeface="Times New Roman"/>
            </a:endParaRPr>
          </a:p>
          <a:p>
            <a:pPr marL="819150" lvl="1" indent="-228600">
              <a:lnSpc>
                <a:spcPts val="2280"/>
              </a:lnSpc>
              <a:spcBef>
                <a:spcPts val="375"/>
              </a:spcBef>
              <a:buChar char="•"/>
              <a:tabLst>
                <a:tab pos="818515" algn="l"/>
                <a:tab pos="819785" algn="l"/>
              </a:tabLst>
            </a:pPr>
            <a:r>
              <a:rPr sz="2000" dirty="0">
                <a:latin typeface="Times New Roman"/>
                <a:cs typeface="Times New Roman"/>
              </a:rPr>
              <a:t>Si seguono i </a:t>
            </a:r>
            <a:r>
              <a:rPr sz="2000" spc="-5" dirty="0">
                <a:latin typeface="Times New Roman"/>
                <a:cs typeface="Times New Roman"/>
              </a:rPr>
              <a:t>percorsi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indicati,</a:t>
            </a:r>
            <a:endParaRPr sz="2000">
              <a:latin typeface="Times New Roman"/>
              <a:cs typeface="Times New Roman"/>
            </a:endParaRPr>
          </a:p>
          <a:p>
            <a:pPr marL="81915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intraprendendo le </a:t>
            </a:r>
            <a:r>
              <a:rPr sz="2000" dirty="0">
                <a:latin typeface="Times New Roman"/>
                <a:cs typeface="Times New Roman"/>
              </a:rPr>
              <a:t>azioni che via via si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incontrano</a:t>
            </a:r>
            <a:endParaRPr sz="2000">
              <a:latin typeface="Times New Roman"/>
              <a:cs typeface="Times New Roman"/>
            </a:endParaRPr>
          </a:p>
          <a:p>
            <a:pPr marL="819150" marR="205740" lvl="1" indent="-228600">
              <a:lnSpc>
                <a:spcPts val="2160"/>
              </a:lnSpc>
              <a:spcBef>
                <a:spcPts val="635"/>
              </a:spcBef>
              <a:buChar char="•"/>
              <a:tabLst>
                <a:tab pos="818515" algn="l"/>
                <a:tab pos="819785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caso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percorsi alternativi, </a:t>
            </a:r>
            <a:r>
              <a:rPr sz="2000" dirty="0">
                <a:latin typeface="Times New Roman"/>
                <a:cs typeface="Times New Roman"/>
              </a:rPr>
              <a:t>se ne </a:t>
            </a:r>
            <a:r>
              <a:rPr sz="2000" spc="-5" dirty="0">
                <a:latin typeface="Times New Roman"/>
                <a:cs typeface="Times New Roman"/>
              </a:rPr>
              <a:t>sceglie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uno  </a:t>
            </a:r>
            <a:r>
              <a:rPr sz="2000" dirty="0">
                <a:latin typeface="Times New Roman"/>
                <a:cs typeface="Times New Roman"/>
              </a:rPr>
              <a:t>a seconda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specificata</a:t>
            </a:r>
            <a:endParaRPr sz="20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fino </a:t>
            </a:r>
            <a:r>
              <a:rPr sz="2400" dirty="0">
                <a:latin typeface="Times New Roman"/>
                <a:cs typeface="Times New Roman"/>
              </a:rPr>
              <a:t>al </a:t>
            </a:r>
            <a:r>
              <a:rPr sz="2400" spc="-5" dirty="0">
                <a:latin typeface="Times New Roman"/>
                <a:cs typeface="Times New Roman"/>
              </a:rPr>
              <a:t>raggiungimento </a:t>
            </a:r>
            <a:r>
              <a:rPr sz="2400" dirty="0">
                <a:latin typeface="Times New Roman"/>
                <a:cs typeface="Times New Roman"/>
              </a:rPr>
              <a:t>del punto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2815" y="1213326"/>
            <a:ext cx="3719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Elementi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Costitutivi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1911848"/>
            <a:ext cx="3201670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Calcolo </a:t>
            </a:r>
            <a:r>
              <a:rPr sz="1800" dirty="0">
                <a:latin typeface="Times New Roman"/>
                <a:cs typeface="Times New Roman"/>
              </a:rPr>
              <a:t>(blocco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azione)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99" y="3685603"/>
            <a:ext cx="220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Ingresso/Uscita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99" y="4865179"/>
            <a:ext cx="152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499" y="1855034"/>
            <a:ext cx="4027170" cy="109283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26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Controllo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Times New Roman"/>
                <a:cs typeface="Times New Roman"/>
              </a:rPr>
              <a:t>– Inizio/Fine </a:t>
            </a:r>
            <a:r>
              <a:rPr sz="1800" spc="-5" dirty="0">
                <a:latin typeface="Times New Roman"/>
                <a:cs typeface="Times New Roman"/>
              </a:rPr>
              <a:t>(limiti </a:t>
            </a:r>
            <a:r>
              <a:rPr sz="1800" dirty="0">
                <a:latin typeface="Times New Roman"/>
                <a:cs typeface="Times New Roman"/>
              </a:rPr>
              <a:t>del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699" y="3777043"/>
            <a:ext cx="110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Flusso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2699" y="4660963"/>
            <a:ext cx="1863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Connessione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2200" y="29718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371600" y="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29718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371600" y="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41148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524000" y="0"/>
                </a:moveTo>
                <a:lnTo>
                  <a:pt x="304800" y="0"/>
                </a:lnTo>
                <a:lnTo>
                  <a:pt x="0" y="533400"/>
                </a:lnTo>
                <a:lnTo>
                  <a:pt x="1219200" y="5334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41148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533400"/>
                </a:moveTo>
                <a:lnTo>
                  <a:pt x="304800" y="0"/>
                </a:lnTo>
                <a:lnTo>
                  <a:pt x="1524000" y="0"/>
                </a:lnTo>
                <a:lnTo>
                  <a:pt x="1219200" y="53340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8400" y="52578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609600" y="0"/>
                </a:moveTo>
                <a:lnTo>
                  <a:pt x="0" y="381000"/>
                </a:lnTo>
                <a:lnTo>
                  <a:pt x="609600" y="762000"/>
                </a:lnTo>
                <a:lnTo>
                  <a:pt x="1219200" y="3810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8400" y="52578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0215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0215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4"/>
                </a:lnTo>
                <a:lnTo>
                  <a:pt x="356411" y="39041"/>
                </a:lnTo>
                <a:lnTo>
                  <a:pt x="390244" y="66955"/>
                </a:lnTo>
                <a:lnTo>
                  <a:pt x="418158" y="100788"/>
                </a:lnTo>
                <a:lnTo>
                  <a:pt x="439235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0"/>
                </a:lnTo>
                <a:lnTo>
                  <a:pt x="418158" y="356411"/>
                </a:lnTo>
                <a:lnTo>
                  <a:pt x="390244" y="390244"/>
                </a:lnTo>
                <a:lnTo>
                  <a:pt x="356411" y="418158"/>
                </a:lnTo>
                <a:lnTo>
                  <a:pt x="317580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5"/>
                </a:lnTo>
                <a:lnTo>
                  <a:pt x="100788" y="418158"/>
                </a:lnTo>
                <a:lnTo>
                  <a:pt x="66955" y="390244"/>
                </a:lnTo>
                <a:lnTo>
                  <a:pt x="39041" y="356411"/>
                </a:lnTo>
                <a:lnTo>
                  <a:pt x="17964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3216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365760"/>
                </a:lnTo>
                <a:lnTo>
                  <a:pt x="228600" y="457200"/>
                </a:lnTo>
                <a:lnTo>
                  <a:pt x="457200" y="365760"/>
                </a:lnTo>
                <a:lnTo>
                  <a:pt x="4572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3216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365760"/>
                </a:lnTo>
                <a:lnTo>
                  <a:pt x="228600" y="45720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61" y="4382261"/>
            <a:ext cx="1367790" cy="1905"/>
          </a:xfrm>
          <a:custGeom>
            <a:avLst/>
            <a:gdLst/>
            <a:ahLst/>
            <a:cxnLst/>
            <a:rect l="l" t="t" r="r" b="b"/>
            <a:pathLst>
              <a:path w="1367790" h="1904">
                <a:moveTo>
                  <a:pt x="0" y="0"/>
                </a:moveTo>
                <a:lnTo>
                  <a:pt x="1367790" y="1435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3301" y="433567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101" y="0"/>
                </a:moveTo>
                <a:lnTo>
                  <a:pt x="0" y="96011"/>
                </a:lnTo>
                <a:lnTo>
                  <a:pt x="96062" y="48107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3471" y="3040379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150937" y="0"/>
                </a:moveTo>
                <a:lnTo>
                  <a:pt x="220662" y="0"/>
                </a:lnTo>
                <a:lnTo>
                  <a:pt x="176191" y="5418"/>
                </a:lnTo>
                <a:lnTo>
                  <a:pt x="134770" y="20958"/>
                </a:lnTo>
                <a:lnTo>
                  <a:pt x="97287" y="45548"/>
                </a:lnTo>
                <a:lnTo>
                  <a:pt x="64630" y="78114"/>
                </a:lnTo>
                <a:lnTo>
                  <a:pt x="37685" y="117585"/>
                </a:lnTo>
                <a:lnTo>
                  <a:pt x="17340" y="162888"/>
                </a:lnTo>
                <a:lnTo>
                  <a:pt x="4483" y="212950"/>
                </a:lnTo>
                <a:lnTo>
                  <a:pt x="0" y="266700"/>
                </a:lnTo>
                <a:lnTo>
                  <a:pt x="4483" y="320449"/>
                </a:lnTo>
                <a:lnTo>
                  <a:pt x="17340" y="370511"/>
                </a:lnTo>
                <a:lnTo>
                  <a:pt x="37685" y="415814"/>
                </a:lnTo>
                <a:lnTo>
                  <a:pt x="64630" y="455285"/>
                </a:lnTo>
                <a:lnTo>
                  <a:pt x="97287" y="487851"/>
                </a:lnTo>
                <a:lnTo>
                  <a:pt x="134770" y="512441"/>
                </a:lnTo>
                <a:lnTo>
                  <a:pt x="176191" y="527981"/>
                </a:lnTo>
                <a:lnTo>
                  <a:pt x="220662" y="533400"/>
                </a:lnTo>
                <a:lnTo>
                  <a:pt x="1150937" y="533400"/>
                </a:lnTo>
                <a:lnTo>
                  <a:pt x="1195408" y="527981"/>
                </a:lnTo>
                <a:lnTo>
                  <a:pt x="1236829" y="512441"/>
                </a:lnTo>
                <a:lnTo>
                  <a:pt x="1274312" y="487851"/>
                </a:lnTo>
                <a:lnTo>
                  <a:pt x="1306969" y="455285"/>
                </a:lnTo>
                <a:lnTo>
                  <a:pt x="1333914" y="415814"/>
                </a:lnTo>
                <a:lnTo>
                  <a:pt x="1354259" y="370511"/>
                </a:lnTo>
                <a:lnTo>
                  <a:pt x="1367116" y="320449"/>
                </a:lnTo>
                <a:lnTo>
                  <a:pt x="1371600" y="266700"/>
                </a:lnTo>
                <a:lnTo>
                  <a:pt x="1367116" y="212950"/>
                </a:lnTo>
                <a:lnTo>
                  <a:pt x="1354259" y="162888"/>
                </a:lnTo>
                <a:lnTo>
                  <a:pt x="1333914" y="117585"/>
                </a:lnTo>
                <a:lnTo>
                  <a:pt x="1306969" y="78114"/>
                </a:lnTo>
                <a:lnTo>
                  <a:pt x="1274312" y="45548"/>
                </a:lnTo>
                <a:lnTo>
                  <a:pt x="1236829" y="20958"/>
                </a:lnTo>
                <a:lnTo>
                  <a:pt x="1195408" y="5418"/>
                </a:lnTo>
                <a:lnTo>
                  <a:pt x="115093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3471" y="3040379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220662" y="0"/>
                </a:moveTo>
                <a:lnTo>
                  <a:pt x="1150937" y="0"/>
                </a:lnTo>
                <a:lnTo>
                  <a:pt x="1195408" y="5418"/>
                </a:lnTo>
                <a:lnTo>
                  <a:pt x="1236829" y="20958"/>
                </a:lnTo>
                <a:lnTo>
                  <a:pt x="1274312" y="45548"/>
                </a:lnTo>
                <a:lnTo>
                  <a:pt x="1306969" y="78114"/>
                </a:lnTo>
                <a:lnTo>
                  <a:pt x="1333914" y="117585"/>
                </a:lnTo>
                <a:lnTo>
                  <a:pt x="1354259" y="162888"/>
                </a:lnTo>
                <a:lnTo>
                  <a:pt x="1367116" y="212950"/>
                </a:lnTo>
                <a:lnTo>
                  <a:pt x="1371600" y="266700"/>
                </a:lnTo>
                <a:lnTo>
                  <a:pt x="1367116" y="320449"/>
                </a:lnTo>
                <a:lnTo>
                  <a:pt x="1354259" y="370511"/>
                </a:lnTo>
                <a:lnTo>
                  <a:pt x="1333914" y="415814"/>
                </a:lnTo>
                <a:lnTo>
                  <a:pt x="1306969" y="455285"/>
                </a:lnTo>
                <a:lnTo>
                  <a:pt x="1274312" y="487851"/>
                </a:lnTo>
                <a:lnTo>
                  <a:pt x="1236829" y="512441"/>
                </a:lnTo>
                <a:lnTo>
                  <a:pt x="1195408" y="527981"/>
                </a:lnTo>
                <a:lnTo>
                  <a:pt x="1150937" y="533400"/>
                </a:lnTo>
                <a:lnTo>
                  <a:pt x="220662" y="533400"/>
                </a:lnTo>
                <a:lnTo>
                  <a:pt x="176191" y="527981"/>
                </a:lnTo>
                <a:lnTo>
                  <a:pt x="134770" y="512441"/>
                </a:lnTo>
                <a:lnTo>
                  <a:pt x="97287" y="487851"/>
                </a:lnTo>
                <a:lnTo>
                  <a:pt x="64630" y="455285"/>
                </a:lnTo>
                <a:lnTo>
                  <a:pt x="37685" y="415814"/>
                </a:lnTo>
                <a:lnTo>
                  <a:pt x="17340" y="370511"/>
                </a:lnTo>
                <a:lnTo>
                  <a:pt x="4483" y="320449"/>
                </a:lnTo>
                <a:lnTo>
                  <a:pt x="0" y="266700"/>
                </a:lnTo>
                <a:lnTo>
                  <a:pt x="4483" y="212950"/>
                </a:lnTo>
                <a:lnTo>
                  <a:pt x="17340" y="162888"/>
                </a:lnTo>
                <a:lnTo>
                  <a:pt x="37685" y="117585"/>
                </a:lnTo>
                <a:lnTo>
                  <a:pt x="64630" y="78114"/>
                </a:lnTo>
                <a:lnTo>
                  <a:pt x="97287" y="45548"/>
                </a:lnTo>
                <a:lnTo>
                  <a:pt x="134770" y="20958"/>
                </a:lnTo>
                <a:lnTo>
                  <a:pt x="176191" y="5418"/>
                </a:lnTo>
                <a:lnTo>
                  <a:pt x="22066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55" y="243490"/>
            <a:ext cx="474726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835"/>
              </a:lnSpc>
              <a:spcBef>
                <a:spcPts val="100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60" dirty="0"/>
              <a:t> </a:t>
            </a:r>
            <a:r>
              <a:rPr dirty="0"/>
              <a:t>Flusso</a:t>
            </a:r>
          </a:p>
          <a:p>
            <a:pPr marL="1270" algn="ctr">
              <a:lnSpc>
                <a:spcPts val="3395"/>
              </a:lnSpc>
            </a:pPr>
            <a:r>
              <a:rPr sz="3200" dirty="0"/>
              <a:t>Definizione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099" y="1869958"/>
            <a:ext cx="6615430" cy="30873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spc="-5" dirty="0">
                <a:latin typeface="Times New Roman"/>
                <a:cs typeface="Times New Roman"/>
              </a:rPr>
              <a:t>E’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grafo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contenente: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260"/>
              </a:spcBef>
              <a:buChar char="•"/>
              <a:tabLst>
                <a:tab pos="349250" algn="l"/>
                <a:tab pos="349885" algn="l"/>
                <a:tab pos="894715" algn="l"/>
              </a:tabLst>
            </a:pPr>
            <a:r>
              <a:rPr sz="2800" dirty="0">
                <a:latin typeface="Times New Roman"/>
                <a:cs typeface="Times New Roman"/>
              </a:rPr>
              <a:t>un	</a:t>
            </a:r>
            <a:r>
              <a:rPr sz="2800" spc="-5" dirty="0">
                <a:latin typeface="Times New Roman"/>
                <a:cs typeface="Times New Roman"/>
              </a:rPr>
              <a:t>blocco iniziale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spcBef>
                <a:spcPts val="8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blocco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numero </a:t>
            </a:r>
            <a:r>
              <a:rPr sz="2800" dirty="0">
                <a:latin typeface="Times New Roman"/>
                <a:cs typeface="Times New Roman"/>
              </a:rPr>
              <a:t>finito di </a:t>
            </a:r>
            <a:r>
              <a:rPr sz="2800" spc="-5" dirty="0">
                <a:latin typeface="Times New Roman"/>
                <a:cs typeface="Times New Roman"/>
              </a:rPr>
              <a:t>blocchi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azione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numero </a:t>
            </a:r>
            <a:r>
              <a:rPr sz="2800" dirty="0">
                <a:latin typeface="Times New Roman"/>
                <a:cs typeface="Times New Roman"/>
              </a:rPr>
              <a:t>finito di </a:t>
            </a:r>
            <a:r>
              <a:rPr sz="2800" spc="-5" dirty="0">
                <a:latin typeface="Times New Roman"/>
                <a:cs typeface="Times New Roman"/>
              </a:rPr>
              <a:t>blocchi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controllo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N.B. </a:t>
            </a:r>
            <a:r>
              <a:rPr sz="2800" spc="-5" dirty="0">
                <a:latin typeface="Times New Roman"/>
                <a:cs typeface="Times New Roman"/>
              </a:rPr>
              <a:t>valgono le regole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costruzione seguenti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2477</Words>
  <Application>Microsoft Office PowerPoint</Application>
  <PresentationFormat>Presentazione su schermo (4:3)</PresentationFormat>
  <Paragraphs>652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Symbol</vt:lpstr>
      <vt:lpstr>Times New Roman</vt:lpstr>
      <vt:lpstr>Office Theme</vt:lpstr>
      <vt:lpstr>Corso di Programmazione</vt:lpstr>
      <vt:lpstr>Processo (d’esecuzione)</vt:lpstr>
      <vt:lpstr>Processo d’esecuzione</vt:lpstr>
      <vt:lpstr>Processi Sequenziali</vt:lpstr>
      <vt:lpstr>Processi Sequenziali</vt:lpstr>
      <vt:lpstr>Rappresentazione di Algoritmi Notazioni</vt:lpstr>
      <vt:lpstr>Diagrammi di Flusso</vt:lpstr>
      <vt:lpstr>Diagrammi di Flusso</vt:lpstr>
      <vt:lpstr>Diagrammi di Flusso Definizione</vt:lpstr>
      <vt:lpstr>Diagrammi di Flusso</vt:lpstr>
      <vt:lpstr>Diagrammi di Flusso</vt:lpstr>
      <vt:lpstr>Diagrammi di Flusso</vt:lpstr>
      <vt:lpstr>Diagrammi di Flusso Punti di forza</vt:lpstr>
      <vt:lpstr>Diagrammi di Flusso</vt:lpstr>
      <vt:lpstr>Diagrammi di Flusso Strutturati</vt:lpstr>
      <vt:lpstr>Diagrammi di Flusso Strutturati</vt:lpstr>
      <vt:lpstr>Diagrammi di Flusso Strutturati</vt:lpstr>
      <vt:lpstr>Diagrammi di Flusso Strutturati Definizione</vt:lpstr>
      <vt:lpstr>Diagrammi Strutturati</vt:lpstr>
      <vt:lpstr>Diagrammi Strutturati</vt:lpstr>
      <vt:lpstr>Diagrammi Strutturati</vt:lpstr>
      <vt:lpstr>Diagrammi Strutturati</vt:lpstr>
      <vt:lpstr>Diagrammi non Strutturati</vt:lpstr>
      <vt:lpstr>Teorema di Böhm-Jacopini</vt:lpstr>
      <vt:lpstr>VIETATO l’uso di istruzioni di salto</vt:lpstr>
      <vt:lpstr>Linguaggio Lineare</vt:lpstr>
      <vt:lpstr>Linguaggio Lineare</vt:lpstr>
      <vt:lpstr>Linguaggio Lineare</vt:lpstr>
      <vt:lpstr>Linguaggio Lineare</vt:lpstr>
      <vt:lpstr>Linguaggio Lineare</vt:lpstr>
      <vt:lpstr>Linguaggio Lineare</vt:lpstr>
      <vt:lpstr>Risoluzione delle Ambiguità</vt:lpstr>
      <vt:lpstr>Risoluzione delle Ambiguità</vt:lpstr>
      <vt:lpstr>Schemi ridondanti</vt:lpstr>
      <vt:lpstr>Schemi Ridondanti</vt:lpstr>
      <vt:lpstr>Schemi Ridondanti</vt:lpstr>
      <vt:lpstr>Schemi Ridondanti</vt:lpstr>
      <vt:lpstr>Schemi ridondanti</vt:lpstr>
      <vt:lpstr>Massimo Comune Divisore</vt:lpstr>
      <vt:lpstr>Esempio</vt:lpstr>
      <vt:lpstr>Esempio</vt:lpstr>
      <vt:lpstr>Alberi di Decomposizione</vt:lpstr>
      <vt:lpstr>Alberi di Decomposizione</vt:lpstr>
      <vt:lpstr>Alberi di Decomposizione</vt:lpstr>
      <vt:lpstr>Alberi di Decomposizione Esempio</vt:lpstr>
      <vt:lpstr>Grafi di Nassi-Schneidermann</vt:lpstr>
      <vt:lpstr>Grafi di Nassi-Schneidermann</vt:lpstr>
      <vt:lpstr>Grafi di Nassi-Schneidermann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2018-11-08T17:29:37Z</dcterms:created>
  <dcterms:modified xsi:type="dcterms:W3CDTF">2018-11-08T17:29:57Z</dcterms:modified>
</cp:coreProperties>
</file>