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50595" y="530574"/>
            <a:ext cx="1642808" cy="1183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3099" y="1140174"/>
            <a:ext cx="7470140" cy="4109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87687" y="6495843"/>
            <a:ext cx="3502025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eresa.roselli@uniba.i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413" y="1911921"/>
            <a:ext cx="7467600" cy="177355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 marR="5080" indent="-3810" algn="ctr">
              <a:lnSpc>
                <a:spcPct val="88500"/>
              </a:lnSpc>
              <a:spcBef>
                <a:spcPts val="710"/>
              </a:spcBef>
            </a:pPr>
            <a:r>
              <a:rPr dirty="0"/>
              <a:t>Corso di </a:t>
            </a:r>
            <a:r>
              <a:rPr spc="-5" dirty="0"/>
              <a:t>Programmazione  Problem </a:t>
            </a:r>
            <a:r>
              <a:rPr dirty="0"/>
              <a:t>solving: </a:t>
            </a:r>
            <a:r>
              <a:rPr sz="3600" spc="-5" dirty="0"/>
              <a:t>Fasi </a:t>
            </a:r>
            <a:r>
              <a:rPr sz="3600" dirty="0"/>
              <a:t>di </a:t>
            </a:r>
            <a:r>
              <a:rPr sz="3600" spc="-5" dirty="0"/>
              <a:t>Sviluppo</a:t>
            </a:r>
            <a:r>
              <a:rPr sz="3600" spc="-70" dirty="0"/>
              <a:t> </a:t>
            </a:r>
            <a:r>
              <a:rPr sz="3600" dirty="0"/>
              <a:t>di  un</a:t>
            </a:r>
            <a:r>
              <a:rPr sz="3600" spc="-5" dirty="0"/>
              <a:t> programma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08292" y="4182111"/>
            <a:ext cx="5643245" cy="1012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latin typeface="Times New Roman"/>
                <a:cs typeface="Times New Roman"/>
              </a:rPr>
              <a:t>Prof. ssa </a:t>
            </a:r>
            <a:r>
              <a:rPr sz="3200" b="1" i="1" spc="-45" dirty="0">
                <a:latin typeface="Times New Roman"/>
                <a:cs typeface="Times New Roman"/>
              </a:rPr>
              <a:t>Teresa</a:t>
            </a:r>
            <a:r>
              <a:rPr sz="3200" b="1" i="1" spc="-6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Roselli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sz="3200" b="1" i="1" spc="-5" dirty="0">
                <a:latin typeface="Courier New"/>
                <a:cs typeface="Courier New"/>
                <a:hlinkClick r:id="rId2"/>
              </a:rPr>
              <a:t>te</a:t>
            </a:r>
            <a:r>
              <a:rPr sz="3200" b="1" i="1" spc="5" dirty="0">
                <a:latin typeface="Courier New"/>
                <a:cs typeface="Courier New"/>
                <a:hlinkClick r:id="rId2"/>
              </a:rPr>
              <a:t>r</a:t>
            </a:r>
            <a:r>
              <a:rPr sz="3200" b="1" i="1" spc="-5" dirty="0">
                <a:latin typeface="Courier New"/>
                <a:cs typeface="Courier New"/>
                <a:hlinkClick r:id="rId2"/>
              </a:rPr>
              <a:t>es</a:t>
            </a:r>
            <a:r>
              <a:rPr sz="3200" b="1" i="1" spc="5" dirty="0">
                <a:latin typeface="Courier New"/>
                <a:cs typeface="Courier New"/>
                <a:hlinkClick r:id="rId2"/>
              </a:rPr>
              <a:t>a</a:t>
            </a:r>
            <a:r>
              <a:rPr sz="3200" b="1" i="1" spc="-5" dirty="0">
                <a:latin typeface="Courier New"/>
                <a:cs typeface="Courier New"/>
                <a:hlinkClick r:id="rId2"/>
              </a:rPr>
              <a:t>.r</a:t>
            </a:r>
            <a:r>
              <a:rPr sz="3200" b="1" i="1" spc="5" dirty="0">
                <a:latin typeface="Courier New"/>
                <a:cs typeface="Courier New"/>
                <a:hlinkClick r:id="rId2"/>
              </a:rPr>
              <a:t>o</a:t>
            </a:r>
            <a:r>
              <a:rPr sz="3200" b="1" i="1" spc="-5" dirty="0">
                <a:latin typeface="Courier New"/>
                <a:cs typeface="Courier New"/>
                <a:hlinkClick r:id="rId2"/>
              </a:rPr>
              <a:t>se</a:t>
            </a:r>
            <a:r>
              <a:rPr sz="3200" b="1" i="1" spc="5" dirty="0">
                <a:latin typeface="Courier New"/>
                <a:cs typeface="Courier New"/>
                <a:hlinkClick r:id="rId2"/>
              </a:rPr>
              <a:t>l</a:t>
            </a:r>
            <a:r>
              <a:rPr sz="3200" b="1" i="1" spc="-5" dirty="0">
                <a:latin typeface="Courier New"/>
                <a:cs typeface="Courier New"/>
                <a:hlinkClick r:id="rId2"/>
              </a:rPr>
              <a:t>li</a:t>
            </a:r>
            <a:r>
              <a:rPr sz="3200" b="1" i="1" spc="5" dirty="0">
                <a:latin typeface="Courier New"/>
                <a:cs typeface="Courier New"/>
                <a:hlinkClick r:id="rId2"/>
              </a:rPr>
              <a:t>@</a:t>
            </a:r>
            <a:r>
              <a:rPr sz="3200" b="1" i="1" spc="-5" dirty="0">
                <a:latin typeface="Courier New"/>
                <a:cs typeface="Courier New"/>
                <a:hlinkClick r:id="rId2"/>
              </a:rPr>
              <a:t>un</a:t>
            </a:r>
            <a:r>
              <a:rPr sz="3200" b="1" i="1" spc="5" dirty="0">
                <a:latin typeface="Courier New"/>
                <a:cs typeface="Courier New"/>
                <a:hlinkClick r:id="rId2"/>
              </a:rPr>
              <a:t>i</a:t>
            </a:r>
            <a:r>
              <a:rPr sz="3200" b="1" i="1" spc="-5" dirty="0">
                <a:latin typeface="Courier New"/>
                <a:cs typeface="Courier New"/>
                <a:hlinkClick r:id="rId2"/>
              </a:rPr>
              <a:t>ba</a:t>
            </a:r>
            <a:r>
              <a:rPr sz="3200" b="1" i="1" spc="5" dirty="0">
                <a:latin typeface="Courier New"/>
                <a:cs typeface="Courier New"/>
                <a:hlinkClick r:id="rId2"/>
              </a:rPr>
              <a:t>.</a:t>
            </a:r>
            <a:r>
              <a:rPr sz="3200" b="1" i="1" spc="-5" dirty="0">
                <a:latin typeface="Courier New"/>
                <a:cs typeface="Courier New"/>
                <a:hlinkClick r:id="rId2"/>
              </a:rPr>
              <a:t>it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3959" y="771969"/>
            <a:ext cx="6235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Formulazione del</a:t>
            </a:r>
            <a:r>
              <a:rPr spc="-110" dirty="0"/>
              <a:t> </a:t>
            </a:r>
            <a:r>
              <a:rPr dirty="0"/>
              <a:t>Problema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942147"/>
            <a:ext cx="6442710" cy="34683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2425" marR="5080" indent="-339725">
              <a:lnSpc>
                <a:spcPts val="3379"/>
              </a:lnSpc>
              <a:spcBef>
                <a:spcPts val="600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I problemi reali </a:t>
            </a:r>
            <a:r>
              <a:rPr sz="3200" spc="5" dirty="0">
                <a:latin typeface="Times New Roman"/>
                <a:cs typeface="Times New Roman"/>
              </a:rPr>
              <a:t>non </a:t>
            </a:r>
            <a:r>
              <a:rPr sz="3200" dirty="0">
                <a:latin typeface="Times New Roman"/>
                <a:cs typeface="Times New Roman"/>
              </a:rPr>
              <a:t>sempre sono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ben  </a:t>
            </a:r>
            <a:r>
              <a:rPr sz="3200" dirty="0">
                <a:latin typeface="Times New Roman"/>
                <a:cs typeface="Times New Roman"/>
              </a:rPr>
              <a:t>formulati</a:t>
            </a:r>
            <a:endParaRPr sz="32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70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I dati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7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Sono sufficienti?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Sono </a:t>
            </a:r>
            <a:r>
              <a:rPr sz="2400" dirty="0">
                <a:latin typeface="Times New Roman"/>
                <a:cs typeface="Times New Roman"/>
              </a:rPr>
              <a:t>sovrabbondanti?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85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La condizione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7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È </a:t>
            </a:r>
            <a:r>
              <a:rPr sz="2400" spc="-5" dirty="0">
                <a:latin typeface="Times New Roman"/>
                <a:cs typeface="Times New Roman"/>
              </a:rPr>
              <a:t>sufficiente, </a:t>
            </a:r>
            <a:r>
              <a:rPr sz="2400" dirty="0">
                <a:latin typeface="Times New Roman"/>
                <a:cs typeface="Times New Roman"/>
              </a:rPr>
              <a:t>è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sovrabbondante?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6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È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contraddittoria?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3959" y="771969"/>
            <a:ext cx="6235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Formulazione del</a:t>
            </a:r>
            <a:r>
              <a:rPr spc="-110" dirty="0"/>
              <a:t> </a:t>
            </a:r>
            <a:r>
              <a:rPr dirty="0"/>
              <a:t>Problema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952815"/>
            <a:ext cx="7508240" cy="39395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2425" marR="52069" indent="-339725">
              <a:lnSpc>
                <a:spcPts val="3460"/>
              </a:lnSpc>
              <a:spcBef>
                <a:spcPts val="535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Caso di problemi perfettamente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determinati  (ad es. un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teorema)</a:t>
            </a:r>
            <a:endParaRPr sz="3200">
              <a:latin typeface="Times New Roman"/>
              <a:cs typeface="Times New Roman"/>
            </a:endParaRPr>
          </a:p>
          <a:p>
            <a:pPr marL="751840" marR="93345" lvl="1" indent="-281940">
              <a:lnSpc>
                <a:spcPts val="3030"/>
              </a:lnSpc>
              <a:spcBef>
                <a:spcPts val="695"/>
              </a:spcBef>
              <a:buChar char="–"/>
              <a:tabLst>
                <a:tab pos="751840" algn="l"/>
              </a:tabLst>
            </a:pPr>
            <a:r>
              <a:rPr sz="2800" spc="-25" dirty="0">
                <a:latin typeface="Times New Roman"/>
                <a:cs typeface="Times New Roman"/>
              </a:rPr>
              <a:t>Tutte </a:t>
            </a:r>
            <a:r>
              <a:rPr sz="2800" spc="-5" dirty="0">
                <a:latin typeface="Times New Roman"/>
                <a:cs typeface="Times New Roman"/>
              </a:rPr>
              <a:t>le </a:t>
            </a:r>
            <a:r>
              <a:rPr sz="2800" spc="-10" dirty="0">
                <a:latin typeface="Times New Roman"/>
                <a:cs typeface="Times New Roman"/>
              </a:rPr>
              <a:t>affermazioni </a:t>
            </a:r>
            <a:r>
              <a:rPr sz="2800" spc="-5" dirty="0">
                <a:latin typeface="Times New Roman"/>
                <a:cs typeface="Times New Roman"/>
              </a:rPr>
              <a:t>contenute nell’ipotesi del  </a:t>
            </a:r>
            <a:r>
              <a:rPr sz="2800" spc="-10" dirty="0">
                <a:latin typeface="Times New Roman"/>
                <a:cs typeface="Times New Roman"/>
              </a:rPr>
              <a:t>teorema </a:t>
            </a:r>
            <a:r>
              <a:rPr sz="2800" dirty="0">
                <a:latin typeface="Times New Roman"/>
                <a:cs typeface="Times New Roman"/>
              </a:rPr>
              <a:t>sono </a:t>
            </a:r>
            <a:r>
              <a:rPr sz="2800" spc="-10" dirty="0">
                <a:latin typeface="Times New Roman"/>
                <a:cs typeface="Times New Roman"/>
              </a:rPr>
              <a:t>essenziali </a:t>
            </a:r>
            <a:r>
              <a:rPr sz="2800" spc="-5" dirty="0">
                <a:latin typeface="Times New Roman"/>
                <a:cs typeface="Times New Roman"/>
              </a:rPr>
              <a:t>per dimostrare 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tesi</a:t>
            </a:r>
            <a:endParaRPr sz="2800">
              <a:latin typeface="Times New Roman"/>
              <a:cs typeface="Times New Roman"/>
            </a:endParaRPr>
          </a:p>
          <a:p>
            <a:pPr marL="1155700" marR="18415" lvl="2" indent="-228600">
              <a:lnSpc>
                <a:spcPts val="2590"/>
              </a:lnSpc>
              <a:spcBef>
                <a:spcPts val="59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Se </a:t>
            </a:r>
            <a:r>
              <a:rPr sz="2400" dirty="0">
                <a:latin typeface="Times New Roman"/>
                <a:cs typeface="Times New Roman"/>
              </a:rPr>
              <a:t>la </a:t>
            </a:r>
            <a:r>
              <a:rPr sz="2400" spc="-5" dirty="0">
                <a:latin typeface="Times New Roman"/>
                <a:cs typeface="Times New Roman"/>
              </a:rPr>
              <a:t>dimostrazione </a:t>
            </a:r>
            <a:r>
              <a:rPr sz="2400" dirty="0">
                <a:latin typeface="Times New Roman"/>
                <a:cs typeface="Times New Roman"/>
              </a:rPr>
              <a:t>non tiene conto di una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qualsiasi  parte dell’ipotesi è senz’altro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errata</a:t>
            </a:r>
            <a:endParaRPr sz="240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ts val="2590"/>
              </a:lnSpc>
              <a:spcBef>
                <a:spcPts val="60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Analogamente: se </a:t>
            </a:r>
            <a:r>
              <a:rPr sz="2400" dirty="0">
                <a:latin typeface="Times New Roman"/>
                <a:cs typeface="Times New Roman"/>
              </a:rPr>
              <a:t>una parte della condizione di un  </a:t>
            </a:r>
            <a:r>
              <a:rPr sz="2400" spc="-5" dirty="0">
                <a:latin typeface="Times New Roman"/>
                <a:cs typeface="Times New Roman"/>
              </a:rPr>
              <a:t>problema </a:t>
            </a:r>
            <a:r>
              <a:rPr sz="2400" dirty="0">
                <a:latin typeface="Times New Roman"/>
                <a:cs typeface="Times New Roman"/>
              </a:rPr>
              <a:t>che “chiede di trovare” non viene </a:t>
            </a:r>
            <a:r>
              <a:rPr sz="2400" spc="-5" dirty="0">
                <a:latin typeface="Times New Roman"/>
                <a:cs typeface="Times New Roman"/>
              </a:rPr>
              <a:t>presa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 </a:t>
            </a:r>
            <a:r>
              <a:rPr sz="2400" spc="-5" dirty="0">
                <a:latin typeface="Times New Roman"/>
                <a:cs typeface="Times New Roman"/>
              </a:rPr>
              <a:t>considerazione, si finisce </a:t>
            </a:r>
            <a:r>
              <a:rPr sz="2400" dirty="0">
                <a:latin typeface="Times New Roman"/>
                <a:cs typeface="Times New Roman"/>
              </a:rPr>
              <a:t>col risolvere un </a:t>
            </a:r>
            <a:r>
              <a:rPr sz="2400" spc="-5" dirty="0">
                <a:latin typeface="Times New Roman"/>
                <a:cs typeface="Times New Roman"/>
              </a:rPr>
              <a:t>problema  diverso </a:t>
            </a:r>
            <a:r>
              <a:rPr sz="2400" dirty="0">
                <a:latin typeface="Times New Roman"/>
                <a:cs typeface="Times New Roman"/>
              </a:rPr>
              <a:t>da quello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originale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3959" y="771969"/>
            <a:ext cx="6235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Formulazione del</a:t>
            </a:r>
            <a:r>
              <a:rPr spc="-110" dirty="0"/>
              <a:t> </a:t>
            </a:r>
            <a:r>
              <a:rPr dirty="0"/>
              <a:t>Problema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952815"/>
            <a:ext cx="7287895" cy="38506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1790" marR="81280" indent="-339090">
              <a:lnSpc>
                <a:spcPts val="3460"/>
              </a:lnSpc>
              <a:spcBef>
                <a:spcPts val="535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Un problema </a:t>
            </a:r>
            <a:r>
              <a:rPr sz="3200" i="1" dirty="0">
                <a:latin typeface="Times New Roman"/>
                <a:cs typeface="Times New Roman"/>
              </a:rPr>
              <a:t>chiaramente enunciato</a:t>
            </a:r>
            <a:r>
              <a:rPr sz="3200" i="1" spc="-13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deve  </a:t>
            </a:r>
            <a:r>
              <a:rPr sz="3200" dirty="0">
                <a:latin typeface="Times New Roman"/>
                <a:cs typeface="Times New Roman"/>
              </a:rPr>
              <a:t>specificare</a:t>
            </a:r>
            <a:endParaRPr sz="32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20"/>
              </a:spcBef>
              <a:buChar char="–"/>
              <a:tabLst>
                <a:tab pos="751840" algn="l"/>
              </a:tabLst>
            </a:pPr>
            <a:r>
              <a:rPr sz="2800" spc="-10" dirty="0">
                <a:latin typeface="Times New Roman"/>
                <a:cs typeface="Times New Roman"/>
              </a:rPr>
              <a:t>La </a:t>
            </a:r>
            <a:r>
              <a:rPr sz="2800" i="1" spc="-5" dirty="0">
                <a:latin typeface="Times New Roman"/>
                <a:cs typeface="Times New Roman"/>
              </a:rPr>
              <a:t>categoria </a:t>
            </a:r>
            <a:r>
              <a:rPr sz="2800" spc="-5" dirty="0">
                <a:latin typeface="Times New Roman"/>
                <a:cs typeface="Times New Roman"/>
              </a:rPr>
              <a:t>a cui appartiene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l’incognita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Che </a:t>
            </a:r>
            <a:r>
              <a:rPr sz="2400" dirty="0">
                <a:latin typeface="Times New Roman"/>
                <a:cs typeface="Times New Roman"/>
              </a:rPr>
              <a:t>genere di </a:t>
            </a:r>
            <a:r>
              <a:rPr sz="2400" spc="-5" dirty="0">
                <a:latin typeface="Times New Roman"/>
                <a:cs typeface="Times New Roman"/>
              </a:rPr>
              <a:t>cosa bisogna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trovare</a:t>
            </a:r>
            <a:endParaRPr sz="24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280"/>
              </a:spcBef>
            </a:pP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spc="-5" dirty="0">
                <a:latin typeface="Times New Roman"/>
                <a:cs typeface="Times New Roman"/>
              </a:rPr>
              <a:t>Esempio: </a:t>
            </a:r>
            <a:r>
              <a:rPr sz="2000" dirty="0">
                <a:latin typeface="Times New Roman"/>
                <a:cs typeface="Times New Roman"/>
              </a:rPr>
              <a:t>un </a:t>
            </a:r>
            <a:r>
              <a:rPr sz="2000" spc="-5" dirty="0">
                <a:latin typeface="Times New Roman"/>
                <a:cs typeface="Times New Roman"/>
              </a:rPr>
              <a:t>numero, </a:t>
            </a:r>
            <a:r>
              <a:rPr sz="2000" spc="5" dirty="0">
                <a:latin typeface="Times New Roman"/>
                <a:cs typeface="Times New Roman"/>
              </a:rPr>
              <a:t>una </a:t>
            </a:r>
            <a:r>
              <a:rPr sz="2000" dirty="0">
                <a:latin typeface="Times New Roman"/>
                <a:cs typeface="Times New Roman"/>
              </a:rPr>
              <a:t>parola,</a:t>
            </a:r>
            <a:r>
              <a:rPr sz="2000" spc="-3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ecc.</a:t>
            </a:r>
            <a:endParaRPr sz="20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40"/>
              </a:spcBef>
              <a:buChar char="–"/>
              <a:tabLst>
                <a:tab pos="751840" algn="l"/>
              </a:tabLst>
            </a:pPr>
            <a:r>
              <a:rPr sz="2800" spc="-10" dirty="0">
                <a:latin typeface="Times New Roman"/>
                <a:cs typeface="Times New Roman"/>
              </a:rPr>
              <a:t>La </a:t>
            </a:r>
            <a:r>
              <a:rPr sz="2800" i="1" spc="-5" dirty="0">
                <a:latin typeface="Times New Roman"/>
                <a:cs typeface="Times New Roman"/>
              </a:rPr>
              <a:t>condizione </a:t>
            </a:r>
            <a:r>
              <a:rPr sz="2800" spc="-5" dirty="0">
                <a:latin typeface="Times New Roman"/>
                <a:cs typeface="Times New Roman"/>
              </a:rPr>
              <a:t>che deve </a:t>
            </a:r>
            <a:r>
              <a:rPr sz="2800" dirty="0">
                <a:latin typeface="Times New Roman"/>
                <a:cs typeface="Times New Roman"/>
              </a:rPr>
              <a:t>soddisfare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l’incognita</a:t>
            </a:r>
            <a:endParaRPr sz="2800">
              <a:latin typeface="Times New Roman"/>
              <a:cs typeface="Times New Roman"/>
            </a:endParaRPr>
          </a:p>
          <a:p>
            <a:pPr marL="1155700" marR="62865" lvl="2" indent="-228600">
              <a:lnSpc>
                <a:spcPts val="2590"/>
              </a:lnSpc>
              <a:spcBef>
                <a:spcPts val="64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Il </a:t>
            </a:r>
            <a:r>
              <a:rPr sz="2400" spc="-5" dirty="0">
                <a:latin typeface="Times New Roman"/>
                <a:cs typeface="Times New Roman"/>
              </a:rPr>
              <a:t>sottoinsieme </a:t>
            </a:r>
            <a:r>
              <a:rPr sz="2400" dirty="0">
                <a:latin typeface="Times New Roman"/>
                <a:cs typeface="Times New Roman"/>
              </a:rPr>
              <a:t>di quegli oggetti che </a:t>
            </a:r>
            <a:r>
              <a:rPr sz="2400" spc="-5" dirty="0">
                <a:latin typeface="Times New Roman"/>
                <a:cs typeface="Times New Roman"/>
              </a:rPr>
              <a:t>soddisfano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  condizione rappresenta le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soluzioni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20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I </a:t>
            </a:r>
            <a:r>
              <a:rPr sz="2800" i="1" dirty="0">
                <a:latin typeface="Times New Roman"/>
                <a:cs typeface="Times New Roman"/>
              </a:rPr>
              <a:t>dati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3959" y="771969"/>
            <a:ext cx="6235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Formulazione del</a:t>
            </a:r>
            <a:r>
              <a:rPr spc="-110" dirty="0"/>
              <a:t> </a:t>
            </a:r>
            <a:r>
              <a:rPr dirty="0"/>
              <a:t>Problema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895693"/>
            <a:ext cx="7051675" cy="364553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2425" indent="-339725">
              <a:lnSpc>
                <a:spcPct val="100000"/>
              </a:lnSpc>
              <a:spcBef>
                <a:spcPts val="470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Quasi </a:t>
            </a:r>
            <a:r>
              <a:rPr sz="3200" spc="-5" dirty="0">
                <a:latin typeface="Times New Roman"/>
                <a:cs typeface="Times New Roman"/>
              </a:rPr>
              <a:t>tutti </a:t>
            </a:r>
            <a:r>
              <a:rPr sz="3200" dirty="0">
                <a:latin typeface="Times New Roman"/>
                <a:cs typeface="Times New Roman"/>
              </a:rPr>
              <a:t>i problemi sono mal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formulati</a:t>
            </a:r>
            <a:endParaRPr sz="32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15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Non </a:t>
            </a:r>
            <a:r>
              <a:rPr sz="2800" spc="-10" dirty="0">
                <a:latin typeface="Times New Roman"/>
                <a:cs typeface="Times New Roman"/>
              </a:rPr>
              <a:t>chiaramente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enunciati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Omissioni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54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Ambiguità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Imprecisioni</a:t>
            </a:r>
            <a:endParaRPr sz="2400">
              <a:latin typeface="Times New Roman"/>
              <a:cs typeface="Times New Roman"/>
            </a:endParaRPr>
          </a:p>
          <a:p>
            <a:pPr marL="352425" marR="24765" indent="-339725">
              <a:lnSpc>
                <a:spcPts val="3370"/>
              </a:lnSpc>
              <a:spcBef>
                <a:spcPts val="819"/>
              </a:spcBef>
              <a:buChar char="•"/>
              <a:tabLst>
                <a:tab pos="351790" algn="l"/>
                <a:tab pos="353060" algn="l"/>
              </a:tabLst>
            </a:pPr>
            <a:r>
              <a:rPr sz="3200" spc="-5" dirty="0">
                <a:latin typeface="Times New Roman"/>
                <a:cs typeface="Times New Roman"/>
              </a:rPr>
              <a:t>Possibilità </a:t>
            </a:r>
            <a:r>
              <a:rPr sz="3200" dirty="0">
                <a:latin typeface="Times New Roman"/>
                <a:cs typeface="Times New Roman"/>
              </a:rPr>
              <a:t>di </a:t>
            </a:r>
            <a:r>
              <a:rPr sz="3200" spc="5" dirty="0">
                <a:latin typeface="Times New Roman"/>
                <a:cs typeface="Times New Roman"/>
              </a:rPr>
              <a:t>non </a:t>
            </a:r>
            <a:r>
              <a:rPr sz="3200" dirty="0">
                <a:latin typeface="Times New Roman"/>
                <a:cs typeface="Times New Roman"/>
              </a:rPr>
              <a:t>capire </a:t>
            </a:r>
            <a:r>
              <a:rPr sz="3200" spc="5" dirty="0">
                <a:latin typeface="Times New Roman"/>
                <a:cs typeface="Times New Roman"/>
              </a:rPr>
              <a:t>bene </a:t>
            </a:r>
            <a:r>
              <a:rPr sz="3200" spc="-5" dirty="0">
                <a:latin typeface="Times New Roman"/>
                <a:cs typeface="Times New Roman"/>
              </a:rPr>
              <a:t>le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richieste  </a:t>
            </a:r>
            <a:r>
              <a:rPr sz="3200" spc="5" dirty="0">
                <a:latin typeface="Times New Roman"/>
                <a:cs typeface="Times New Roman"/>
              </a:rPr>
              <a:t>del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problema</a:t>
            </a:r>
            <a:endParaRPr sz="32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85"/>
              </a:spcBef>
              <a:buChar char="–"/>
              <a:tabLst>
                <a:tab pos="751840" algn="l"/>
              </a:tabLst>
            </a:pPr>
            <a:r>
              <a:rPr sz="2800" spc="-10" dirty="0">
                <a:latin typeface="Times New Roman"/>
                <a:cs typeface="Times New Roman"/>
              </a:rPr>
              <a:t>Necessità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esplicitare le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ipotesi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3959" y="530574"/>
            <a:ext cx="6235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Formulazione del</a:t>
            </a:r>
            <a:r>
              <a:rPr spc="-110" dirty="0"/>
              <a:t> </a:t>
            </a:r>
            <a:r>
              <a:rPr dirty="0"/>
              <a:t>Problema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140174"/>
            <a:ext cx="7403465" cy="4109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2075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Problema</a:t>
            </a:r>
            <a:endParaRPr sz="2800">
              <a:latin typeface="Times New Roman"/>
              <a:cs typeface="Times New Roman"/>
            </a:endParaRPr>
          </a:p>
          <a:p>
            <a:pPr marL="751840" lvl="1" indent="-281940">
              <a:lnSpc>
                <a:spcPts val="2705"/>
              </a:lnSpc>
              <a:spcBef>
                <a:spcPts val="265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dirty="0">
                <a:latin typeface="Times New Roman"/>
                <a:cs typeface="Times New Roman"/>
              </a:rPr>
              <a:t>Calcolare l’</a:t>
            </a:r>
            <a:r>
              <a:rPr sz="2400" i="1" dirty="0">
                <a:latin typeface="Times New Roman"/>
                <a:cs typeface="Times New Roman"/>
              </a:rPr>
              <a:t>altezza </a:t>
            </a:r>
            <a:r>
              <a:rPr sz="2400" dirty="0">
                <a:latin typeface="Times New Roman"/>
                <a:cs typeface="Times New Roman"/>
              </a:rPr>
              <a:t>di uno stabile avente </a:t>
            </a: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piani di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  <a:p>
            <a:pPr marL="751840">
              <a:lnSpc>
                <a:spcPts val="2705"/>
              </a:lnSpc>
            </a:pPr>
            <a:r>
              <a:rPr sz="2400" spc="-5" dirty="0">
                <a:latin typeface="Times New Roman"/>
                <a:cs typeface="Times New Roman"/>
              </a:rPr>
              <a:t>metri</a:t>
            </a:r>
            <a:endParaRPr sz="24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285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Obiettivo</a:t>
            </a:r>
            <a:endParaRPr sz="28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70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15" dirty="0">
                <a:latin typeface="Times New Roman"/>
                <a:cs typeface="Times New Roman"/>
              </a:rPr>
              <a:t>Trovare </a:t>
            </a:r>
            <a:r>
              <a:rPr sz="2400" dirty="0">
                <a:latin typeface="Times New Roman"/>
                <a:cs typeface="Times New Roman"/>
              </a:rPr>
              <a:t>il valore </a:t>
            </a:r>
            <a:r>
              <a:rPr sz="2400" spc="-5" dirty="0">
                <a:latin typeface="Times New Roman"/>
                <a:cs typeface="Times New Roman"/>
              </a:rPr>
              <a:t>dell’</a:t>
            </a:r>
            <a:r>
              <a:rPr sz="2400" i="1" spc="-5" dirty="0">
                <a:latin typeface="Times New Roman"/>
                <a:cs typeface="Times New Roman"/>
              </a:rPr>
              <a:t>altezza </a:t>
            </a:r>
            <a:r>
              <a:rPr sz="2400" i="1" dirty="0">
                <a:latin typeface="Times New Roman"/>
                <a:cs typeface="Times New Roman"/>
              </a:rPr>
              <a:t>complessiva </a:t>
            </a:r>
            <a:r>
              <a:rPr sz="2400" dirty="0">
                <a:latin typeface="Times New Roman"/>
                <a:cs typeface="Times New Roman"/>
              </a:rPr>
              <a:t>dello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stabile</a:t>
            </a:r>
            <a:endParaRPr sz="24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280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10" dirty="0">
                <a:latin typeface="Times New Roman"/>
                <a:cs typeface="Times New Roman"/>
              </a:rPr>
              <a:t>Dati</a:t>
            </a:r>
            <a:endParaRPr sz="28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70"/>
              </a:spcBef>
              <a:buFont typeface="Times New Roman"/>
              <a:buChar char="–"/>
              <a:tabLst>
                <a:tab pos="751205" algn="l"/>
                <a:tab pos="751840" algn="l"/>
              </a:tabLst>
            </a:pPr>
            <a:r>
              <a:rPr sz="2400" i="1" spc="-20" dirty="0">
                <a:latin typeface="Times New Roman"/>
                <a:cs typeface="Times New Roman"/>
              </a:rPr>
              <a:t>Numero </a:t>
            </a:r>
            <a:r>
              <a:rPr sz="2400" i="1" dirty="0">
                <a:latin typeface="Times New Roman"/>
                <a:cs typeface="Times New Roman"/>
              </a:rPr>
              <a:t>di piani </a:t>
            </a:r>
            <a:r>
              <a:rPr sz="2400" dirty="0">
                <a:latin typeface="Times New Roman"/>
                <a:cs typeface="Times New Roman"/>
              </a:rPr>
              <a:t>dello stabile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50"/>
              </a:spcBef>
              <a:buFont typeface="Times New Roman"/>
              <a:buChar char="–"/>
              <a:tabLst>
                <a:tab pos="751205" algn="l"/>
                <a:tab pos="751840" algn="l"/>
              </a:tabLst>
            </a:pPr>
            <a:r>
              <a:rPr sz="2400" i="1" dirty="0">
                <a:latin typeface="Times New Roman"/>
                <a:cs typeface="Times New Roman"/>
              </a:rPr>
              <a:t>Altezza dei piani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3959" y="530574"/>
            <a:ext cx="6235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Formulazione del</a:t>
            </a:r>
            <a:r>
              <a:rPr spc="-110" dirty="0"/>
              <a:t> </a:t>
            </a:r>
            <a:r>
              <a:rPr dirty="0"/>
              <a:t>Problema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855530"/>
            <a:ext cx="7388859" cy="4347845"/>
          </a:xfrm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228600" algn="ctr">
              <a:lnSpc>
                <a:spcPct val="100000"/>
              </a:lnSpc>
              <a:spcBef>
                <a:spcPts val="234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2000"/>
              </a:spcBef>
              <a:buFont typeface="Times New Roman"/>
              <a:buChar char="•"/>
              <a:tabLst>
                <a:tab pos="352425" algn="l"/>
                <a:tab pos="353060" algn="l"/>
              </a:tabLst>
            </a:pPr>
            <a:r>
              <a:rPr sz="3200" i="1" spc="-10" dirty="0">
                <a:latin typeface="Times New Roman"/>
                <a:cs typeface="Times New Roman"/>
              </a:rPr>
              <a:t>Imprecisione </a:t>
            </a:r>
            <a:r>
              <a:rPr sz="3200" dirty="0">
                <a:latin typeface="Times New Roman"/>
                <a:cs typeface="Times New Roman"/>
              </a:rPr>
              <a:t>ed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ambiguità</a:t>
            </a:r>
            <a:endParaRPr sz="32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15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Nell’obiettivo (che rappresenta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l’incognita)</a:t>
            </a:r>
            <a:endParaRPr sz="28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90"/>
              </a:spcBef>
              <a:buChar char="–"/>
              <a:tabLst>
                <a:tab pos="751840" algn="l"/>
              </a:tabLst>
            </a:pPr>
            <a:r>
              <a:rPr sz="2800" spc="-10" dirty="0">
                <a:latin typeface="Times New Roman"/>
                <a:cs typeface="Times New Roman"/>
              </a:rPr>
              <a:t>Nei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dati</a:t>
            </a:r>
            <a:endParaRPr sz="2800">
              <a:latin typeface="Times New Roman"/>
              <a:cs typeface="Times New Roman"/>
            </a:endParaRPr>
          </a:p>
          <a:p>
            <a:pPr marL="352425" marR="5080" indent="-339725">
              <a:lnSpc>
                <a:spcPct val="88000"/>
              </a:lnSpc>
              <a:spcBef>
                <a:spcPts val="790"/>
              </a:spcBef>
              <a:buChar char="•"/>
              <a:tabLst>
                <a:tab pos="351790" algn="l"/>
                <a:tab pos="353060" algn="l"/>
              </a:tabLst>
            </a:pPr>
            <a:r>
              <a:rPr sz="3200" spc="-30" dirty="0">
                <a:latin typeface="Times New Roman"/>
                <a:cs typeface="Times New Roman"/>
              </a:rPr>
              <a:t>L’</a:t>
            </a:r>
            <a:r>
              <a:rPr sz="3200" i="1" spc="-30" dirty="0">
                <a:latin typeface="Times New Roman"/>
                <a:cs typeface="Times New Roman"/>
              </a:rPr>
              <a:t>incognita </a:t>
            </a:r>
            <a:r>
              <a:rPr sz="3200" dirty="0">
                <a:latin typeface="Times New Roman"/>
                <a:cs typeface="Times New Roman"/>
              </a:rPr>
              <a:t>è un valore numerico (espressa  nella stessa unità di misura </a:t>
            </a:r>
            <a:r>
              <a:rPr sz="3200" spc="5" dirty="0">
                <a:latin typeface="Times New Roman"/>
                <a:cs typeface="Times New Roman"/>
              </a:rPr>
              <a:t>dei </a:t>
            </a:r>
            <a:r>
              <a:rPr sz="3200" dirty="0">
                <a:latin typeface="Times New Roman"/>
                <a:cs typeface="Times New Roman"/>
              </a:rPr>
              <a:t>valori </a:t>
            </a:r>
            <a:r>
              <a:rPr sz="3200" spc="-5" dirty="0">
                <a:latin typeface="Times New Roman"/>
                <a:cs typeface="Times New Roman"/>
              </a:rPr>
              <a:t>in  </a:t>
            </a:r>
            <a:r>
              <a:rPr sz="3200" dirty="0">
                <a:latin typeface="Times New Roman"/>
                <a:cs typeface="Times New Roman"/>
              </a:rPr>
              <a:t>ingresso) </a:t>
            </a:r>
            <a:r>
              <a:rPr sz="3200" spc="5" dirty="0">
                <a:latin typeface="Times New Roman"/>
                <a:cs typeface="Times New Roman"/>
              </a:rPr>
              <a:t>che </a:t>
            </a:r>
            <a:r>
              <a:rPr sz="3200" dirty="0">
                <a:latin typeface="Times New Roman"/>
                <a:cs typeface="Times New Roman"/>
              </a:rPr>
              <a:t>rappresenta l’altezza  complessiva di </a:t>
            </a:r>
            <a:r>
              <a:rPr sz="3200" spc="5" dirty="0">
                <a:latin typeface="Times New Roman"/>
                <a:cs typeface="Times New Roman"/>
              </a:rPr>
              <a:t>uno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stabile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3959" y="530574"/>
            <a:ext cx="6235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Formulazione del</a:t>
            </a:r>
            <a:r>
              <a:rPr spc="-110" dirty="0"/>
              <a:t> </a:t>
            </a:r>
            <a:r>
              <a:rPr dirty="0"/>
              <a:t>Problema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140174"/>
            <a:ext cx="6885940" cy="4652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926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2135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Cosa </a:t>
            </a:r>
            <a:r>
              <a:rPr sz="2800" dirty="0">
                <a:latin typeface="Times New Roman"/>
                <a:cs typeface="Times New Roman"/>
              </a:rPr>
              <a:t>si </a:t>
            </a:r>
            <a:r>
              <a:rPr sz="2800" spc="-5" dirty="0">
                <a:latin typeface="Times New Roman"/>
                <a:cs typeface="Times New Roman"/>
              </a:rPr>
              <a:t>intende per </a:t>
            </a:r>
            <a:r>
              <a:rPr sz="2800" i="1" spc="-5" dirty="0">
                <a:latin typeface="Times New Roman"/>
                <a:cs typeface="Times New Roman"/>
              </a:rPr>
              <a:t>altezza</a:t>
            </a:r>
            <a:r>
              <a:rPr sz="2800" i="1" spc="-5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complessiva</a:t>
            </a:r>
            <a:r>
              <a:rPr sz="2800" spc="-5" dirty="0"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25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dirty="0">
                <a:latin typeface="Times New Roman"/>
                <a:cs typeface="Times New Roman"/>
              </a:rPr>
              <a:t>la distanza </a:t>
            </a:r>
            <a:r>
              <a:rPr sz="2400" spc="-5" dirty="0">
                <a:latin typeface="Times New Roman"/>
                <a:cs typeface="Times New Roman"/>
              </a:rPr>
              <a:t>fra suolo </a:t>
            </a:r>
            <a:r>
              <a:rPr sz="2400" dirty="0">
                <a:latin typeface="Times New Roman"/>
                <a:cs typeface="Times New Roman"/>
              </a:rPr>
              <a:t>e parapetto del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terrazzo?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15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dirty="0">
                <a:latin typeface="Times New Roman"/>
                <a:cs typeface="Times New Roman"/>
              </a:rPr>
              <a:t>o questo è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escluso?</a:t>
            </a:r>
            <a:endParaRPr sz="24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355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Cosa </a:t>
            </a:r>
            <a:r>
              <a:rPr sz="2800" dirty="0">
                <a:latin typeface="Times New Roman"/>
                <a:cs typeface="Times New Roman"/>
              </a:rPr>
              <a:t>si </a:t>
            </a:r>
            <a:r>
              <a:rPr sz="2800" spc="-5" dirty="0">
                <a:latin typeface="Times New Roman"/>
                <a:cs typeface="Times New Roman"/>
              </a:rPr>
              <a:t>intende per numero </a:t>
            </a:r>
            <a:r>
              <a:rPr sz="2800" dirty="0">
                <a:latin typeface="Times New Roman"/>
                <a:cs typeface="Times New Roman"/>
              </a:rPr>
              <a:t>di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piani?</a:t>
            </a:r>
            <a:endParaRPr sz="28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15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dirty="0">
                <a:latin typeface="Times New Roman"/>
                <a:cs typeface="Times New Roman"/>
              </a:rPr>
              <a:t>il piano terra costituisce un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piano?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10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dirty="0">
                <a:latin typeface="Times New Roman"/>
                <a:cs typeface="Times New Roman"/>
              </a:rPr>
              <a:t>ed è </a:t>
            </a:r>
            <a:r>
              <a:rPr sz="2400" spc="-5" dirty="0">
                <a:latin typeface="Times New Roman"/>
                <a:cs typeface="Times New Roman"/>
              </a:rPr>
              <a:t>compreso </a:t>
            </a:r>
            <a:r>
              <a:rPr sz="2400" dirty="0">
                <a:latin typeface="Times New Roman"/>
                <a:cs typeface="Times New Roman"/>
              </a:rPr>
              <a:t>nel dato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fornito?</a:t>
            </a:r>
            <a:endParaRPr sz="24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359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Cosa </a:t>
            </a:r>
            <a:r>
              <a:rPr sz="2800" dirty="0">
                <a:latin typeface="Times New Roman"/>
                <a:cs typeface="Times New Roman"/>
              </a:rPr>
              <a:t>si </a:t>
            </a:r>
            <a:r>
              <a:rPr sz="2800" spc="-5" dirty="0">
                <a:latin typeface="Times New Roman"/>
                <a:cs typeface="Times New Roman"/>
              </a:rPr>
              <a:t>intende per </a:t>
            </a:r>
            <a:r>
              <a:rPr sz="2800" i="1" spc="-5" dirty="0">
                <a:latin typeface="Times New Roman"/>
                <a:cs typeface="Times New Roman"/>
              </a:rPr>
              <a:t>altezza dei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piani</a:t>
            </a:r>
            <a:r>
              <a:rPr sz="2800" dirty="0"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25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dirty="0">
                <a:latin typeface="Times New Roman"/>
                <a:cs typeface="Times New Roman"/>
              </a:rPr>
              <a:t>la distanza che intercorre </a:t>
            </a:r>
            <a:r>
              <a:rPr sz="2400" spc="-5" dirty="0">
                <a:latin typeface="Times New Roman"/>
                <a:cs typeface="Times New Roman"/>
              </a:rPr>
              <a:t>fra pavimento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soffitto?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15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fra due </a:t>
            </a:r>
            <a:r>
              <a:rPr sz="2400" dirty="0">
                <a:latin typeface="Times New Roman"/>
                <a:cs typeface="Times New Roman"/>
              </a:rPr>
              <a:t>solai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successivi?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3959" y="771969"/>
            <a:ext cx="6235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Formulazione del</a:t>
            </a:r>
            <a:r>
              <a:rPr spc="-110" dirty="0"/>
              <a:t> </a:t>
            </a:r>
            <a:r>
              <a:rPr dirty="0"/>
              <a:t>Problema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942147"/>
            <a:ext cx="7419340" cy="363283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52425" marR="626745" indent="-339725">
              <a:lnSpc>
                <a:spcPct val="87900"/>
              </a:lnSpc>
              <a:spcBef>
                <a:spcPts val="565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spc="-25" dirty="0">
                <a:latin typeface="Times New Roman"/>
                <a:cs typeface="Times New Roman"/>
              </a:rPr>
              <a:t>Tutti </a:t>
            </a:r>
            <a:r>
              <a:rPr sz="3200" dirty="0">
                <a:latin typeface="Times New Roman"/>
                <a:cs typeface="Times New Roman"/>
              </a:rPr>
              <a:t>i problemi enunciati a parole  contengono delle ipotesi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semplificatrici  sottintese</a:t>
            </a:r>
            <a:endParaRPr sz="3200">
              <a:latin typeface="Times New Roman"/>
              <a:cs typeface="Times New Roman"/>
            </a:endParaRPr>
          </a:p>
          <a:p>
            <a:pPr marL="751840" marR="5080" lvl="1" indent="-281940">
              <a:lnSpc>
                <a:spcPct val="88000"/>
              </a:lnSpc>
              <a:spcBef>
                <a:spcPts val="725"/>
              </a:spcBef>
              <a:buChar char="–"/>
              <a:tabLst>
                <a:tab pos="751840" algn="l"/>
              </a:tabLst>
            </a:pPr>
            <a:r>
              <a:rPr sz="2800" spc="-10" dirty="0">
                <a:latin typeface="Times New Roman"/>
                <a:cs typeface="Times New Roman"/>
              </a:rPr>
              <a:t>Necessità </a:t>
            </a:r>
            <a:r>
              <a:rPr sz="2800" dirty="0">
                <a:latin typeface="Times New Roman"/>
                <a:cs typeface="Times New Roman"/>
              </a:rPr>
              <a:t>di un </a:t>
            </a:r>
            <a:r>
              <a:rPr sz="2800" spc="-5" dirty="0">
                <a:latin typeface="Times New Roman"/>
                <a:cs typeface="Times New Roman"/>
              </a:rPr>
              <a:t>certo lavoro preliminare </a:t>
            </a:r>
            <a:r>
              <a:rPr sz="2800" dirty="0">
                <a:latin typeface="Times New Roman"/>
                <a:cs typeface="Times New Roman"/>
              </a:rPr>
              <a:t>di  </a:t>
            </a:r>
            <a:r>
              <a:rPr sz="2800" spc="-5" dirty="0">
                <a:latin typeface="Times New Roman"/>
                <a:cs typeface="Times New Roman"/>
              </a:rPr>
              <a:t>interpretazione e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astrazione </a:t>
            </a:r>
            <a:r>
              <a:rPr sz="2800" dirty="0">
                <a:latin typeface="Times New Roman"/>
                <a:cs typeface="Times New Roman"/>
              </a:rPr>
              <a:t>da </a:t>
            </a:r>
            <a:r>
              <a:rPr sz="2800" spc="-5" dirty="0">
                <a:latin typeface="Times New Roman"/>
                <a:cs typeface="Times New Roman"/>
              </a:rPr>
              <a:t>parte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colui  che </a:t>
            </a:r>
            <a:r>
              <a:rPr sz="2800" dirty="0">
                <a:latin typeface="Times New Roman"/>
                <a:cs typeface="Times New Roman"/>
              </a:rPr>
              <a:t>risolve </a:t>
            </a:r>
            <a:r>
              <a:rPr sz="2800" spc="-5" dirty="0">
                <a:latin typeface="Times New Roman"/>
                <a:cs typeface="Times New Roman"/>
              </a:rPr>
              <a:t>il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problema</a:t>
            </a:r>
            <a:endParaRPr sz="2800">
              <a:latin typeface="Times New Roman"/>
              <a:cs typeface="Times New Roman"/>
            </a:endParaRPr>
          </a:p>
          <a:p>
            <a:pPr marL="1155700" marR="27305" lvl="2" indent="-228600" algn="just">
              <a:lnSpc>
                <a:spcPts val="2530"/>
              </a:lnSpc>
              <a:spcBef>
                <a:spcPts val="64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particolare </a:t>
            </a:r>
            <a:r>
              <a:rPr sz="2400" dirty="0">
                <a:latin typeface="Times New Roman"/>
                <a:cs typeface="Times New Roman"/>
              </a:rPr>
              <a:t>questo avviene quando </a:t>
            </a:r>
            <a:r>
              <a:rPr sz="2400" spc="-5" dirty="0">
                <a:latin typeface="Times New Roman"/>
                <a:cs typeface="Times New Roman"/>
              </a:rPr>
              <a:t>si </a:t>
            </a:r>
            <a:r>
              <a:rPr sz="2400" dirty="0">
                <a:latin typeface="Times New Roman"/>
                <a:cs typeface="Times New Roman"/>
              </a:rPr>
              <a:t>parte da un  </a:t>
            </a:r>
            <a:r>
              <a:rPr sz="2400" spc="-5" dirty="0">
                <a:latin typeface="Times New Roman"/>
                <a:cs typeface="Times New Roman"/>
              </a:rPr>
              <a:t>problema </a:t>
            </a:r>
            <a:r>
              <a:rPr sz="2400" dirty="0">
                <a:latin typeface="Times New Roman"/>
                <a:cs typeface="Times New Roman"/>
              </a:rPr>
              <a:t>relativo ad oggetti reali per ricondurlo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  un </a:t>
            </a:r>
            <a:r>
              <a:rPr sz="2400" spc="-5" dirty="0">
                <a:latin typeface="Times New Roman"/>
                <a:cs typeface="Times New Roman"/>
              </a:rPr>
              <a:t>problema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matematico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3959" y="530574"/>
            <a:ext cx="6235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Formulazione del</a:t>
            </a:r>
            <a:r>
              <a:rPr spc="-110" dirty="0"/>
              <a:t> </a:t>
            </a:r>
            <a:r>
              <a:rPr dirty="0"/>
              <a:t>Problema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140174"/>
            <a:ext cx="7538084" cy="511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926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52425" marR="5080" indent="-339725">
              <a:lnSpc>
                <a:spcPts val="3030"/>
              </a:lnSpc>
              <a:spcBef>
                <a:spcPts val="2510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10" dirty="0">
                <a:latin typeface="Times New Roman"/>
                <a:cs typeface="Times New Roman"/>
              </a:rPr>
              <a:t>Un </a:t>
            </a:r>
            <a:r>
              <a:rPr sz="2800" spc="-5" dirty="0">
                <a:latin typeface="Times New Roman"/>
                <a:cs typeface="Times New Roman"/>
              </a:rPr>
              <a:t>aeroplano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pattuglia percorre </a:t>
            </a:r>
            <a:r>
              <a:rPr sz="2800" dirty="0">
                <a:latin typeface="Times New Roman"/>
                <a:cs typeface="Times New Roman"/>
              </a:rPr>
              <a:t>220 </a:t>
            </a:r>
            <a:r>
              <a:rPr sz="2800" spc="-5" dirty="0">
                <a:latin typeface="Times New Roman"/>
                <a:cs typeface="Times New Roman"/>
              </a:rPr>
              <a:t>miglia  all’ora in atmosfera tranquilla. Esso </a:t>
            </a:r>
            <a:r>
              <a:rPr sz="2800" dirty="0">
                <a:latin typeface="Times New Roman"/>
                <a:cs typeface="Times New Roman"/>
              </a:rPr>
              <a:t>trasporta  </a:t>
            </a:r>
            <a:r>
              <a:rPr sz="2800" spc="-5" dirty="0">
                <a:latin typeface="Times New Roman"/>
                <a:cs typeface="Times New Roman"/>
              </a:rPr>
              <a:t>benzina per 4 </a:t>
            </a:r>
            <a:r>
              <a:rPr sz="2800" dirty="0">
                <a:latin typeface="Times New Roman"/>
                <a:cs typeface="Times New Roman"/>
              </a:rPr>
              <a:t>ore di volo </a:t>
            </a:r>
            <a:r>
              <a:rPr sz="2800" spc="-5" dirty="0">
                <a:latin typeface="Times New Roman"/>
                <a:cs typeface="Times New Roman"/>
              </a:rPr>
              <a:t>sicuro. </a:t>
            </a:r>
            <a:r>
              <a:rPr sz="2800" dirty="0">
                <a:latin typeface="Times New Roman"/>
                <a:cs typeface="Times New Roman"/>
              </a:rPr>
              <a:t>Se </a:t>
            </a:r>
            <a:r>
              <a:rPr sz="2800" spc="-5" dirty="0">
                <a:latin typeface="Times New Roman"/>
                <a:cs typeface="Times New Roman"/>
              </a:rPr>
              <a:t>decolla in  pattuglia contro </a:t>
            </a:r>
            <a:r>
              <a:rPr sz="2800" dirty="0">
                <a:latin typeface="Times New Roman"/>
                <a:cs typeface="Times New Roman"/>
              </a:rPr>
              <a:t>un </a:t>
            </a:r>
            <a:r>
              <a:rPr sz="2800" spc="-5" dirty="0">
                <a:latin typeface="Times New Roman"/>
                <a:cs typeface="Times New Roman"/>
              </a:rPr>
              <a:t>vento </a:t>
            </a:r>
            <a:r>
              <a:rPr sz="2800" dirty="0">
                <a:latin typeface="Times New Roman"/>
                <a:cs typeface="Times New Roman"/>
              </a:rPr>
              <a:t>di 20 </a:t>
            </a:r>
            <a:r>
              <a:rPr sz="2800" spc="-5" dirty="0">
                <a:latin typeface="Times New Roman"/>
                <a:cs typeface="Times New Roman"/>
              </a:rPr>
              <a:t>miglia orarie, </a:t>
            </a:r>
            <a:r>
              <a:rPr sz="2800" dirty="0">
                <a:latin typeface="Times New Roman"/>
                <a:cs typeface="Times New Roman"/>
              </a:rPr>
              <a:t>di  </a:t>
            </a:r>
            <a:r>
              <a:rPr sz="2800" spc="-5" dirty="0">
                <a:latin typeface="Times New Roman"/>
                <a:cs typeface="Times New Roman"/>
              </a:rPr>
              <a:t>quanto </a:t>
            </a:r>
            <a:r>
              <a:rPr sz="2800" dirty="0">
                <a:latin typeface="Times New Roman"/>
                <a:cs typeface="Times New Roman"/>
              </a:rPr>
              <a:t>può </a:t>
            </a:r>
            <a:r>
              <a:rPr sz="2800" spc="-5" dirty="0">
                <a:latin typeface="Times New Roman"/>
                <a:cs typeface="Times New Roman"/>
              </a:rPr>
              <a:t>allontanarsi per </a:t>
            </a:r>
            <a:r>
              <a:rPr sz="2800" dirty="0">
                <a:latin typeface="Times New Roman"/>
                <a:cs typeface="Times New Roman"/>
              </a:rPr>
              <a:t>ritornare </a:t>
            </a:r>
            <a:r>
              <a:rPr sz="2800" spc="-5" dirty="0">
                <a:latin typeface="Times New Roman"/>
                <a:cs typeface="Times New Roman"/>
              </a:rPr>
              <a:t>sano 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salvo?</a:t>
            </a:r>
            <a:endParaRPr sz="28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54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dirty="0">
                <a:latin typeface="Times New Roman"/>
                <a:cs typeface="Times New Roman"/>
              </a:rPr>
              <a:t>È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sottinteso:</a:t>
            </a:r>
            <a:endParaRPr sz="2400">
              <a:latin typeface="Times New Roman"/>
              <a:cs typeface="Times New Roman"/>
            </a:endParaRPr>
          </a:p>
          <a:p>
            <a:pPr marL="1155065" marR="342900" lvl="2" indent="-227965">
              <a:lnSpc>
                <a:spcPts val="2160"/>
              </a:lnSpc>
              <a:spcBef>
                <a:spcPts val="55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Che si </a:t>
            </a:r>
            <a:r>
              <a:rPr sz="2000" spc="5" dirty="0">
                <a:latin typeface="Times New Roman"/>
                <a:cs typeface="Times New Roman"/>
              </a:rPr>
              <a:t>suppone </a:t>
            </a:r>
            <a:r>
              <a:rPr sz="2000" dirty="0">
                <a:latin typeface="Times New Roman"/>
                <a:cs typeface="Times New Roman"/>
              </a:rPr>
              <a:t>che </a:t>
            </a:r>
            <a:r>
              <a:rPr sz="2000" spc="-5" dirty="0">
                <a:latin typeface="Times New Roman"/>
                <a:cs typeface="Times New Roman"/>
              </a:rPr>
              <a:t>il </a:t>
            </a:r>
            <a:r>
              <a:rPr sz="2000" dirty="0">
                <a:latin typeface="Times New Roman"/>
                <a:cs typeface="Times New Roman"/>
              </a:rPr>
              <a:t>vento continui a </a:t>
            </a:r>
            <a:r>
              <a:rPr sz="2000" spc="-5" dirty="0">
                <a:latin typeface="Times New Roman"/>
                <a:cs typeface="Times New Roman"/>
              </a:rPr>
              <a:t>soffiare </a:t>
            </a:r>
            <a:r>
              <a:rPr sz="2000" dirty="0">
                <a:latin typeface="Times New Roman"/>
                <a:cs typeface="Times New Roman"/>
              </a:rPr>
              <a:t>con </a:t>
            </a:r>
            <a:r>
              <a:rPr sz="2000" spc="-5" dirty="0">
                <a:latin typeface="Times New Roman"/>
                <a:cs typeface="Times New Roman"/>
              </a:rPr>
              <a:t>la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stessa  intensità </a:t>
            </a:r>
            <a:r>
              <a:rPr sz="2000" dirty="0">
                <a:latin typeface="Times New Roman"/>
                <a:cs typeface="Times New Roman"/>
              </a:rPr>
              <a:t>durante </a:t>
            </a:r>
            <a:r>
              <a:rPr sz="2000" spc="-5" dirty="0">
                <a:latin typeface="Times New Roman"/>
                <a:cs typeface="Times New Roman"/>
              </a:rPr>
              <a:t>tutto il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volo</a:t>
            </a:r>
            <a:endParaRPr sz="20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2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Che </a:t>
            </a:r>
            <a:r>
              <a:rPr sz="2000" spc="-5" dirty="0">
                <a:latin typeface="Times New Roman"/>
                <a:cs typeface="Times New Roman"/>
              </a:rPr>
              <a:t>l’aeroplano </a:t>
            </a:r>
            <a:r>
              <a:rPr sz="2000" dirty="0">
                <a:latin typeface="Times New Roman"/>
                <a:cs typeface="Times New Roman"/>
              </a:rPr>
              <a:t>voli </a:t>
            </a:r>
            <a:r>
              <a:rPr sz="2000" spc="-5" dirty="0">
                <a:latin typeface="Times New Roman"/>
                <a:cs typeface="Times New Roman"/>
              </a:rPr>
              <a:t>in linea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retta</a:t>
            </a:r>
            <a:endParaRPr sz="2000">
              <a:latin typeface="Times New Roman"/>
              <a:cs typeface="Times New Roman"/>
            </a:endParaRPr>
          </a:p>
          <a:p>
            <a:pPr marL="1155065" marR="541655" lvl="2" indent="-227965">
              <a:lnSpc>
                <a:spcPts val="2160"/>
              </a:lnSpc>
              <a:spcBef>
                <a:spcPts val="53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Che </a:t>
            </a:r>
            <a:r>
              <a:rPr sz="2000" spc="-5" dirty="0">
                <a:latin typeface="Times New Roman"/>
                <a:cs typeface="Times New Roman"/>
              </a:rPr>
              <a:t>il tempo necessario </a:t>
            </a:r>
            <a:r>
              <a:rPr sz="2000" dirty="0">
                <a:latin typeface="Times New Roman"/>
                <a:cs typeface="Times New Roman"/>
              </a:rPr>
              <a:t>per </a:t>
            </a:r>
            <a:r>
              <a:rPr sz="2000" spc="-5" dirty="0">
                <a:latin typeface="Times New Roman"/>
                <a:cs typeface="Times New Roman"/>
              </a:rPr>
              <a:t>cambiare direzione </a:t>
            </a:r>
            <a:r>
              <a:rPr sz="2000" dirty="0">
                <a:latin typeface="Times New Roman"/>
                <a:cs typeface="Times New Roman"/>
              </a:rPr>
              <a:t>nel punto  </a:t>
            </a:r>
            <a:r>
              <a:rPr sz="2000" spc="-5" dirty="0">
                <a:latin typeface="Times New Roman"/>
                <a:cs typeface="Times New Roman"/>
              </a:rPr>
              <a:t>estremo sia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trascurabile</a:t>
            </a:r>
            <a:endParaRPr sz="20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229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…e così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via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8407" y="771969"/>
            <a:ext cx="6686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Formulazione di un</a:t>
            </a:r>
            <a:r>
              <a:rPr spc="-110" dirty="0"/>
              <a:t> </a:t>
            </a:r>
            <a:r>
              <a:rPr dirty="0"/>
              <a:t>Problema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952815"/>
            <a:ext cx="7560309" cy="327532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2425" marR="538480" indent="-339725">
              <a:lnSpc>
                <a:spcPts val="2950"/>
              </a:lnSpc>
              <a:spcBef>
                <a:spcPts val="535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10" dirty="0">
                <a:latin typeface="Times New Roman"/>
                <a:cs typeface="Times New Roman"/>
              </a:rPr>
              <a:t>NON </a:t>
            </a:r>
            <a:r>
              <a:rPr sz="2800" spc="-5" dirty="0">
                <a:latin typeface="Times New Roman"/>
                <a:cs typeface="Times New Roman"/>
              </a:rPr>
              <a:t>iniziare a </a:t>
            </a:r>
            <a:r>
              <a:rPr sz="2800" dirty="0">
                <a:latin typeface="Times New Roman"/>
                <a:cs typeface="Times New Roman"/>
              </a:rPr>
              <a:t>risolvere un </a:t>
            </a:r>
            <a:r>
              <a:rPr sz="2800" spc="-5" dirty="0">
                <a:latin typeface="Times New Roman"/>
                <a:cs typeface="Times New Roman"/>
              </a:rPr>
              <a:t>problema prima </a:t>
            </a:r>
            <a:r>
              <a:rPr sz="2800" dirty="0">
                <a:latin typeface="Times New Roman"/>
                <a:cs typeface="Times New Roman"/>
              </a:rPr>
              <a:t>di  </a:t>
            </a:r>
            <a:r>
              <a:rPr sz="2800" spc="-5" dirty="0">
                <a:latin typeface="Times New Roman"/>
                <a:cs typeface="Times New Roman"/>
              </a:rPr>
              <a:t>averlo </a:t>
            </a:r>
            <a:r>
              <a:rPr sz="2800" i="1" spc="-5" dirty="0">
                <a:latin typeface="Times New Roman"/>
                <a:cs typeface="Times New Roman"/>
              </a:rPr>
              <a:t>capito</a:t>
            </a:r>
            <a:endParaRPr sz="2800">
              <a:latin typeface="Times New Roman"/>
              <a:cs typeface="Times New Roman"/>
            </a:endParaRPr>
          </a:p>
          <a:p>
            <a:pPr marL="751840" marR="584835" lvl="1" indent="-281940">
              <a:lnSpc>
                <a:spcPts val="2530"/>
              </a:lnSpc>
              <a:spcBef>
                <a:spcPts val="725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5" dirty="0">
                <a:latin typeface="Times New Roman"/>
                <a:cs typeface="Times New Roman"/>
              </a:rPr>
              <a:t>Lo si </a:t>
            </a:r>
            <a:r>
              <a:rPr sz="2400" dirty="0">
                <a:latin typeface="Times New Roman"/>
                <a:cs typeface="Times New Roman"/>
              </a:rPr>
              <a:t>è capito quando </a:t>
            </a:r>
            <a:r>
              <a:rPr sz="2400" spc="-5" dirty="0">
                <a:latin typeface="Times New Roman"/>
                <a:cs typeface="Times New Roman"/>
              </a:rPr>
              <a:t>si </a:t>
            </a:r>
            <a:r>
              <a:rPr sz="2400" dirty="0">
                <a:latin typeface="Times New Roman"/>
                <a:cs typeface="Times New Roman"/>
              </a:rPr>
              <a:t>è in grado di </a:t>
            </a:r>
            <a:r>
              <a:rPr sz="2400" spc="-5" dirty="0">
                <a:latin typeface="Times New Roman"/>
                <a:cs typeface="Times New Roman"/>
              </a:rPr>
              <a:t>riformulare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il  </a:t>
            </a:r>
            <a:r>
              <a:rPr sz="2400" spc="-5" dirty="0">
                <a:latin typeface="Times New Roman"/>
                <a:cs typeface="Times New Roman"/>
              </a:rPr>
              <a:t>problema </a:t>
            </a:r>
            <a:r>
              <a:rPr sz="2400" dirty="0">
                <a:latin typeface="Times New Roman"/>
                <a:cs typeface="Times New Roman"/>
              </a:rPr>
              <a:t>indicando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chiaramente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30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Le </a:t>
            </a:r>
            <a:r>
              <a:rPr sz="2000" i="1" dirty="0">
                <a:latin typeface="Times New Roman"/>
                <a:cs typeface="Times New Roman"/>
              </a:rPr>
              <a:t>incognite</a:t>
            </a:r>
            <a:endParaRPr sz="20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dati</a:t>
            </a:r>
            <a:endParaRPr sz="2000">
              <a:latin typeface="Times New Roman"/>
              <a:cs typeface="Times New Roman"/>
            </a:endParaRPr>
          </a:p>
          <a:p>
            <a:pPr marL="751840">
              <a:lnSpc>
                <a:spcPct val="100000"/>
              </a:lnSpc>
              <a:spcBef>
                <a:spcPts val="330"/>
              </a:spcBef>
            </a:pP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spiegando</a:t>
            </a:r>
            <a:endParaRPr sz="2400">
              <a:latin typeface="Times New Roman"/>
              <a:cs typeface="Times New Roman"/>
            </a:endParaRPr>
          </a:p>
          <a:p>
            <a:pPr marL="1155065" marR="5080" lvl="2" indent="-227965">
              <a:lnSpc>
                <a:spcPts val="2110"/>
              </a:lnSpc>
              <a:spcBef>
                <a:spcPts val="64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La </a:t>
            </a:r>
            <a:r>
              <a:rPr sz="2000" i="1" dirty="0">
                <a:latin typeface="Times New Roman"/>
                <a:cs typeface="Times New Roman"/>
              </a:rPr>
              <a:t>condizione </a:t>
            </a:r>
            <a:r>
              <a:rPr sz="2000" dirty="0">
                <a:latin typeface="Times New Roman"/>
                <a:cs typeface="Times New Roman"/>
              </a:rPr>
              <a:t>(ovvero </a:t>
            </a:r>
            <a:r>
              <a:rPr sz="2000" spc="-5" dirty="0">
                <a:latin typeface="Times New Roman"/>
                <a:cs typeface="Times New Roman"/>
              </a:rPr>
              <a:t>l’insieme delle relazioni </a:t>
            </a:r>
            <a:r>
              <a:rPr sz="2000" dirty="0">
                <a:latin typeface="Times New Roman"/>
                <a:cs typeface="Times New Roman"/>
              </a:rPr>
              <a:t>che collegano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  dati con </a:t>
            </a:r>
            <a:r>
              <a:rPr sz="2000" spc="-5" dirty="0">
                <a:latin typeface="Times New Roman"/>
                <a:cs typeface="Times New Roman"/>
              </a:rPr>
              <a:t>le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incognite)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7779" y="771969"/>
            <a:ext cx="6064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Sviluppo di un</a:t>
            </a:r>
            <a:r>
              <a:rPr spc="-120" dirty="0"/>
              <a:t> </a:t>
            </a:r>
            <a:r>
              <a:rPr spc="-5" dirty="0"/>
              <a:t>Programma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942147"/>
            <a:ext cx="6974840" cy="267144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2425" marR="5080" indent="-339725">
              <a:lnSpc>
                <a:spcPts val="3379"/>
              </a:lnSpc>
              <a:spcBef>
                <a:spcPts val="600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Risoluzione di un problema mediante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un  </a:t>
            </a:r>
            <a:r>
              <a:rPr sz="3200" dirty="0">
                <a:latin typeface="Times New Roman"/>
                <a:cs typeface="Times New Roman"/>
              </a:rPr>
              <a:t>calcolatore</a:t>
            </a:r>
            <a:endParaRPr sz="32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70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Partire dalla descrizione del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problema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7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In linguaggio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naturale</a:t>
            </a:r>
            <a:endParaRPr sz="2400">
              <a:latin typeface="Times New Roman"/>
              <a:cs typeface="Times New Roman"/>
            </a:endParaRPr>
          </a:p>
          <a:p>
            <a:pPr marL="751840">
              <a:lnSpc>
                <a:spcPct val="100000"/>
              </a:lnSpc>
              <a:spcBef>
                <a:spcPts val="280"/>
              </a:spcBef>
            </a:pPr>
            <a:r>
              <a:rPr sz="2800" spc="-5" dirty="0">
                <a:latin typeface="Times New Roman"/>
                <a:cs typeface="Times New Roman"/>
              </a:rPr>
              <a:t>per </a:t>
            </a:r>
            <a:r>
              <a:rPr sz="2800" dirty="0">
                <a:latin typeface="Times New Roman"/>
                <a:cs typeface="Times New Roman"/>
              </a:rPr>
              <a:t>giungere </a:t>
            </a:r>
            <a:r>
              <a:rPr sz="2800" spc="-5" dirty="0">
                <a:latin typeface="Times New Roman"/>
                <a:cs typeface="Times New Roman"/>
              </a:rPr>
              <a:t>alla stesura </a:t>
            </a:r>
            <a:r>
              <a:rPr sz="2800" dirty="0">
                <a:latin typeface="Times New Roman"/>
                <a:cs typeface="Times New Roman"/>
              </a:rPr>
              <a:t>di un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programma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7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In un certo linguaggio di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programmazione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39763" y="771969"/>
            <a:ext cx="22625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</a:t>
            </a:r>
            <a:r>
              <a:rPr spc="5" dirty="0"/>
              <a:t>h</a:t>
            </a:r>
            <a:r>
              <a:rPr dirty="0"/>
              <a:t>ia</a:t>
            </a:r>
            <a:r>
              <a:rPr spc="-5" dirty="0"/>
              <a:t>r</a:t>
            </a:r>
            <a:r>
              <a:rPr dirty="0"/>
              <a:t>i</a:t>
            </a:r>
            <a:r>
              <a:rPr spc="-5" dirty="0"/>
              <a:t>f</a:t>
            </a:r>
            <a:r>
              <a:rPr dirty="0"/>
              <a:t>ica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952815"/>
            <a:ext cx="7504430" cy="32181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2425" marR="231775" indent="-339725">
              <a:lnSpc>
                <a:spcPct val="88000"/>
              </a:lnSpc>
              <a:spcBef>
                <a:spcPts val="500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Riformulazione del problema – considerandolo  risolto – cercando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vedere con </a:t>
            </a:r>
            <a:r>
              <a:rPr sz="2800" spc="-10" dirty="0">
                <a:latin typeface="Times New Roman"/>
                <a:cs typeface="Times New Roman"/>
              </a:rPr>
              <a:t>chiarezza, </a:t>
            </a:r>
            <a:r>
              <a:rPr sz="2800" spc="-5" dirty="0">
                <a:latin typeface="Times New Roman"/>
                <a:cs typeface="Times New Roman"/>
              </a:rPr>
              <a:t>in  </a:t>
            </a:r>
            <a:r>
              <a:rPr sz="2800" dirty="0">
                <a:latin typeface="Times New Roman"/>
                <a:cs typeface="Times New Roman"/>
              </a:rPr>
              <a:t>ordine </a:t>
            </a:r>
            <a:r>
              <a:rPr sz="2800" spc="-5" dirty="0">
                <a:latin typeface="Times New Roman"/>
                <a:cs typeface="Times New Roman"/>
              </a:rPr>
              <a:t>conveniente, tutte le relazioni che </a:t>
            </a:r>
            <a:r>
              <a:rPr sz="2800" dirty="0">
                <a:latin typeface="Times New Roman"/>
                <a:cs typeface="Times New Roman"/>
              </a:rPr>
              <a:t>devono  </a:t>
            </a:r>
            <a:r>
              <a:rPr sz="2800" spc="-5" dirty="0">
                <a:latin typeface="Times New Roman"/>
                <a:cs typeface="Times New Roman"/>
              </a:rPr>
              <a:t>intercorrere </a:t>
            </a:r>
            <a:r>
              <a:rPr sz="2800" dirty="0">
                <a:latin typeface="Times New Roman"/>
                <a:cs typeface="Times New Roman"/>
              </a:rPr>
              <a:t>fra </a:t>
            </a:r>
            <a:r>
              <a:rPr sz="2800" spc="-5" dirty="0">
                <a:latin typeface="Times New Roman"/>
                <a:cs typeface="Times New Roman"/>
              </a:rPr>
              <a:t>le incognite </a:t>
            </a:r>
            <a:r>
              <a:rPr sz="2800" spc="-10" dirty="0">
                <a:latin typeface="Times New Roman"/>
                <a:cs typeface="Times New Roman"/>
              </a:rPr>
              <a:t>ed </a:t>
            </a:r>
            <a:r>
              <a:rPr sz="2800" spc="-5" dirty="0">
                <a:latin typeface="Times New Roman"/>
                <a:cs typeface="Times New Roman"/>
              </a:rPr>
              <a:t>i dati, </a:t>
            </a:r>
            <a:r>
              <a:rPr sz="2800" spc="-10" dirty="0">
                <a:latin typeface="Times New Roman"/>
                <a:cs typeface="Times New Roman"/>
              </a:rPr>
              <a:t>al </a:t>
            </a:r>
            <a:r>
              <a:rPr sz="2800" dirty="0">
                <a:latin typeface="Times New Roman"/>
                <a:cs typeface="Times New Roman"/>
              </a:rPr>
              <a:t>fine di  soddisfare </a:t>
            </a:r>
            <a:r>
              <a:rPr sz="2800" spc="-5" dirty="0">
                <a:latin typeface="Times New Roman"/>
                <a:cs typeface="Times New Roman"/>
              </a:rPr>
              <a:t>l’obiettivo del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problema.</a:t>
            </a:r>
            <a:endParaRPr sz="2800">
              <a:latin typeface="Times New Roman"/>
              <a:cs typeface="Times New Roman"/>
            </a:endParaRPr>
          </a:p>
          <a:p>
            <a:pPr marL="352425" marR="5080" indent="-339725">
              <a:lnSpc>
                <a:spcPts val="2950"/>
              </a:lnSpc>
              <a:spcBef>
                <a:spcPts val="844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25" dirty="0">
                <a:latin typeface="Times New Roman"/>
                <a:cs typeface="Times New Roman"/>
              </a:rPr>
              <a:t>Tutte </a:t>
            </a:r>
            <a:r>
              <a:rPr sz="2800" spc="-5" dirty="0">
                <a:latin typeface="Times New Roman"/>
                <a:cs typeface="Times New Roman"/>
              </a:rPr>
              <a:t>queste relazioni rappresentano la condizione  del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problema.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  <a:tabLst>
                <a:tab pos="751205" algn="l"/>
              </a:tabLst>
            </a:pPr>
            <a:r>
              <a:rPr sz="2400" dirty="0">
                <a:latin typeface="Times New Roman"/>
                <a:cs typeface="Times New Roman"/>
              </a:rPr>
              <a:t>–	</a:t>
            </a:r>
            <a:r>
              <a:rPr sz="2400" spc="-5" dirty="0">
                <a:latin typeface="Times New Roman"/>
                <a:cs typeface="Times New Roman"/>
              </a:rPr>
              <a:t>Se </a:t>
            </a: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è il </a:t>
            </a:r>
            <a:r>
              <a:rPr sz="2400" spc="-5" dirty="0">
                <a:latin typeface="Times New Roman"/>
                <a:cs typeface="Times New Roman"/>
              </a:rPr>
              <a:t>numero </a:t>
            </a:r>
            <a:r>
              <a:rPr sz="2400" dirty="0">
                <a:latin typeface="Times New Roman"/>
                <a:cs typeface="Times New Roman"/>
              </a:rPr>
              <a:t>delle incognite, ottenere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equazioni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39763" y="530574"/>
            <a:ext cx="22625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</a:t>
            </a:r>
            <a:r>
              <a:rPr spc="5" dirty="0"/>
              <a:t>h</a:t>
            </a:r>
            <a:r>
              <a:rPr dirty="0"/>
              <a:t>ia</a:t>
            </a:r>
            <a:r>
              <a:rPr spc="-5" dirty="0"/>
              <a:t>r</a:t>
            </a:r>
            <a:r>
              <a:rPr dirty="0"/>
              <a:t>i</a:t>
            </a:r>
            <a:r>
              <a:rPr spc="-5" dirty="0"/>
              <a:t>f</a:t>
            </a:r>
            <a:r>
              <a:rPr dirty="0"/>
              <a:t>ica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59803" y="1140174"/>
            <a:ext cx="1624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Times New Roman"/>
                <a:cs typeface="Times New Roman"/>
              </a:rPr>
              <a:t>E</a:t>
            </a:r>
            <a:r>
              <a:rPr sz="3600" spc="-5" dirty="0">
                <a:latin typeface="Times New Roman"/>
                <a:cs typeface="Times New Roman"/>
              </a:rPr>
              <a:t>sem</a:t>
            </a:r>
            <a:r>
              <a:rPr sz="3600" dirty="0">
                <a:latin typeface="Times New Roman"/>
                <a:cs typeface="Times New Roman"/>
              </a:rPr>
              <a:t>p</a:t>
            </a:r>
            <a:r>
              <a:rPr sz="3600" spc="-5" dirty="0">
                <a:latin typeface="Times New Roman"/>
                <a:cs typeface="Times New Roman"/>
              </a:rPr>
              <a:t>io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099" y="1968055"/>
            <a:ext cx="7511415" cy="23228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2425" marR="5080" indent="-339725">
              <a:lnSpc>
                <a:spcPts val="2590"/>
              </a:lnSpc>
              <a:spcBef>
                <a:spcPts val="425"/>
              </a:spcBef>
              <a:buChar char="•"/>
              <a:tabLst>
                <a:tab pos="352425" algn="l"/>
                <a:tab pos="353060" algn="l"/>
              </a:tabLst>
            </a:pPr>
            <a:r>
              <a:rPr sz="2400" spc="-5" dirty="0">
                <a:latin typeface="Times New Roman"/>
                <a:cs typeface="Times New Roman"/>
              </a:rPr>
              <a:t>Un </a:t>
            </a:r>
            <a:r>
              <a:rPr sz="2400" dirty="0">
                <a:latin typeface="Times New Roman"/>
                <a:cs typeface="Times New Roman"/>
              </a:rPr>
              <a:t>fattore ha polli e conigli. </a:t>
            </a:r>
            <a:r>
              <a:rPr sz="2400" spc="-5" dirty="0">
                <a:latin typeface="Times New Roman"/>
                <a:cs typeface="Times New Roman"/>
              </a:rPr>
              <a:t>Questi animali </a:t>
            </a:r>
            <a:r>
              <a:rPr sz="2400" dirty="0">
                <a:latin typeface="Times New Roman"/>
                <a:cs typeface="Times New Roman"/>
              </a:rPr>
              <a:t>hanno 50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teste  e 140 </a:t>
            </a:r>
            <a:r>
              <a:rPr sz="2400" spc="-5" dirty="0">
                <a:latin typeface="Times New Roman"/>
                <a:cs typeface="Times New Roman"/>
              </a:rPr>
              <a:t>zampe. Quanti </a:t>
            </a:r>
            <a:r>
              <a:rPr sz="2400" dirty="0">
                <a:latin typeface="Times New Roman"/>
                <a:cs typeface="Times New Roman"/>
              </a:rPr>
              <a:t>polli e quanti conigli ha il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fattore?</a:t>
            </a:r>
            <a:endParaRPr sz="2400">
              <a:latin typeface="Times New Roman"/>
              <a:cs typeface="Times New Roman"/>
            </a:endParaRPr>
          </a:p>
          <a:p>
            <a:pPr marL="751840" marR="215265" lvl="1" indent="-281940">
              <a:lnSpc>
                <a:spcPts val="2160"/>
              </a:lnSpc>
              <a:spcBef>
                <a:spcPts val="615"/>
              </a:spcBef>
              <a:buChar char="–"/>
              <a:tabLst>
                <a:tab pos="751205" algn="l"/>
                <a:tab pos="752475" algn="l"/>
              </a:tabLst>
            </a:pPr>
            <a:r>
              <a:rPr sz="2000" dirty="0">
                <a:latin typeface="Times New Roman"/>
                <a:cs typeface="Times New Roman"/>
              </a:rPr>
              <a:t>Bisogna trovare 2 </a:t>
            </a:r>
            <a:r>
              <a:rPr sz="2000" spc="-5" dirty="0">
                <a:latin typeface="Times New Roman"/>
                <a:cs typeface="Times New Roman"/>
              </a:rPr>
              <a:t>numeri, </a:t>
            </a:r>
            <a:r>
              <a:rPr sz="2000" i="1" dirty="0">
                <a:latin typeface="Times New Roman"/>
                <a:cs typeface="Times New Roman"/>
              </a:rPr>
              <a:t>p 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i="1" dirty="0">
                <a:latin typeface="Times New Roman"/>
                <a:cs typeface="Times New Roman"/>
              </a:rPr>
              <a:t>c </a:t>
            </a:r>
            <a:r>
              <a:rPr sz="20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(incognite)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dirty="0">
                <a:latin typeface="Times New Roman"/>
                <a:cs typeface="Times New Roman"/>
              </a:rPr>
              <a:t>che </a:t>
            </a:r>
            <a:r>
              <a:rPr sz="2000" spc="-5" dirty="0">
                <a:latin typeface="Times New Roman"/>
                <a:cs typeface="Times New Roman"/>
              </a:rPr>
              <a:t>rappresentano il  numero </a:t>
            </a:r>
            <a:r>
              <a:rPr sz="2000" dirty="0">
                <a:latin typeface="Times New Roman"/>
                <a:cs typeface="Times New Roman"/>
              </a:rPr>
              <a:t>dei polli e </a:t>
            </a:r>
            <a:r>
              <a:rPr sz="2000" spc="-5" dirty="0">
                <a:latin typeface="Times New Roman"/>
                <a:cs typeface="Times New Roman"/>
              </a:rPr>
              <a:t>il numero </a:t>
            </a:r>
            <a:r>
              <a:rPr sz="2000" dirty="0">
                <a:latin typeface="Times New Roman"/>
                <a:cs typeface="Times New Roman"/>
              </a:rPr>
              <a:t>dei conigli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rispettivamente</a:t>
            </a:r>
            <a:endParaRPr sz="2000">
              <a:latin typeface="Times New Roman"/>
              <a:cs typeface="Times New Roman"/>
            </a:endParaRPr>
          </a:p>
          <a:p>
            <a:pPr marL="751840" lvl="1" indent="-281940">
              <a:lnSpc>
                <a:spcPts val="2280"/>
              </a:lnSpc>
              <a:spcBef>
                <a:spcPts val="325"/>
              </a:spcBef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latin typeface="Times New Roman"/>
                <a:cs typeface="Times New Roman"/>
              </a:rPr>
              <a:t>Sono forniti </a:t>
            </a:r>
            <a:r>
              <a:rPr sz="2000" spc="-5" dirty="0">
                <a:latin typeface="Times New Roman"/>
                <a:cs typeface="Times New Roman"/>
              </a:rPr>
              <a:t>il numero delle teste </a:t>
            </a:r>
            <a:r>
              <a:rPr sz="2000" spc="5" dirty="0">
                <a:latin typeface="Times New Roman"/>
                <a:cs typeface="Times New Roman"/>
              </a:rPr>
              <a:t>(50) </a:t>
            </a:r>
            <a:r>
              <a:rPr sz="2000" spc="-5" dirty="0">
                <a:latin typeface="Times New Roman"/>
                <a:cs typeface="Times New Roman"/>
              </a:rPr>
              <a:t>ed il numero delle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zampe</a:t>
            </a:r>
            <a:endParaRPr sz="2000">
              <a:latin typeface="Times New Roman"/>
              <a:cs typeface="Times New Roman"/>
            </a:endParaRPr>
          </a:p>
          <a:p>
            <a:pPr marL="751840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(140)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(dati)</a:t>
            </a:r>
            <a:endParaRPr sz="2000">
              <a:latin typeface="Times New Roman"/>
              <a:cs typeface="Times New Roman"/>
            </a:endParaRPr>
          </a:p>
          <a:p>
            <a:pPr marL="563245" algn="ctr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latin typeface="Times New Roman"/>
                <a:cs typeface="Times New Roman"/>
              </a:rPr>
              <a:t>p + c =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8170" y="4310335"/>
            <a:ext cx="1443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2p + 4c =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7499" y="4968887"/>
            <a:ext cx="3471545" cy="6445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2 = nro </a:t>
            </a:r>
            <a:r>
              <a:rPr sz="1800" spc="-5" dirty="0">
                <a:latin typeface="Times New Roman"/>
                <a:cs typeface="Times New Roman"/>
              </a:rPr>
              <a:t>zampe </a:t>
            </a:r>
            <a:r>
              <a:rPr sz="1800" dirty="0">
                <a:latin typeface="Times New Roman"/>
                <a:cs typeface="Times New Roman"/>
              </a:rPr>
              <a:t>per ciascun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pollo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7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4 = nro </a:t>
            </a:r>
            <a:r>
              <a:rPr sz="1800" spc="-5" dirty="0">
                <a:latin typeface="Times New Roman"/>
                <a:cs typeface="Times New Roman"/>
              </a:rPr>
              <a:t>zampe </a:t>
            </a:r>
            <a:r>
              <a:rPr sz="1800" dirty="0">
                <a:latin typeface="Times New Roman"/>
                <a:cs typeface="Times New Roman"/>
              </a:rPr>
              <a:t>per ciascun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coniglio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83808" y="4076700"/>
            <a:ext cx="216535" cy="576580"/>
          </a:xfrm>
          <a:custGeom>
            <a:avLst/>
            <a:gdLst/>
            <a:ahLst/>
            <a:cxnLst/>
            <a:rect l="l" t="t" r="r" b="b"/>
            <a:pathLst>
              <a:path w="216535" h="576579">
                <a:moveTo>
                  <a:pt x="0" y="0"/>
                </a:moveTo>
                <a:lnTo>
                  <a:pt x="42115" y="3754"/>
                </a:lnTo>
                <a:lnTo>
                  <a:pt x="76509" y="13992"/>
                </a:lnTo>
                <a:lnTo>
                  <a:pt x="99699" y="29178"/>
                </a:lnTo>
                <a:lnTo>
                  <a:pt x="108204" y="47777"/>
                </a:lnTo>
                <a:lnTo>
                  <a:pt x="108204" y="240258"/>
                </a:lnTo>
                <a:lnTo>
                  <a:pt x="116708" y="258851"/>
                </a:lnTo>
                <a:lnTo>
                  <a:pt x="139898" y="274039"/>
                </a:lnTo>
                <a:lnTo>
                  <a:pt x="174292" y="284280"/>
                </a:lnTo>
                <a:lnTo>
                  <a:pt x="216408" y="288036"/>
                </a:lnTo>
                <a:lnTo>
                  <a:pt x="174292" y="291791"/>
                </a:lnTo>
                <a:lnTo>
                  <a:pt x="139898" y="302032"/>
                </a:lnTo>
                <a:lnTo>
                  <a:pt x="116708" y="317220"/>
                </a:lnTo>
                <a:lnTo>
                  <a:pt x="108204" y="335813"/>
                </a:lnTo>
                <a:lnTo>
                  <a:pt x="108204" y="528294"/>
                </a:lnTo>
                <a:lnTo>
                  <a:pt x="99699" y="546893"/>
                </a:lnTo>
                <a:lnTo>
                  <a:pt x="76509" y="562079"/>
                </a:lnTo>
                <a:lnTo>
                  <a:pt x="42115" y="572317"/>
                </a:lnTo>
                <a:lnTo>
                  <a:pt x="0" y="576072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95427" y="4179887"/>
            <a:ext cx="1129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r>
              <a:rPr sz="2000" i="1" spc="5" dirty="0">
                <a:solidFill>
                  <a:srgbClr val="3333CC"/>
                </a:solidFill>
                <a:latin typeface="Times New Roman"/>
                <a:cs typeface="Times New Roman"/>
              </a:rPr>
              <a:t>ond</a:t>
            </a:r>
            <a:r>
              <a:rPr sz="2000" i="1" spc="-10" dirty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2000" i="1" dirty="0">
                <a:solidFill>
                  <a:srgbClr val="3333CC"/>
                </a:solidFill>
                <a:latin typeface="Times New Roman"/>
                <a:cs typeface="Times New Roman"/>
              </a:rPr>
              <a:t>z</a:t>
            </a:r>
            <a:r>
              <a:rPr sz="20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2000" i="1" spc="5" dirty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2000" i="1" spc="-10" dirty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sz="2000" i="1" dirty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09259" y="5084064"/>
            <a:ext cx="152400" cy="650875"/>
          </a:xfrm>
          <a:custGeom>
            <a:avLst/>
            <a:gdLst/>
            <a:ahLst/>
            <a:cxnLst/>
            <a:rect l="l" t="t" r="r" b="b"/>
            <a:pathLst>
              <a:path w="152400" h="650875">
                <a:moveTo>
                  <a:pt x="0" y="0"/>
                </a:moveTo>
                <a:lnTo>
                  <a:pt x="29662" y="4251"/>
                </a:lnTo>
                <a:lnTo>
                  <a:pt x="53882" y="15844"/>
                </a:lnTo>
                <a:lnTo>
                  <a:pt x="70212" y="33041"/>
                </a:lnTo>
                <a:lnTo>
                  <a:pt x="76200" y="54102"/>
                </a:lnTo>
                <a:lnTo>
                  <a:pt x="76200" y="271272"/>
                </a:lnTo>
                <a:lnTo>
                  <a:pt x="82187" y="292332"/>
                </a:lnTo>
                <a:lnTo>
                  <a:pt x="98517" y="309529"/>
                </a:lnTo>
                <a:lnTo>
                  <a:pt x="122737" y="321122"/>
                </a:lnTo>
                <a:lnTo>
                  <a:pt x="152400" y="325374"/>
                </a:lnTo>
                <a:lnTo>
                  <a:pt x="122737" y="329625"/>
                </a:lnTo>
                <a:lnTo>
                  <a:pt x="98517" y="341218"/>
                </a:lnTo>
                <a:lnTo>
                  <a:pt x="82187" y="358415"/>
                </a:lnTo>
                <a:lnTo>
                  <a:pt x="76200" y="379476"/>
                </a:lnTo>
                <a:lnTo>
                  <a:pt x="76200" y="596646"/>
                </a:lnTo>
                <a:lnTo>
                  <a:pt x="70212" y="617706"/>
                </a:lnTo>
                <a:lnTo>
                  <a:pt x="53882" y="634903"/>
                </a:lnTo>
                <a:lnTo>
                  <a:pt x="29662" y="646496"/>
                </a:lnTo>
                <a:lnTo>
                  <a:pt x="0" y="65074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06502" y="5005196"/>
            <a:ext cx="1710689" cy="78295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>
              <a:lnSpc>
                <a:spcPct val="88000"/>
              </a:lnSpc>
              <a:spcBef>
                <a:spcPts val="359"/>
              </a:spcBef>
            </a:pPr>
            <a:r>
              <a:rPr sz="1800" dirty="0">
                <a:latin typeface="Times New Roman"/>
                <a:cs typeface="Times New Roman"/>
              </a:rPr>
              <a:t>Ulteriori dati  </a:t>
            </a:r>
            <a:r>
              <a:rPr sz="1800" spc="-5" dirty="0">
                <a:latin typeface="Times New Roman"/>
                <a:cs typeface="Times New Roman"/>
              </a:rPr>
              <a:t>emersi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dall’analisi  del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problema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39763" y="771969"/>
            <a:ext cx="22625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</a:t>
            </a:r>
            <a:r>
              <a:rPr spc="5" dirty="0"/>
              <a:t>h</a:t>
            </a:r>
            <a:r>
              <a:rPr dirty="0"/>
              <a:t>ia</a:t>
            </a:r>
            <a:r>
              <a:rPr spc="-5" dirty="0"/>
              <a:t>r</a:t>
            </a:r>
            <a:r>
              <a:rPr dirty="0"/>
              <a:t>i</a:t>
            </a:r>
            <a:r>
              <a:rPr spc="-5" dirty="0"/>
              <a:t>f</a:t>
            </a:r>
            <a:r>
              <a:rPr dirty="0"/>
              <a:t>ica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895693"/>
            <a:ext cx="7487920" cy="293243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2425" indent="-339725">
              <a:lnSpc>
                <a:spcPct val="100000"/>
              </a:lnSpc>
              <a:spcBef>
                <a:spcPts val="470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Il chiarimento </a:t>
            </a:r>
            <a:r>
              <a:rPr sz="3200" spc="5" dirty="0">
                <a:latin typeface="Times New Roman"/>
                <a:cs typeface="Times New Roman"/>
              </a:rPr>
              <a:t>del </a:t>
            </a:r>
            <a:r>
              <a:rPr sz="3200" dirty="0">
                <a:latin typeface="Times New Roman"/>
                <a:cs typeface="Times New Roman"/>
              </a:rPr>
              <a:t>problema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avviene</a:t>
            </a:r>
            <a:endParaRPr sz="32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15"/>
              </a:spcBef>
              <a:buChar char="–"/>
              <a:tabLst>
                <a:tab pos="751840" algn="l"/>
              </a:tabLst>
            </a:pPr>
            <a:r>
              <a:rPr sz="2800" dirty="0">
                <a:latin typeface="Times New Roman"/>
                <a:cs typeface="Times New Roman"/>
              </a:rPr>
              <a:t>Se </a:t>
            </a:r>
            <a:r>
              <a:rPr sz="2800" spc="-5" dirty="0">
                <a:latin typeface="Times New Roman"/>
                <a:cs typeface="Times New Roman"/>
              </a:rPr>
              <a:t>chi </a:t>
            </a:r>
            <a:r>
              <a:rPr sz="2800" dirty="0">
                <a:latin typeface="Times New Roman"/>
                <a:cs typeface="Times New Roman"/>
              </a:rPr>
              <a:t>propone </a:t>
            </a:r>
            <a:r>
              <a:rPr sz="2800" spc="-5" dirty="0">
                <a:latin typeface="Times New Roman"/>
                <a:cs typeface="Times New Roman"/>
              </a:rPr>
              <a:t>il problema è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disponibile</a:t>
            </a:r>
            <a:endParaRPr sz="280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ts val="2530"/>
              </a:lnSpc>
              <a:spcBef>
                <a:spcPts val="64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Si </a:t>
            </a:r>
            <a:r>
              <a:rPr sz="2400" dirty="0">
                <a:latin typeface="Times New Roman"/>
                <a:cs typeface="Times New Roman"/>
              </a:rPr>
              <a:t>pongono </a:t>
            </a:r>
            <a:r>
              <a:rPr sz="2400" spc="-5" dirty="0">
                <a:latin typeface="Times New Roman"/>
                <a:cs typeface="Times New Roman"/>
              </a:rPr>
              <a:t>domande </a:t>
            </a:r>
            <a:r>
              <a:rPr sz="2400" dirty="0">
                <a:latin typeface="Times New Roman"/>
                <a:cs typeface="Times New Roman"/>
              </a:rPr>
              <a:t>puntuali riguardo lo </a:t>
            </a:r>
            <a:r>
              <a:rPr sz="2400" spc="-5" dirty="0">
                <a:latin typeface="Times New Roman"/>
                <a:cs typeface="Times New Roman"/>
              </a:rPr>
              <a:t>scopo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  </a:t>
            </a:r>
            <a:r>
              <a:rPr sz="2400" spc="-5" dirty="0">
                <a:latin typeface="Times New Roman"/>
                <a:cs typeface="Times New Roman"/>
              </a:rPr>
              <a:t>problema, </a:t>
            </a:r>
            <a:r>
              <a:rPr sz="2400" dirty="0">
                <a:latin typeface="Times New Roman"/>
                <a:cs typeface="Times New Roman"/>
              </a:rPr>
              <a:t>i dati e le </a:t>
            </a:r>
            <a:r>
              <a:rPr sz="2400" spc="-5" dirty="0">
                <a:latin typeface="Times New Roman"/>
                <a:cs typeface="Times New Roman"/>
              </a:rPr>
              <a:t>relazioni intercorrenti </a:t>
            </a:r>
            <a:r>
              <a:rPr sz="2400" spc="5" dirty="0">
                <a:latin typeface="Times New Roman"/>
                <a:cs typeface="Times New Roman"/>
              </a:rPr>
              <a:t>tra  </a:t>
            </a:r>
            <a:r>
              <a:rPr sz="2400" dirty="0">
                <a:latin typeface="Times New Roman"/>
                <a:cs typeface="Times New Roman"/>
              </a:rPr>
              <a:t>incognita 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dati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60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Altrimenti facendo </a:t>
            </a:r>
            <a:r>
              <a:rPr sz="2800" dirty="0">
                <a:latin typeface="Times New Roman"/>
                <a:cs typeface="Times New Roman"/>
              </a:rPr>
              <a:t>opportune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ipotesi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7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definendo </a:t>
            </a:r>
            <a:r>
              <a:rPr sz="2400" dirty="0">
                <a:latin typeface="Times New Roman"/>
                <a:cs typeface="Times New Roman"/>
              </a:rPr>
              <a:t>dei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campioni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39763" y="771969"/>
            <a:ext cx="22625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</a:t>
            </a:r>
            <a:r>
              <a:rPr spc="5" dirty="0"/>
              <a:t>h</a:t>
            </a:r>
            <a:r>
              <a:rPr dirty="0"/>
              <a:t>ia</a:t>
            </a:r>
            <a:r>
              <a:rPr spc="-5" dirty="0"/>
              <a:t>r</a:t>
            </a:r>
            <a:r>
              <a:rPr dirty="0"/>
              <a:t>i</a:t>
            </a:r>
            <a:r>
              <a:rPr spc="-5" dirty="0"/>
              <a:t>f</a:t>
            </a:r>
            <a:r>
              <a:rPr dirty="0"/>
              <a:t>ica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895693"/>
            <a:ext cx="7549515" cy="336994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2425" indent="-339725">
              <a:lnSpc>
                <a:spcPct val="100000"/>
              </a:lnSpc>
              <a:spcBef>
                <a:spcPts val="470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spc="-5" dirty="0">
                <a:latin typeface="Times New Roman"/>
                <a:cs typeface="Times New Roman"/>
              </a:rPr>
              <a:t>La </a:t>
            </a:r>
            <a:r>
              <a:rPr sz="3200" dirty="0">
                <a:latin typeface="Times New Roman"/>
                <a:cs typeface="Times New Roman"/>
              </a:rPr>
              <a:t>fase di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chiarifica</a:t>
            </a:r>
            <a:endParaRPr sz="3200">
              <a:latin typeface="Times New Roman"/>
              <a:cs typeface="Times New Roman"/>
            </a:endParaRPr>
          </a:p>
          <a:p>
            <a:pPr marL="751840" marR="5080" lvl="1" indent="-281940">
              <a:lnSpc>
                <a:spcPct val="88000"/>
              </a:lnSpc>
              <a:spcBef>
                <a:spcPts val="715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PUÒ </a:t>
            </a:r>
            <a:r>
              <a:rPr sz="2800" spc="-10" dirty="0">
                <a:latin typeface="Times New Roman"/>
                <a:cs typeface="Times New Roman"/>
              </a:rPr>
              <a:t>raffinare </a:t>
            </a:r>
            <a:r>
              <a:rPr sz="2800" spc="-5" dirty="0">
                <a:latin typeface="Times New Roman"/>
                <a:cs typeface="Times New Roman"/>
              </a:rPr>
              <a:t>e definire meglio, eventualmente  ricorrendo a delle ipotesi semplificative, quanto  </a:t>
            </a:r>
            <a:r>
              <a:rPr sz="2800" dirty="0">
                <a:latin typeface="Times New Roman"/>
                <a:cs typeface="Times New Roman"/>
              </a:rPr>
              <a:t>non </a:t>
            </a:r>
            <a:r>
              <a:rPr sz="2800" spc="-5" dirty="0">
                <a:latin typeface="Times New Roman"/>
                <a:cs typeface="Times New Roman"/>
              </a:rPr>
              <a:t>esplicitamente presente nella </a:t>
            </a:r>
            <a:r>
              <a:rPr sz="2800" spc="-10" dirty="0">
                <a:latin typeface="Times New Roman"/>
                <a:cs typeface="Times New Roman"/>
              </a:rPr>
              <a:t>traccia del  </a:t>
            </a:r>
            <a:r>
              <a:rPr sz="2800" spc="-5" dirty="0">
                <a:latin typeface="Times New Roman"/>
                <a:cs typeface="Times New Roman"/>
              </a:rPr>
              <a:t>problema </a:t>
            </a:r>
            <a:r>
              <a:rPr sz="2800" spc="-10" dirty="0">
                <a:latin typeface="Times New Roman"/>
                <a:cs typeface="Times New Roman"/>
              </a:rPr>
              <a:t>come </a:t>
            </a:r>
            <a:r>
              <a:rPr sz="2800" dirty="0">
                <a:latin typeface="Times New Roman"/>
                <a:cs typeface="Times New Roman"/>
              </a:rPr>
              <a:t>fornita </a:t>
            </a:r>
            <a:r>
              <a:rPr sz="2800" spc="-5" dirty="0">
                <a:latin typeface="Times New Roman"/>
                <a:cs typeface="Times New Roman"/>
              </a:rPr>
              <a:t>dal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committente</a:t>
            </a:r>
            <a:endParaRPr sz="2800">
              <a:latin typeface="Times New Roman"/>
              <a:cs typeface="Times New Roman"/>
            </a:endParaRPr>
          </a:p>
          <a:p>
            <a:pPr marL="751840" marR="39370" lvl="1" indent="-281940">
              <a:lnSpc>
                <a:spcPct val="88000"/>
              </a:lnSpc>
              <a:spcBef>
                <a:spcPts val="705"/>
              </a:spcBef>
              <a:buChar char="–"/>
              <a:tabLst>
                <a:tab pos="751840" algn="l"/>
              </a:tabLst>
            </a:pPr>
            <a:r>
              <a:rPr sz="2800" spc="-10" dirty="0">
                <a:latin typeface="Times New Roman"/>
                <a:cs typeface="Times New Roman"/>
              </a:rPr>
              <a:t>NON DEVE </a:t>
            </a:r>
            <a:r>
              <a:rPr sz="2800" spc="-5" dirty="0">
                <a:latin typeface="Times New Roman"/>
                <a:cs typeface="Times New Roman"/>
              </a:rPr>
              <a:t>disattendere o contravvenire a  quanto </a:t>
            </a:r>
            <a:r>
              <a:rPr sz="2800" spc="-10" dirty="0">
                <a:latin typeface="Times New Roman"/>
                <a:cs typeface="Times New Roman"/>
              </a:rPr>
              <a:t>esplicitamente </a:t>
            </a:r>
            <a:r>
              <a:rPr sz="2800" spc="-5" dirty="0">
                <a:latin typeface="Times New Roman"/>
                <a:cs typeface="Times New Roman"/>
              </a:rPr>
              <a:t>riportato nella </a:t>
            </a:r>
            <a:r>
              <a:rPr sz="2800" spc="-10" dirty="0">
                <a:latin typeface="Times New Roman"/>
                <a:cs typeface="Times New Roman"/>
              </a:rPr>
              <a:t>traccia </a:t>
            </a:r>
            <a:r>
              <a:rPr sz="2800" spc="-5" dirty="0">
                <a:latin typeface="Times New Roman"/>
                <a:cs typeface="Times New Roman"/>
              </a:rPr>
              <a:t>del  problema </a:t>
            </a:r>
            <a:r>
              <a:rPr sz="2800" spc="-10" dirty="0">
                <a:latin typeface="Times New Roman"/>
                <a:cs typeface="Times New Roman"/>
              </a:rPr>
              <a:t>come </a:t>
            </a:r>
            <a:r>
              <a:rPr sz="2800" dirty="0">
                <a:latin typeface="Times New Roman"/>
                <a:cs typeface="Times New Roman"/>
              </a:rPr>
              <a:t>fornita </a:t>
            </a:r>
            <a:r>
              <a:rPr sz="2800" spc="-5" dirty="0">
                <a:latin typeface="Times New Roman"/>
                <a:cs typeface="Times New Roman"/>
              </a:rPr>
              <a:t>dal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committente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39763" y="771969"/>
            <a:ext cx="22625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</a:t>
            </a:r>
            <a:r>
              <a:rPr spc="5" dirty="0"/>
              <a:t>h</a:t>
            </a:r>
            <a:r>
              <a:rPr dirty="0"/>
              <a:t>ia</a:t>
            </a:r>
            <a:r>
              <a:rPr spc="-5" dirty="0"/>
              <a:t>r</a:t>
            </a:r>
            <a:r>
              <a:rPr dirty="0"/>
              <a:t>i</a:t>
            </a:r>
            <a:r>
              <a:rPr spc="-5" dirty="0"/>
              <a:t>f</a:t>
            </a:r>
            <a:r>
              <a:rPr dirty="0"/>
              <a:t>ica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942147"/>
            <a:ext cx="7479665" cy="342265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52425" marR="679450" indent="-339725">
              <a:lnSpc>
                <a:spcPct val="87900"/>
              </a:lnSpc>
              <a:spcBef>
                <a:spcPts val="565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Generalmente </a:t>
            </a:r>
            <a:r>
              <a:rPr sz="3200" spc="5" dirty="0">
                <a:latin typeface="Times New Roman"/>
                <a:cs typeface="Times New Roman"/>
              </a:rPr>
              <a:t>per </a:t>
            </a:r>
            <a:r>
              <a:rPr sz="3200" dirty="0">
                <a:latin typeface="Times New Roman"/>
                <a:cs typeface="Times New Roman"/>
              </a:rPr>
              <a:t>essere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grado </a:t>
            </a:r>
            <a:r>
              <a:rPr sz="3200" spc="5" dirty="0">
                <a:latin typeface="Times New Roman"/>
                <a:cs typeface="Times New Roman"/>
              </a:rPr>
              <a:t>di  </a:t>
            </a:r>
            <a:r>
              <a:rPr sz="3200" dirty="0">
                <a:latin typeface="Times New Roman"/>
                <a:cs typeface="Times New Roman"/>
              </a:rPr>
              <a:t>comprendere </a:t>
            </a:r>
            <a:r>
              <a:rPr sz="3200" spc="-5" dirty="0">
                <a:latin typeface="Times New Roman"/>
                <a:cs typeface="Times New Roman"/>
              </a:rPr>
              <a:t>il </a:t>
            </a:r>
            <a:r>
              <a:rPr sz="3200" dirty="0">
                <a:latin typeface="Times New Roman"/>
                <a:cs typeface="Times New Roman"/>
              </a:rPr>
              <a:t>problema bisogna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avere  delle </a:t>
            </a:r>
            <a:r>
              <a:rPr sz="3200" spc="5" dirty="0">
                <a:latin typeface="Times New Roman"/>
                <a:cs typeface="Times New Roman"/>
              </a:rPr>
              <a:t>conoscenze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pertinenti</a:t>
            </a:r>
            <a:endParaRPr sz="32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20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Dominio del problema</a:t>
            </a:r>
            <a:endParaRPr sz="28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00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Esempio: problemi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geometrici</a:t>
            </a:r>
            <a:endParaRPr sz="280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ts val="2530"/>
              </a:lnSpc>
              <a:spcBef>
                <a:spcPts val="64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Il </a:t>
            </a:r>
            <a:r>
              <a:rPr sz="2400" spc="-5" dirty="0">
                <a:latin typeface="Times New Roman"/>
                <a:cs typeface="Times New Roman"/>
              </a:rPr>
              <a:t>teorema </a:t>
            </a:r>
            <a:r>
              <a:rPr sz="2400" dirty="0">
                <a:latin typeface="Times New Roman"/>
                <a:cs typeface="Times New Roman"/>
              </a:rPr>
              <a:t>di Pitagora, la </a:t>
            </a:r>
            <a:r>
              <a:rPr sz="2400" spc="-5" dirty="0">
                <a:latin typeface="Times New Roman"/>
                <a:cs typeface="Times New Roman"/>
              </a:rPr>
              <a:t>proporzionalità </a:t>
            </a:r>
            <a:r>
              <a:rPr sz="2400" dirty="0">
                <a:latin typeface="Times New Roman"/>
                <a:cs typeface="Times New Roman"/>
              </a:rPr>
              <a:t>dei lati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nei  triangoli </a:t>
            </a:r>
            <a:r>
              <a:rPr sz="2400" spc="-5" dirty="0">
                <a:latin typeface="Times New Roman"/>
                <a:cs typeface="Times New Roman"/>
              </a:rPr>
              <a:t>simili, formule </a:t>
            </a:r>
            <a:r>
              <a:rPr sz="2400" dirty="0">
                <a:latin typeface="Times New Roman"/>
                <a:cs typeface="Times New Roman"/>
              </a:rPr>
              <a:t>per aree e </a:t>
            </a:r>
            <a:r>
              <a:rPr sz="2400" spc="-5" dirty="0">
                <a:latin typeface="Times New Roman"/>
                <a:cs typeface="Times New Roman"/>
              </a:rPr>
              <a:t>volumi,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ecc.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2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In generale </a:t>
            </a:r>
            <a:r>
              <a:rPr sz="2400" spc="-5" dirty="0">
                <a:latin typeface="Times New Roman"/>
                <a:cs typeface="Times New Roman"/>
              </a:rPr>
              <a:t>si fa </a:t>
            </a:r>
            <a:r>
              <a:rPr sz="2400" dirty="0">
                <a:latin typeface="Times New Roman"/>
                <a:cs typeface="Times New Roman"/>
              </a:rPr>
              <a:t>ricorso alle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definizioni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5" dirty="0"/>
              <a:t>n</a:t>
            </a:r>
            <a:r>
              <a:rPr dirty="0"/>
              <a:t>alisi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912498"/>
            <a:ext cx="7034530" cy="470598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2425" indent="-339725">
              <a:lnSpc>
                <a:spcPct val="100000"/>
              </a:lnSpc>
              <a:spcBef>
                <a:spcPts val="470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dirty="0">
                <a:latin typeface="Times New Roman"/>
                <a:cs typeface="Times New Roman"/>
              </a:rPr>
              <a:t>Input: </a:t>
            </a:r>
            <a:r>
              <a:rPr sz="2800" spc="-20" dirty="0">
                <a:latin typeface="Times New Roman"/>
                <a:cs typeface="Times New Roman"/>
              </a:rPr>
              <a:t>Traccia </a:t>
            </a:r>
            <a:r>
              <a:rPr sz="2800" spc="-5" dirty="0">
                <a:latin typeface="Times New Roman"/>
                <a:cs typeface="Times New Roman"/>
              </a:rPr>
              <a:t>del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problema</a:t>
            </a:r>
            <a:endParaRPr sz="2800">
              <a:latin typeface="Times New Roman"/>
              <a:cs typeface="Times New Roman"/>
            </a:endParaRPr>
          </a:p>
          <a:p>
            <a:pPr marL="352425" marR="5080" indent="-339725">
              <a:lnSpc>
                <a:spcPts val="3030"/>
              </a:lnSpc>
              <a:spcBef>
                <a:spcPts val="750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Processo: Chiarire con precisione </a:t>
            </a:r>
            <a:r>
              <a:rPr sz="2800" i="1" spc="-5" dirty="0">
                <a:latin typeface="Times New Roman"/>
                <a:cs typeface="Times New Roman"/>
              </a:rPr>
              <a:t>cosa </a:t>
            </a:r>
            <a:r>
              <a:rPr sz="2800" dirty="0">
                <a:latin typeface="Times New Roman"/>
                <a:cs typeface="Times New Roman"/>
              </a:rPr>
              <a:t>vuole </a:t>
            </a:r>
            <a:r>
              <a:rPr sz="2800" spc="-5" dirty="0">
                <a:latin typeface="Times New Roman"/>
                <a:cs typeface="Times New Roman"/>
              </a:rPr>
              <a:t>il  problema </a:t>
            </a:r>
            <a:r>
              <a:rPr sz="2800" dirty="0">
                <a:latin typeface="Times New Roman"/>
                <a:cs typeface="Times New Roman"/>
              </a:rPr>
              <a:t>(non </a:t>
            </a:r>
            <a:r>
              <a:rPr sz="2800" i="1" spc="-5" dirty="0">
                <a:latin typeface="Times New Roman"/>
                <a:cs typeface="Times New Roman"/>
              </a:rPr>
              <a:t>come </a:t>
            </a:r>
            <a:r>
              <a:rPr sz="2800" dirty="0">
                <a:latin typeface="Times New Roman"/>
                <a:cs typeface="Times New Roman"/>
              </a:rPr>
              <a:t>va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fatto)</a:t>
            </a:r>
            <a:endParaRPr sz="28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65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dirty="0">
                <a:latin typeface="Times New Roman"/>
                <a:cs typeface="Times New Roman"/>
              </a:rPr>
              <a:t>Obiettivo del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problema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2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Dati 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disposizione</a:t>
            </a:r>
            <a:endParaRPr sz="20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26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Risultati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desiderati</a:t>
            </a:r>
            <a:endParaRPr sz="2000">
              <a:latin typeface="Times New Roman"/>
              <a:cs typeface="Times New Roman"/>
            </a:endParaRPr>
          </a:p>
          <a:p>
            <a:pPr marL="751840" marR="605155" lvl="1" indent="-281940">
              <a:lnSpc>
                <a:spcPts val="2590"/>
              </a:lnSpc>
              <a:spcBef>
                <a:spcPts val="625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5" dirty="0">
                <a:latin typeface="Times New Roman"/>
                <a:cs typeface="Times New Roman"/>
              </a:rPr>
              <a:t>Ambiguità 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-5" dirty="0">
                <a:latin typeface="Times New Roman"/>
                <a:cs typeface="Times New Roman"/>
              </a:rPr>
              <a:t>imprecisioni </a:t>
            </a:r>
            <a:r>
              <a:rPr sz="2400" dirty="0">
                <a:latin typeface="Times New Roman"/>
                <a:cs typeface="Times New Roman"/>
              </a:rPr>
              <a:t>nella definizione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  </a:t>
            </a:r>
            <a:r>
              <a:rPr sz="2400" spc="-5" dirty="0">
                <a:latin typeface="Times New Roman"/>
                <a:cs typeface="Times New Roman"/>
              </a:rPr>
              <a:t>problema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23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Obiettivo,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dati</a:t>
            </a:r>
            <a:endParaRPr sz="20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26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Possibilità di capire </a:t>
            </a:r>
            <a:r>
              <a:rPr sz="2000" spc="-10" dirty="0">
                <a:latin typeface="Times New Roman"/>
                <a:cs typeface="Times New Roman"/>
              </a:rPr>
              <a:t>male </a:t>
            </a:r>
            <a:r>
              <a:rPr sz="2000" spc="-5" dirty="0">
                <a:latin typeface="Times New Roman"/>
                <a:cs typeface="Times New Roman"/>
              </a:rPr>
              <a:t>le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richieste</a:t>
            </a:r>
            <a:endParaRPr sz="2000">
              <a:latin typeface="Times New Roman"/>
              <a:cs typeface="Times New Roman"/>
            </a:endParaRPr>
          </a:p>
          <a:p>
            <a:pPr marL="352425" marR="187960" indent="-339725">
              <a:lnSpc>
                <a:spcPts val="3030"/>
              </a:lnSpc>
              <a:spcBef>
                <a:spcPts val="720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Output: Descrizione dettagliata discorsiva del  problema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5" dirty="0"/>
              <a:t>n</a:t>
            </a:r>
            <a:r>
              <a:rPr dirty="0"/>
              <a:t>alisi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140174"/>
            <a:ext cx="7480300" cy="443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"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Punti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chiave</a:t>
            </a:r>
            <a:endParaRPr sz="36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2075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10" dirty="0">
                <a:latin typeface="Times New Roman"/>
                <a:cs typeface="Times New Roman"/>
              </a:rPr>
              <a:t>Dati </a:t>
            </a:r>
            <a:r>
              <a:rPr sz="2800" dirty="0">
                <a:latin typeface="Times New Roman"/>
                <a:cs typeface="Times New Roman"/>
              </a:rPr>
              <a:t>(input)</a:t>
            </a:r>
            <a:endParaRPr sz="2800">
              <a:latin typeface="Times New Roman"/>
              <a:cs typeface="Times New Roman"/>
            </a:endParaRPr>
          </a:p>
          <a:p>
            <a:pPr marL="751840" marR="712470" lvl="1" indent="-281940">
              <a:lnSpc>
                <a:spcPts val="2530"/>
              </a:lnSpc>
              <a:spcBef>
                <a:spcPts val="640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5" dirty="0">
                <a:latin typeface="Times New Roman"/>
                <a:cs typeface="Times New Roman"/>
              </a:rPr>
              <a:t>Formato </a:t>
            </a:r>
            <a:r>
              <a:rPr sz="2400" dirty="0">
                <a:latin typeface="Times New Roman"/>
                <a:cs typeface="Times New Roman"/>
              </a:rPr>
              <a:t>o tipo, ordine, limiti </a:t>
            </a:r>
            <a:r>
              <a:rPr sz="2400" spc="-5" dirty="0">
                <a:latin typeface="Times New Roman"/>
                <a:cs typeface="Times New Roman"/>
              </a:rPr>
              <a:t>sui </a:t>
            </a:r>
            <a:r>
              <a:rPr sz="2400" dirty="0">
                <a:latin typeface="Times New Roman"/>
                <a:cs typeface="Times New Roman"/>
              </a:rPr>
              <a:t>valori, limiti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sul  volume, fine </a:t>
            </a:r>
            <a:r>
              <a:rPr sz="2400" dirty="0">
                <a:latin typeface="Times New Roman"/>
                <a:cs typeface="Times New Roman"/>
              </a:rPr>
              <a:t>dei dati, ipotesi di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ordinamento</a:t>
            </a:r>
            <a:endParaRPr sz="24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260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Risultati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(output)</a:t>
            </a:r>
            <a:endParaRPr sz="28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70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5" dirty="0">
                <a:latin typeface="Times New Roman"/>
                <a:cs typeface="Times New Roman"/>
              </a:rPr>
              <a:t>Contenuto, formato, </a:t>
            </a:r>
            <a:r>
              <a:rPr sz="2400" dirty="0">
                <a:latin typeface="Times New Roman"/>
                <a:cs typeface="Times New Roman"/>
              </a:rPr>
              <a:t>ordine, limite </a:t>
            </a:r>
            <a:r>
              <a:rPr sz="2400" spc="-5" dirty="0">
                <a:latin typeface="Times New Roman"/>
                <a:cs typeface="Times New Roman"/>
              </a:rPr>
              <a:t>sul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volume</a:t>
            </a:r>
            <a:endParaRPr sz="24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285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dirty="0">
                <a:latin typeface="Times New Roman"/>
                <a:cs typeface="Times New Roman"/>
              </a:rPr>
              <a:t>Errori </a:t>
            </a:r>
            <a:r>
              <a:rPr sz="2800" spc="-5" dirty="0">
                <a:latin typeface="Times New Roman"/>
                <a:cs typeface="Times New Roman"/>
              </a:rPr>
              <a:t>e </a:t>
            </a:r>
            <a:r>
              <a:rPr sz="2800" spc="-10" dirty="0">
                <a:latin typeface="Times New Roman"/>
                <a:cs typeface="Times New Roman"/>
              </a:rPr>
              <a:t>Casi</a:t>
            </a:r>
            <a:r>
              <a:rPr sz="2800" spc="-5" dirty="0">
                <a:latin typeface="Times New Roman"/>
                <a:cs typeface="Times New Roman"/>
              </a:rPr>
              <a:t> limite</a:t>
            </a:r>
            <a:endParaRPr sz="2800">
              <a:latin typeface="Times New Roman"/>
              <a:cs typeface="Times New Roman"/>
            </a:endParaRPr>
          </a:p>
          <a:p>
            <a:pPr marL="751840" marR="5080" lvl="1" indent="-281940">
              <a:lnSpc>
                <a:spcPts val="2530"/>
              </a:lnSpc>
              <a:spcBef>
                <a:spcPts val="645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25" dirty="0">
                <a:latin typeface="Times New Roman"/>
                <a:cs typeface="Times New Roman"/>
              </a:rPr>
              <a:t>Tipi </a:t>
            </a:r>
            <a:r>
              <a:rPr sz="2400" dirty="0">
                <a:latin typeface="Times New Roman"/>
                <a:cs typeface="Times New Roman"/>
              </a:rPr>
              <a:t>di errori (di input e/o di elaborazione) ed azioni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  intraprendere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25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5" dirty="0">
                <a:latin typeface="Times New Roman"/>
                <a:cs typeface="Times New Roman"/>
              </a:rPr>
              <a:t>Campioni </a:t>
            </a:r>
            <a:r>
              <a:rPr sz="2400" dirty="0">
                <a:latin typeface="Times New Roman"/>
                <a:cs typeface="Times New Roman"/>
              </a:rPr>
              <a:t>di input e di output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corrispondenti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5" dirty="0"/>
              <a:t>n</a:t>
            </a:r>
            <a:r>
              <a:rPr dirty="0"/>
              <a:t>alisi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855530"/>
            <a:ext cx="7618095" cy="4622165"/>
          </a:xfrm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2830830">
              <a:lnSpc>
                <a:spcPct val="100000"/>
              </a:lnSpc>
              <a:spcBef>
                <a:spcPts val="2340"/>
              </a:spcBef>
            </a:pPr>
            <a:r>
              <a:rPr sz="3600" spc="-5" dirty="0">
                <a:latin typeface="Times New Roman"/>
                <a:cs typeface="Times New Roman"/>
              </a:rPr>
              <a:t>Ambiguità</a:t>
            </a:r>
            <a:endParaRPr sz="3600">
              <a:latin typeface="Times New Roman"/>
              <a:cs typeface="Times New Roman"/>
            </a:endParaRPr>
          </a:p>
          <a:p>
            <a:pPr marL="352425" marR="5080" indent="-339725">
              <a:lnSpc>
                <a:spcPts val="3379"/>
              </a:lnSpc>
              <a:spcBef>
                <a:spcPts val="2495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Alcune informazioni su </a:t>
            </a:r>
            <a:r>
              <a:rPr sz="3200" spc="5" dirty="0">
                <a:latin typeface="Times New Roman"/>
                <a:cs typeface="Times New Roman"/>
              </a:rPr>
              <a:t>cui </a:t>
            </a:r>
            <a:r>
              <a:rPr sz="3200" dirty="0">
                <a:latin typeface="Times New Roman"/>
                <a:cs typeface="Times New Roman"/>
              </a:rPr>
              <a:t>è necessario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fare  </a:t>
            </a:r>
            <a:r>
              <a:rPr sz="3200" dirty="0">
                <a:latin typeface="Times New Roman"/>
                <a:cs typeface="Times New Roman"/>
              </a:rPr>
              <a:t>delle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assunzioni</a:t>
            </a:r>
            <a:endParaRPr sz="32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70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Ordine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dell’input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7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8/7 = 8 luglio o 7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agosto?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85"/>
              </a:spcBef>
              <a:buChar char="–"/>
              <a:tabLst>
                <a:tab pos="751840" algn="l"/>
              </a:tabLst>
            </a:pPr>
            <a:r>
              <a:rPr sz="2800" spc="-10" dirty="0">
                <a:latin typeface="Times New Roman"/>
                <a:cs typeface="Times New Roman"/>
              </a:rPr>
              <a:t>Limiti </a:t>
            </a:r>
            <a:r>
              <a:rPr sz="2800" dirty="0">
                <a:latin typeface="Times New Roman"/>
                <a:cs typeface="Times New Roman"/>
              </a:rPr>
              <a:t>sui </a:t>
            </a:r>
            <a:r>
              <a:rPr sz="2800" spc="-5" dirty="0">
                <a:latin typeface="Times New Roman"/>
                <a:cs typeface="Times New Roman"/>
              </a:rPr>
              <a:t>valori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0 &lt; età &lt;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125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85"/>
              </a:spcBef>
              <a:buChar char="–"/>
              <a:tabLst>
                <a:tab pos="751840" algn="l"/>
              </a:tabLst>
            </a:pPr>
            <a:r>
              <a:rPr sz="2800" dirty="0">
                <a:latin typeface="Times New Roman"/>
                <a:cs typeface="Times New Roman"/>
              </a:rPr>
              <a:t>Errore di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elaborazione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80"/>
              </a:spcBef>
            </a:pPr>
            <a:r>
              <a:rPr sz="2400" spc="40" dirty="0">
                <a:latin typeface="Symbol"/>
                <a:cs typeface="Symbol"/>
              </a:rPr>
              <a:t>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 0 nelle equazioni di II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grado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5" dirty="0"/>
              <a:t>n</a:t>
            </a:r>
            <a:r>
              <a:rPr dirty="0"/>
              <a:t>alisi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850392"/>
            <a:ext cx="7209790" cy="4486275"/>
          </a:xfrm>
          <a:prstGeom prst="rect">
            <a:avLst/>
          </a:prstGeom>
        </p:spPr>
        <p:txBody>
          <a:bodyPr vert="horz" wrap="square" lIns="0" tIns="302260" rIns="0" bIns="0" rtlCol="0">
            <a:spAutoFit/>
          </a:bodyPr>
          <a:lstStyle/>
          <a:p>
            <a:pPr marL="3009265">
              <a:lnSpc>
                <a:spcPct val="100000"/>
              </a:lnSpc>
              <a:spcBef>
                <a:spcPts val="238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52425" marR="5080" indent="-339725">
              <a:lnSpc>
                <a:spcPct val="87500"/>
              </a:lnSpc>
              <a:spcBef>
                <a:spcPts val="2515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Data </a:t>
            </a:r>
            <a:r>
              <a:rPr sz="3200" spc="5" dirty="0">
                <a:latin typeface="Times New Roman"/>
                <a:cs typeface="Times New Roman"/>
              </a:rPr>
              <a:t>una </a:t>
            </a:r>
            <a:r>
              <a:rPr sz="3200" spc="-5" dirty="0">
                <a:latin typeface="Times New Roman"/>
                <a:cs typeface="Times New Roman"/>
              </a:rPr>
              <a:t>lista </a:t>
            </a:r>
            <a:r>
              <a:rPr sz="3200" dirty="0">
                <a:latin typeface="Times New Roman"/>
                <a:cs typeface="Times New Roman"/>
              </a:rPr>
              <a:t>di numeri, stampare </a:t>
            </a:r>
            <a:r>
              <a:rPr sz="3200" spc="-5" dirty="0">
                <a:latin typeface="Times New Roman"/>
                <a:cs typeface="Times New Roman"/>
              </a:rPr>
              <a:t>il </a:t>
            </a:r>
            <a:r>
              <a:rPr sz="3200" spc="5" dirty="0">
                <a:latin typeface="Times New Roman"/>
                <a:cs typeface="Times New Roman"/>
              </a:rPr>
              <a:t>1</a:t>
            </a:r>
            <a:r>
              <a:rPr sz="3200" spc="5" dirty="0">
                <a:latin typeface="MS PGothic"/>
                <a:cs typeface="MS PGothic"/>
              </a:rPr>
              <a:t>°  </a:t>
            </a:r>
            <a:r>
              <a:rPr sz="3200" dirty="0">
                <a:latin typeface="Times New Roman"/>
                <a:cs typeface="Times New Roman"/>
              </a:rPr>
              <a:t>numero della </a:t>
            </a:r>
            <a:r>
              <a:rPr sz="3200" spc="-5" dirty="0">
                <a:latin typeface="Times New Roman"/>
                <a:cs typeface="Times New Roman"/>
              </a:rPr>
              <a:t>lista, il </a:t>
            </a:r>
            <a:r>
              <a:rPr sz="3200" spc="5" dirty="0">
                <a:latin typeface="Times New Roman"/>
                <a:cs typeface="Times New Roman"/>
              </a:rPr>
              <a:t>2</a:t>
            </a:r>
            <a:r>
              <a:rPr sz="3200" spc="5" dirty="0">
                <a:latin typeface="MS PGothic"/>
                <a:cs typeface="MS PGothic"/>
              </a:rPr>
              <a:t>° </a:t>
            </a:r>
            <a:r>
              <a:rPr sz="3200" dirty="0">
                <a:latin typeface="Times New Roman"/>
                <a:cs typeface="Times New Roman"/>
              </a:rPr>
              <a:t>e così via fino</a:t>
            </a:r>
            <a:r>
              <a:rPr sz="3200" spc="-29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al  </a:t>
            </a:r>
            <a:r>
              <a:rPr sz="3200" dirty="0">
                <a:latin typeface="Times New Roman"/>
                <a:cs typeface="Times New Roman"/>
              </a:rPr>
              <a:t>più </a:t>
            </a:r>
            <a:r>
              <a:rPr sz="3200" spc="5" dirty="0">
                <a:latin typeface="Times New Roman"/>
                <a:cs typeface="Times New Roman"/>
              </a:rPr>
              <a:t>grande dei </a:t>
            </a:r>
            <a:r>
              <a:rPr sz="3200" dirty="0">
                <a:latin typeface="Times New Roman"/>
                <a:cs typeface="Times New Roman"/>
              </a:rPr>
              <a:t>valori presenti nella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lista</a:t>
            </a:r>
            <a:endParaRPr sz="32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315"/>
              </a:spcBef>
              <a:tabLst>
                <a:tab pos="1805939" algn="l"/>
                <a:tab pos="225552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3</a:t>
            </a:r>
            <a:r>
              <a:rPr sz="2800" b="1" spc="19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8	2	</a:t>
            </a:r>
            <a:r>
              <a:rPr sz="2800" b="1" i="1" dirty="0">
                <a:latin typeface="Times New Roman"/>
                <a:cs typeface="Times New Roman"/>
              </a:rPr>
              <a:t>25 </a:t>
            </a:r>
            <a:r>
              <a:rPr sz="2800" dirty="0">
                <a:latin typeface="Times New Roman"/>
                <a:cs typeface="Times New Roman"/>
              </a:rPr>
              <a:t>13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19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352425" marR="768985" indent="-339725">
              <a:lnSpc>
                <a:spcPts val="3379"/>
              </a:lnSpc>
              <a:spcBef>
                <a:spcPts val="1960"/>
              </a:spcBef>
              <a:buChar char="•"/>
              <a:tabLst>
                <a:tab pos="351790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Necessità di </a:t>
            </a:r>
            <a:r>
              <a:rPr sz="3200" spc="5" dirty="0">
                <a:latin typeface="Times New Roman"/>
                <a:cs typeface="Times New Roman"/>
              </a:rPr>
              <a:t>una </a:t>
            </a:r>
            <a:r>
              <a:rPr sz="3200" dirty="0">
                <a:latin typeface="Times New Roman"/>
                <a:cs typeface="Times New Roman"/>
              </a:rPr>
              <a:t>fase di chiarifica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del  </a:t>
            </a:r>
            <a:r>
              <a:rPr sz="3200" dirty="0">
                <a:latin typeface="Times New Roman"/>
                <a:cs typeface="Times New Roman"/>
              </a:rPr>
              <a:t>problema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5" dirty="0"/>
              <a:t>n</a:t>
            </a:r>
            <a:r>
              <a:rPr dirty="0"/>
              <a:t>alisi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843543"/>
            <a:ext cx="7218680" cy="4950460"/>
          </a:xfrm>
          <a:prstGeom prst="rect">
            <a:avLst/>
          </a:prstGeom>
        </p:spPr>
        <p:txBody>
          <a:bodyPr vert="horz" wrap="square" lIns="0" tIns="309245" rIns="0" bIns="0" rtlCol="0">
            <a:spAutoFit/>
          </a:bodyPr>
          <a:lstStyle/>
          <a:p>
            <a:pPr marL="3009265">
              <a:lnSpc>
                <a:spcPct val="100000"/>
              </a:lnSpc>
              <a:spcBef>
                <a:spcPts val="2435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2080"/>
              </a:spcBef>
              <a:buChar char="•"/>
              <a:tabLst>
                <a:tab pos="352425" algn="l"/>
                <a:tab pos="353060" algn="l"/>
                <a:tab pos="1835150" algn="l"/>
              </a:tabLst>
            </a:pPr>
            <a:r>
              <a:rPr sz="3200" dirty="0">
                <a:latin typeface="Times New Roman"/>
                <a:cs typeface="Times New Roman"/>
              </a:rPr>
              <a:t>Input:	</a:t>
            </a:r>
            <a:r>
              <a:rPr sz="3200" spc="-5" dirty="0">
                <a:latin typeface="Times New Roman"/>
                <a:cs typeface="Times New Roman"/>
              </a:rPr>
              <a:t>lista </a:t>
            </a:r>
            <a:r>
              <a:rPr sz="3200" dirty="0">
                <a:latin typeface="Times New Roman"/>
                <a:cs typeface="Times New Roman"/>
              </a:rPr>
              <a:t>di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numeri</a:t>
            </a:r>
            <a:endParaRPr sz="3200">
              <a:latin typeface="Times New Roman"/>
              <a:cs typeface="Times New Roman"/>
            </a:endParaRPr>
          </a:p>
          <a:p>
            <a:pPr marL="751840" marR="368935" lvl="1" indent="-281940">
              <a:lnSpc>
                <a:spcPts val="3030"/>
              </a:lnSpc>
              <a:spcBef>
                <a:spcPts val="755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Insieme composto </a:t>
            </a:r>
            <a:r>
              <a:rPr sz="2800" dirty="0">
                <a:latin typeface="Times New Roman"/>
                <a:cs typeface="Times New Roman"/>
              </a:rPr>
              <a:t>da non più di 100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valori  </a:t>
            </a:r>
            <a:r>
              <a:rPr sz="2800" spc="-5" dirty="0">
                <a:latin typeface="Times New Roman"/>
                <a:cs typeface="Times New Roman"/>
              </a:rPr>
              <a:t>interi </a:t>
            </a:r>
            <a:r>
              <a:rPr sz="2800" dirty="0">
                <a:latin typeface="Times New Roman"/>
                <a:cs typeface="Times New Roman"/>
              </a:rPr>
              <a:t>positivi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(&gt;0).</a:t>
            </a:r>
            <a:endParaRPr sz="2800">
              <a:latin typeface="Times New Roman"/>
              <a:cs typeface="Times New Roman"/>
            </a:endParaRPr>
          </a:p>
          <a:p>
            <a:pPr marL="1155700" marR="1075055" lvl="2" indent="-228600">
              <a:lnSpc>
                <a:spcPts val="2590"/>
              </a:lnSpc>
              <a:spcBef>
                <a:spcPts val="59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Un </a:t>
            </a:r>
            <a:r>
              <a:rPr sz="2400" dirty="0">
                <a:latin typeface="Times New Roman"/>
                <a:cs typeface="Times New Roman"/>
              </a:rPr>
              <a:t>valore fittizio nullo, aggiunto in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coda  </a:t>
            </a:r>
            <a:r>
              <a:rPr sz="2400" spc="-5" dirty="0">
                <a:latin typeface="Times New Roman"/>
                <a:cs typeface="Times New Roman"/>
              </a:rPr>
              <a:t>all’insieme, </a:t>
            </a:r>
            <a:r>
              <a:rPr sz="2400" dirty="0">
                <a:latin typeface="Times New Roman"/>
                <a:cs typeface="Times New Roman"/>
              </a:rPr>
              <a:t>definisce la </a:t>
            </a:r>
            <a:r>
              <a:rPr sz="2400" spc="-5" dirty="0">
                <a:latin typeface="Times New Roman"/>
                <a:cs typeface="Times New Roman"/>
              </a:rPr>
              <a:t>fine </a:t>
            </a:r>
            <a:r>
              <a:rPr sz="2400" dirty="0">
                <a:latin typeface="Times New Roman"/>
                <a:cs typeface="Times New Roman"/>
              </a:rPr>
              <a:t>dei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dati</a:t>
            </a:r>
            <a:endParaRPr sz="24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245"/>
              </a:spcBef>
            </a:pPr>
            <a:r>
              <a:rPr sz="2000" dirty="0">
                <a:latin typeface="Times New Roman"/>
                <a:cs typeface="Times New Roman"/>
              </a:rPr>
              <a:t>– 0 </a:t>
            </a:r>
            <a:r>
              <a:rPr sz="2000" spc="5" dirty="0">
                <a:latin typeface="Times New Roman"/>
                <a:cs typeface="Times New Roman"/>
              </a:rPr>
              <a:t>non </a:t>
            </a:r>
            <a:r>
              <a:rPr sz="2000" dirty="0">
                <a:latin typeface="Times New Roman"/>
                <a:cs typeface="Times New Roman"/>
              </a:rPr>
              <a:t>fa parte dei</a:t>
            </a:r>
            <a:r>
              <a:rPr sz="2000" spc="-3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valori</a:t>
            </a:r>
            <a:endParaRPr sz="2000">
              <a:latin typeface="Times New Roman"/>
              <a:cs typeface="Times New Roman"/>
            </a:endParaRPr>
          </a:p>
          <a:p>
            <a:pPr marL="751840" marR="5080" lvl="1" indent="-281940">
              <a:lnSpc>
                <a:spcPts val="3030"/>
              </a:lnSpc>
              <a:spcBef>
                <a:spcPts val="715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I dati </a:t>
            </a:r>
            <a:r>
              <a:rPr sz="2800" dirty="0">
                <a:latin typeface="Times New Roman"/>
                <a:cs typeface="Times New Roman"/>
              </a:rPr>
              <a:t>di ingresso non sono </a:t>
            </a:r>
            <a:r>
              <a:rPr sz="2800" spc="-5" dirty="0">
                <a:latin typeface="Times New Roman"/>
                <a:cs typeface="Times New Roman"/>
              </a:rPr>
              <a:t>ordinati rispetto </a:t>
            </a:r>
            <a:r>
              <a:rPr sz="2800" spc="-10" dirty="0">
                <a:latin typeface="Times New Roman"/>
                <a:cs typeface="Times New Roman"/>
              </a:rPr>
              <a:t>al  </a:t>
            </a:r>
            <a:r>
              <a:rPr sz="2800" dirty="0">
                <a:latin typeface="Times New Roman"/>
                <a:cs typeface="Times New Roman"/>
              </a:rPr>
              <a:t>valore</a:t>
            </a:r>
            <a:endParaRPr sz="28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355"/>
              </a:spcBef>
              <a:buChar char="•"/>
              <a:tabLst>
                <a:tab pos="351790" algn="l"/>
                <a:tab pos="353060" algn="l"/>
                <a:tab pos="4578350" algn="l"/>
              </a:tabLst>
            </a:pPr>
            <a:r>
              <a:rPr sz="3200" dirty="0">
                <a:latin typeface="Times New Roman"/>
                <a:cs typeface="Times New Roman"/>
              </a:rPr>
              <a:t>Campione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Ingresso:	1 7 3 9 5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7779" y="530574"/>
            <a:ext cx="6064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Sviluppo di un</a:t>
            </a:r>
            <a:r>
              <a:rPr spc="-120" dirty="0"/>
              <a:t> </a:t>
            </a:r>
            <a:r>
              <a:rPr spc="-5" dirty="0"/>
              <a:t>Programma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843543"/>
            <a:ext cx="6971030" cy="4935220"/>
          </a:xfrm>
          <a:prstGeom prst="rect">
            <a:avLst/>
          </a:prstGeom>
        </p:spPr>
        <p:txBody>
          <a:bodyPr vert="horz" wrap="square" lIns="0" tIns="309245" rIns="0" bIns="0" rtlCol="0">
            <a:spAutoFit/>
          </a:bodyPr>
          <a:lstStyle/>
          <a:p>
            <a:pPr marL="645795" algn="ctr">
              <a:lnSpc>
                <a:spcPct val="100000"/>
              </a:lnSpc>
              <a:spcBef>
                <a:spcPts val="2435"/>
              </a:spcBef>
            </a:pPr>
            <a:r>
              <a:rPr sz="3600" spc="-5" dirty="0">
                <a:latin typeface="Times New Roman"/>
                <a:cs typeface="Times New Roman"/>
              </a:rPr>
              <a:t>Fasi</a:t>
            </a:r>
            <a:endParaRPr sz="36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2080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(Studio di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fattibilità)</a:t>
            </a:r>
            <a:endParaRPr sz="32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409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Analisi</a:t>
            </a:r>
            <a:endParaRPr sz="32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75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Chiarifica del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problema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3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Cosa</a:t>
            </a:r>
            <a:endParaRPr sz="24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385"/>
              </a:spcBef>
              <a:buChar char="•"/>
              <a:tabLst>
                <a:tab pos="351790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Progettazione</a:t>
            </a:r>
            <a:endParaRPr sz="32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80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Individuazione </a:t>
            </a:r>
            <a:r>
              <a:rPr sz="2800" dirty="0">
                <a:latin typeface="Times New Roman"/>
                <a:cs typeface="Times New Roman"/>
              </a:rPr>
              <a:t>di una </a:t>
            </a:r>
            <a:r>
              <a:rPr sz="2800" spc="-5" dirty="0">
                <a:latin typeface="Times New Roman"/>
                <a:cs typeface="Times New Roman"/>
              </a:rPr>
              <a:t>strategia </a:t>
            </a:r>
            <a:r>
              <a:rPr sz="2800" dirty="0">
                <a:latin typeface="Times New Roman"/>
                <a:cs typeface="Times New Roman"/>
              </a:rPr>
              <a:t>di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soluzione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25"/>
              </a:spcBef>
              <a:buChar char="•"/>
              <a:tabLst>
                <a:tab pos="1155700" algn="l"/>
              </a:tabLst>
            </a:pPr>
            <a:r>
              <a:rPr sz="2400" spc="-15" dirty="0">
                <a:latin typeface="Times New Roman"/>
                <a:cs typeface="Times New Roman"/>
              </a:rPr>
              <a:t>Come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55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Scelta delle </a:t>
            </a:r>
            <a:r>
              <a:rPr sz="2800" dirty="0">
                <a:latin typeface="Times New Roman"/>
                <a:cs typeface="Times New Roman"/>
              </a:rPr>
              <a:t>strutture di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5" dirty="0"/>
              <a:t>n</a:t>
            </a:r>
            <a:r>
              <a:rPr dirty="0"/>
              <a:t>alisi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140174"/>
            <a:ext cx="7433945" cy="3461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926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2135"/>
              </a:spcBef>
              <a:buChar char="•"/>
              <a:tabLst>
                <a:tab pos="352425" algn="l"/>
                <a:tab pos="353060" algn="l"/>
              </a:tabLst>
            </a:pPr>
            <a:r>
              <a:rPr sz="2400" spc="-5" dirty="0">
                <a:latin typeface="Times New Roman"/>
                <a:cs typeface="Times New Roman"/>
              </a:rPr>
              <a:t>Output: </a:t>
            </a:r>
            <a:r>
              <a:rPr sz="2400" dirty="0">
                <a:latin typeface="Times New Roman"/>
                <a:cs typeface="Times New Roman"/>
              </a:rPr>
              <a:t>elenco di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valori</a:t>
            </a:r>
            <a:endParaRPr sz="2400">
              <a:latin typeface="Times New Roman"/>
              <a:cs typeface="Times New Roman"/>
            </a:endParaRPr>
          </a:p>
          <a:p>
            <a:pPr marL="751205" marR="5080" lvl="1" indent="-281305">
              <a:lnSpc>
                <a:spcPts val="2110"/>
              </a:lnSpc>
              <a:spcBef>
                <a:spcPts val="640"/>
              </a:spcBef>
              <a:buChar char="–"/>
              <a:tabLst>
                <a:tab pos="751205" algn="l"/>
                <a:tab pos="752475" algn="l"/>
              </a:tabLst>
            </a:pPr>
            <a:r>
              <a:rPr sz="2000" dirty="0">
                <a:latin typeface="Times New Roman"/>
                <a:cs typeface="Times New Roman"/>
              </a:rPr>
              <a:t>Si vuole </a:t>
            </a:r>
            <a:r>
              <a:rPr sz="2000" spc="-5" dirty="0">
                <a:latin typeface="Times New Roman"/>
                <a:cs typeface="Times New Roman"/>
              </a:rPr>
              <a:t>la stampa </a:t>
            </a:r>
            <a:r>
              <a:rPr sz="2000" dirty="0">
                <a:latin typeface="Times New Roman"/>
                <a:cs typeface="Times New Roman"/>
              </a:rPr>
              <a:t>di </a:t>
            </a:r>
            <a:r>
              <a:rPr sz="2000" spc="5" dirty="0">
                <a:latin typeface="Times New Roman"/>
                <a:cs typeface="Times New Roman"/>
              </a:rPr>
              <a:t>una </a:t>
            </a:r>
            <a:r>
              <a:rPr sz="2000" i="1" dirty="0">
                <a:latin typeface="Times New Roman"/>
                <a:cs typeface="Times New Roman"/>
              </a:rPr>
              <a:t>colonna </a:t>
            </a:r>
            <a:r>
              <a:rPr sz="2000" dirty="0">
                <a:latin typeface="Times New Roman"/>
                <a:cs typeface="Times New Roman"/>
              </a:rPr>
              <a:t>di </a:t>
            </a:r>
            <a:r>
              <a:rPr sz="2000" spc="-5" dirty="0">
                <a:latin typeface="Times New Roman"/>
                <a:cs typeface="Times New Roman"/>
              </a:rPr>
              <a:t>numeri </a:t>
            </a:r>
            <a:r>
              <a:rPr sz="2000" dirty="0">
                <a:latin typeface="Times New Roman"/>
                <a:cs typeface="Times New Roman"/>
              </a:rPr>
              <a:t>che </a:t>
            </a:r>
            <a:r>
              <a:rPr sz="2000" spc="-5" dirty="0">
                <a:latin typeface="Times New Roman"/>
                <a:cs typeface="Times New Roman"/>
              </a:rPr>
              <a:t>corrispondono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ai  numeri </a:t>
            </a:r>
            <a:r>
              <a:rPr sz="2000" dirty="0">
                <a:latin typeface="Times New Roman"/>
                <a:cs typeface="Times New Roman"/>
              </a:rPr>
              <a:t>di ingresso </a:t>
            </a:r>
            <a:r>
              <a:rPr sz="2000" spc="-5" dirty="0">
                <a:latin typeface="Times New Roman"/>
                <a:cs typeface="Times New Roman"/>
              </a:rPr>
              <a:t>nello </a:t>
            </a:r>
            <a:r>
              <a:rPr sz="2000" i="1" spc="-5" dirty="0">
                <a:latin typeface="Times New Roman"/>
                <a:cs typeface="Times New Roman"/>
              </a:rPr>
              <a:t>stesso</a:t>
            </a:r>
            <a:r>
              <a:rPr sz="2000" i="1" spc="-11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ordine</a:t>
            </a:r>
            <a:endParaRPr sz="2000">
              <a:latin typeface="Times New Roman"/>
              <a:cs typeface="Times New Roman"/>
            </a:endParaRPr>
          </a:p>
          <a:p>
            <a:pPr marL="751205" marR="70485" lvl="1" indent="-281940">
              <a:lnSpc>
                <a:spcPts val="2110"/>
              </a:lnSpc>
              <a:spcBef>
                <a:spcPts val="605"/>
              </a:spcBef>
              <a:buChar char="–"/>
              <a:tabLst>
                <a:tab pos="751205" algn="l"/>
                <a:tab pos="751840" algn="l"/>
              </a:tabLst>
            </a:pPr>
            <a:r>
              <a:rPr sz="2000" spc="-5" dirty="0">
                <a:latin typeface="Times New Roman"/>
                <a:cs typeface="Times New Roman"/>
              </a:rPr>
              <a:t>La </a:t>
            </a:r>
            <a:r>
              <a:rPr sz="2000" dirty="0">
                <a:latin typeface="Times New Roman"/>
                <a:cs typeface="Times New Roman"/>
              </a:rPr>
              <a:t>colonna </a:t>
            </a:r>
            <a:r>
              <a:rPr sz="2000" spc="-5" dirty="0">
                <a:latin typeface="Times New Roman"/>
                <a:cs typeface="Times New Roman"/>
              </a:rPr>
              <a:t>inizia </a:t>
            </a:r>
            <a:r>
              <a:rPr sz="2000" dirty="0">
                <a:latin typeface="Times New Roman"/>
                <a:cs typeface="Times New Roman"/>
              </a:rPr>
              <a:t>con </a:t>
            </a:r>
            <a:r>
              <a:rPr sz="2000" spc="-5" dirty="0">
                <a:latin typeface="Times New Roman"/>
                <a:cs typeface="Times New Roman"/>
              </a:rPr>
              <a:t>il primo numero 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-5" dirty="0">
                <a:latin typeface="Times New Roman"/>
                <a:cs typeface="Times New Roman"/>
              </a:rPr>
              <a:t>termina </a:t>
            </a:r>
            <a:r>
              <a:rPr sz="2000" dirty="0">
                <a:latin typeface="Times New Roman"/>
                <a:cs typeface="Times New Roman"/>
              </a:rPr>
              <a:t>quando </a:t>
            </a:r>
            <a:r>
              <a:rPr sz="2000" spc="-5" dirty="0">
                <a:latin typeface="Times New Roman"/>
                <a:cs typeface="Times New Roman"/>
              </a:rPr>
              <a:t>l’ultimo  numero stampato </a:t>
            </a:r>
            <a:r>
              <a:rPr sz="2000" dirty="0">
                <a:latin typeface="Times New Roman"/>
                <a:cs typeface="Times New Roman"/>
              </a:rPr>
              <a:t>è </a:t>
            </a:r>
            <a:r>
              <a:rPr sz="2000" spc="-5" dirty="0">
                <a:latin typeface="Times New Roman"/>
                <a:cs typeface="Times New Roman"/>
              </a:rPr>
              <a:t>il </a:t>
            </a:r>
            <a:r>
              <a:rPr sz="2000" dirty="0">
                <a:latin typeface="Times New Roman"/>
                <a:cs typeface="Times New Roman"/>
              </a:rPr>
              <a:t>più grande </a:t>
            </a:r>
            <a:r>
              <a:rPr sz="2000" spc="-5" dirty="0">
                <a:latin typeface="Times New Roman"/>
                <a:cs typeface="Times New Roman"/>
              </a:rPr>
              <a:t>dell’intero insieme </a:t>
            </a:r>
            <a:r>
              <a:rPr sz="2000" dirty="0">
                <a:latin typeface="Times New Roman"/>
                <a:cs typeface="Times New Roman"/>
              </a:rPr>
              <a:t>di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ingresso</a:t>
            </a:r>
            <a:endParaRPr sz="2000">
              <a:latin typeface="Times New Roman"/>
              <a:cs typeface="Times New Roman"/>
            </a:endParaRPr>
          </a:p>
          <a:p>
            <a:pPr marL="751205" marR="595630" lvl="1" indent="-281940">
              <a:lnSpc>
                <a:spcPts val="2110"/>
              </a:lnSpc>
              <a:spcBef>
                <a:spcPts val="605"/>
              </a:spcBef>
              <a:buChar char="–"/>
              <a:tabLst>
                <a:tab pos="751205" algn="l"/>
                <a:tab pos="751840" algn="l"/>
              </a:tabLst>
            </a:pPr>
            <a:r>
              <a:rPr sz="2000" spc="-30" dirty="0">
                <a:latin typeface="Times New Roman"/>
                <a:cs typeface="Times New Roman"/>
              </a:rPr>
              <a:t>Verranno </a:t>
            </a:r>
            <a:r>
              <a:rPr sz="2000" spc="-5" dirty="0">
                <a:latin typeface="Times New Roman"/>
                <a:cs typeface="Times New Roman"/>
              </a:rPr>
              <a:t>stampati </a:t>
            </a:r>
            <a:r>
              <a:rPr sz="2000" i="1" dirty="0">
                <a:latin typeface="Times New Roman"/>
                <a:cs typeface="Times New Roman"/>
              </a:rPr>
              <a:t>al massimo </a:t>
            </a:r>
            <a:r>
              <a:rPr sz="2000" dirty="0">
                <a:latin typeface="Times New Roman"/>
                <a:cs typeface="Times New Roman"/>
              </a:rPr>
              <a:t>un </a:t>
            </a:r>
            <a:r>
              <a:rPr sz="2000" spc="-5" dirty="0">
                <a:latin typeface="Times New Roman"/>
                <a:cs typeface="Times New Roman"/>
              </a:rPr>
              <a:t>numero </a:t>
            </a:r>
            <a:r>
              <a:rPr sz="2000" dirty="0">
                <a:latin typeface="Times New Roman"/>
                <a:cs typeface="Times New Roman"/>
              </a:rPr>
              <a:t>di valori </a:t>
            </a:r>
            <a:r>
              <a:rPr sz="2000" i="1" dirty="0">
                <a:latin typeface="Times New Roman"/>
                <a:cs typeface="Times New Roman"/>
              </a:rPr>
              <a:t>pari</a:t>
            </a:r>
            <a:r>
              <a:rPr sz="2000" i="1" spc="-1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alla  </a:t>
            </a:r>
            <a:r>
              <a:rPr sz="2000" i="1" spc="-10" dirty="0">
                <a:latin typeface="Times New Roman"/>
                <a:cs typeface="Times New Roman"/>
              </a:rPr>
              <a:t>numerosità </a:t>
            </a:r>
            <a:r>
              <a:rPr sz="2000" spc="-5" dirty="0">
                <a:latin typeface="Times New Roman"/>
                <a:cs typeface="Times New Roman"/>
              </a:rPr>
              <a:t>dell’insieme </a:t>
            </a:r>
            <a:r>
              <a:rPr sz="2000" dirty="0">
                <a:latin typeface="Times New Roman"/>
                <a:cs typeface="Times New Roman"/>
              </a:rPr>
              <a:t>di input se </a:t>
            </a:r>
            <a:r>
              <a:rPr sz="2000" spc="-5" dirty="0">
                <a:latin typeface="Times New Roman"/>
                <a:cs typeface="Times New Roman"/>
              </a:rPr>
              <a:t>il </a:t>
            </a:r>
            <a:r>
              <a:rPr sz="2000" dirty="0">
                <a:latin typeface="Times New Roman"/>
                <a:cs typeface="Times New Roman"/>
              </a:rPr>
              <a:t>più grande è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l’ultimo</a:t>
            </a:r>
            <a:endParaRPr sz="20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325"/>
              </a:spcBef>
              <a:buChar char="•"/>
              <a:tabLst>
                <a:tab pos="352425" algn="l"/>
                <a:tab pos="353060" algn="l"/>
                <a:tab pos="3154680" algn="l"/>
              </a:tabLst>
            </a:pPr>
            <a:r>
              <a:rPr sz="2400" spc="-5" dirty="0">
                <a:latin typeface="Times New Roman"/>
                <a:cs typeface="Times New Roman"/>
              </a:rPr>
              <a:t>Campione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Uscita:	</a:t>
            </a:r>
            <a:r>
              <a:rPr sz="2400" dirty="0">
                <a:latin typeface="Times New Roman"/>
                <a:cs typeface="Times New Roman"/>
              </a:rPr>
              <a:t>1 7 3 9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(incolonnati)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5" dirty="0"/>
              <a:t>n</a:t>
            </a:r>
            <a:r>
              <a:rPr dirty="0"/>
              <a:t>alisi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843543"/>
            <a:ext cx="7335520" cy="5484495"/>
          </a:xfrm>
          <a:prstGeom prst="rect">
            <a:avLst/>
          </a:prstGeom>
        </p:spPr>
        <p:txBody>
          <a:bodyPr vert="horz" wrap="square" lIns="0" tIns="309245" rIns="0" bIns="0" rtlCol="0">
            <a:spAutoFit/>
          </a:bodyPr>
          <a:lstStyle/>
          <a:p>
            <a:pPr marL="281305" algn="ctr">
              <a:lnSpc>
                <a:spcPct val="100000"/>
              </a:lnSpc>
              <a:spcBef>
                <a:spcPts val="2435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2080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spc="5" dirty="0">
                <a:latin typeface="Times New Roman"/>
                <a:cs typeface="Times New Roman"/>
              </a:rPr>
              <a:t>Input</a:t>
            </a:r>
            <a:endParaRPr sz="32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80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Quali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numeri?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Reali,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interi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55"/>
              </a:spcBef>
              <a:buChar char="–"/>
              <a:tabLst>
                <a:tab pos="751840" algn="l"/>
              </a:tabLst>
            </a:pPr>
            <a:r>
              <a:rPr sz="2800" spc="-10" dirty="0">
                <a:latin typeface="Times New Roman"/>
                <a:cs typeface="Times New Roman"/>
              </a:rPr>
              <a:t>Limiti </a:t>
            </a:r>
            <a:r>
              <a:rPr sz="2800" dirty="0">
                <a:latin typeface="Times New Roman"/>
                <a:cs typeface="Times New Roman"/>
              </a:rPr>
              <a:t>sui </a:t>
            </a:r>
            <a:r>
              <a:rPr sz="2800" spc="-5" dirty="0">
                <a:latin typeface="Times New Roman"/>
                <a:cs typeface="Times New Roman"/>
              </a:rPr>
              <a:t>valori?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3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Qual </a:t>
            </a:r>
            <a:r>
              <a:rPr sz="2400" dirty="0">
                <a:latin typeface="Times New Roman"/>
                <a:cs typeface="Times New Roman"/>
              </a:rPr>
              <a:t>è il </a:t>
            </a:r>
            <a:r>
              <a:rPr sz="2400" spc="-5" dirty="0">
                <a:latin typeface="Times New Roman"/>
                <a:cs typeface="Times New Roman"/>
              </a:rPr>
              <a:t>minimo ammissibile? Qual </a:t>
            </a:r>
            <a:r>
              <a:rPr sz="2400" dirty="0">
                <a:latin typeface="Times New Roman"/>
                <a:cs typeface="Times New Roman"/>
              </a:rPr>
              <a:t>è il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massimo?</a:t>
            </a:r>
            <a:endParaRPr sz="2400">
              <a:latin typeface="Times New Roman"/>
              <a:cs typeface="Times New Roman"/>
            </a:endParaRPr>
          </a:p>
          <a:p>
            <a:pPr marL="1612265" marR="22225" lvl="3" indent="-227965">
              <a:lnSpc>
                <a:spcPts val="2160"/>
              </a:lnSpc>
              <a:spcBef>
                <a:spcPts val="540"/>
              </a:spcBef>
              <a:buChar char="–"/>
              <a:tabLst>
                <a:tab pos="1612900" algn="l"/>
              </a:tabLst>
            </a:pPr>
            <a:r>
              <a:rPr sz="2000" dirty="0">
                <a:latin typeface="Times New Roman"/>
                <a:cs typeface="Times New Roman"/>
              </a:rPr>
              <a:t>Ad es., se </a:t>
            </a:r>
            <a:r>
              <a:rPr sz="2000" spc="-5" dirty="0">
                <a:latin typeface="Times New Roman"/>
                <a:cs typeface="Times New Roman"/>
              </a:rPr>
              <a:t>rappresentassimo età </a:t>
            </a:r>
            <a:r>
              <a:rPr sz="2000" spc="5" dirty="0">
                <a:latin typeface="Times New Roman"/>
                <a:cs typeface="Times New Roman"/>
              </a:rPr>
              <a:t>non </a:t>
            </a:r>
            <a:r>
              <a:rPr sz="2000" dirty="0">
                <a:latin typeface="Times New Roman"/>
                <a:cs typeface="Times New Roman"/>
              </a:rPr>
              <a:t>avrebbero senso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dei  valori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negativi</a:t>
            </a:r>
            <a:endParaRPr sz="2000">
              <a:latin typeface="Times New Roman"/>
              <a:cs typeface="Times New Roman"/>
            </a:endParaRPr>
          </a:p>
          <a:p>
            <a:pPr marL="1612265" marR="302895" lvl="3" indent="-227965">
              <a:lnSpc>
                <a:spcPts val="2160"/>
              </a:lnSpc>
              <a:spcBef>
                <a:spcPts val="500"/>
              </a:spcBef>
              <a:buChar char="–"/>
              <a:tabLst>
                <a:tab pos="1612900" algn="l"/>
              </a:tabLst>
            </a:pPr>
            <a:r>
              <a:rPr sz="2000" dirty="0">
                <a:latin typeface="Times New Roman"/>
                <a:cs typeface="Times New Roman"/>
              </a:rPr>
              <a:t>Se fossero anni di </a:t>
            </a:r>
            <a:r>
              <a:rPr sz="2000" spc="-5" dirty="0">
                <a:latin typeface="Times New Roman"/>
                <a:cs typeface="Times New Roman"/>
              </a:rPr>
              <a:t>nascita </a:t>
            </a:r>
            <a:r>
              <a:rPr sz="2000" dirty="0">
                <a:latin typeface="Times New Roman"/>
                <a:cs typeface="Times New Roman"/>
              </a:rPr>
              <a:t>sarebbero fuori range </a:t>
            </a:r>
            <a:r>
              <a:rPr sz="2000" spc="-5" dirty="0">
                <a:latin typeface="Times New Roman"/>
                <a:cs typeface="Times New Roman"/>
              </a:rPr>
              <a:t>tutti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  valori &gt;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2002</a:t>
            </a:r>
            <a:endParaRPr sz="20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10"/>
              </a:spcBef>
              <a:buChar char="–"/>
              <a:tabLst>
                <a:tab pos="751840" algn="l"/>
              </a:tabLst>
            </a:pPr>
            <a:r>
              <a:rPr sz="2800" spc="-10" dirty="0">
                <a:latin typeface="Times New Roman"/>
                <a:cs typeface="Times New Roman"/>
              </a:rPr>
              <a:t>Limiti </a:t>
            </a:r>
            <a:r>
              <a:rPr sz="2800" dirty="0">
                <a:latin typeface="Times New Roman"/>
                <a:cs typeface="Times New Roman"/>
              </a:rPr>
              <a:t>sul </a:t>
            </a:r>
            <a:r>
              <a:rPr sz="2800" spc="-5" dirty="0">
                <a:latin typeface="Times New Roman"/>
                <a:cs typeface="Times New Roman"/>
              </a:rPr>
              <a:t>volume?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Quanti </a:t>
            </a:r>
            <a:r>
              <a:rPr sz="2400" dirty="0">
                <a:latin typeface="Times New Roman"/>
                <a:cs typeface="Times New Roman"/>
              </a:rPr>
              <a:t>al </a:t>
            </a:r>
            <a:r>
              <a:rPr sz="2400" spc="-10" dirty="0">
                <a:latin typeface="Times New Roman"/>
                <a:cs typeface="Times New Roman"/>
              </a:rPr>
              <a:t>massimo </a:t>
            </a:r>
            <a:r>
              <a:rPr sz="2400" dirty="0">
                <a:latin typeface="Times New Roman"/>
                <a:cs typeface="Times New Roman"/>
              </a:rPr>
              <a:t>potranno essere i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dati?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504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5" dirty="0"/>
              <a:t>n</a:t>
            </a:r>
            <a:r>
              <a:rPr dirty="0"/>
              <a:t>alisi</a:t>
            </a:r>
          </a:p>
          <a:p>
            <a:pPr marL="21590">
              <a:lnSpc>
                <a:spcPts val="4079"/>
              </a:lnSpc>
            </a:pPr>
            <a:r>
              <a:rPr sz="3600" spc="-5" dirty="0"/>
              <a:t>Esempio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978999" y="2260185"/>
            <a:ext cx="5960110" cy="40093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751840" indent="-281940">
              <a:lnSpc>
                <a:spcPct val="100000"/>
              </a:lnSpc>
              <a:spcBef>
                <a:spcPts val="400"/>
              </a:spcBef>
              <a:buChar char="–"/>
              <a:tabLst>
                <a:tab pos="751840" algn="l"/>
              </a:tabLst>
            </a:pPr>
            <a:r>
              <a:rPr sz="2800" spc="-10" dirty="0">
                <a:latin typeface="Times New Roman"/>
                <a:cs typeface="Times New Roman"/>
              </a:rPr>
              <a:t>Come </a:t>
            </a:r>
            <a:r>
              <a:rPr sz="2800" spc="-5" dirty="0">
                <a:latin typeface="Times New Roman"/>
                <a:cs typeface="Times New Roman"/>
              </a:rPr>
              <a:t>si riconosce la </a:t>
            </a:r>
            <a:r>
              <a:rPr sz="2800" dirty="0">
                <a:latin typeface="Times New Roman"/>
                <a:cs typeface="Times New Roman"/>
              </a:rPr>
              <a:t>fine </a:t>
            </a:r>
            <a:r>
              <a:rPr sz="2800" spc="-5" dirty="0">
                <a:latin typeface="Times New Roman"/>
                <a:cs typeface="Times New Roman"/>
              </a:rPr>
              <a:t>dei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dati?</a:t>
            </a:r>
            <a:endParaRPr sz="2800">
              <a:latin typeface="Times New Roman"/>
              <a:cs typeface="Times New Roman"/>
            </a:endParaRPr>
          </a:p>
          <a:p>
            <a:pPr marL="751840" indent="-281940">
              <a:lnSpc>
                <a:spcPct val="100000"/>
              </a:lnSpc>
              <a:spcBef>
                <a:spcPts val="300"/>
              </a:spcBef>
              <a:buChar char="–"/>
              <a:tabLst>
                <a:tab pos="751840" algn="l"/>
              </a:tabLst>
            </a:pPr>
            <a:r>
              <a:rPr sz="2800" dirty="0">
                <a:latin typeface="Times New Roman"/>
                <a:cs typeface="Times New Roman"/>
              </a:rPr>
              <a:t>Sono</a:t>
            </a:r>
            <a:r>
              <a:rPr sz="2800" spc="-5" dirty="0">
                <a:latin typeface="Times New Roman"/>
                <a:cs typeface="Times New Roman"/>
              </a:rPr>
              <a:t> ordinati?</a:t>
            </a:r>
            <a:endParaRPr sz="2800">
              <a:latin typeface="Times New Roman"/>
              <a:cs typeface="Times New Roman"/>
            </a:endParaRPr>
          </a:p>
          <a:p>
            <a:pPr marL="1155700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Qual </a:t>
            </a:r>
            <a:r>
              <a:rPr sz="2400" dirty="0">
                <a:latin typeface="Times New Roman"/>
                <a:cs typeface="Times New Roman"/>
              </a:rPr>
              <a:t>è il criterio di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ordinamento?</a:t>
            </a:r>
            <a:endParaRPr sz="2400">
              <a:latin typeface="Times New Roman"/>
              <a:cs typeface="Times New Roman"/>
            </a:endParaRPr>
          </a:p>
          <a:p>
            <a:pPr marL="1612265" marR="5080" lvl="2" indent="-227965">
              <a:lnSpc>
                <a:spcPts val="2110"/>
              </a:lnSpc>
              <a:spcBef>
                <a:spcPts val="535"/>
              </a:spcBef>
              <a:buChar char="–"/>
              <a:tabLst>
                <a:tab pos="1612900" algn="l"/>
              </a:tabLst>
            </a:pPr>
            <a:r>
              <a:rPr sz="2000" spc="-5" dirty="0">
                <a:latin typeface="Times New Roman"/>
                <a:cs typeface="Times New Roman"/>
              </a:rPr>
              <a:t>Crescente, decrescente, </a:t>
            </a:r>
            <a:r>
              <a:rPr sz="2000" spc="5" dirty="0">
                <a:latin typeface="Times New Roman"/>
                <a:cs typeface="Times New Roman"/>
              </a:rPr>
              <a:t>non </a:t>
            </a:r>
            <a:r>
              <a:rPr sz="2000" spc="-5" dirty="0">
                <a:latin typeface="Times New Roman"/>
                <a:cs typeface="Times New Roman"/>
              </a:rPr>
              <a:t>crescente, </a:t>
            </a:r>
            <a:r>
              <a:rPr sz="2000" spc="5" dirty="0">
                <a:latin typeface="Times New Roman"/>
                <a:cs typeface="Times New Roman"/>
              </a:rPr>
              <a:t>non  </a:t>
            </a:r>
            <a:r>
              <a:rPr sz="2000" dirty="0">
                <a:latin typeface="Times New Roman"/>
                <a:cs typeface="Times New Roman"/>
              </a:rPr>
              <a:t>decrescente</a:t>
            </a:r>
            <a:endParaRPr sz="2000">
              <a:latin typeface="Times New Roman"/>
              <a:cs typeface="Times New Roman"/>
            </a:endParaRPr>
          </a:p>
          <a:p>
            <a:pPr marL="1612265" lvl="2" indent="-227965">
              <a:lnSpc>
                <a:spcPct val="100000"/>
              </a:lnSpc>
              <a:spcBef>
                <a:spcPts val="195"/>
              </a:spcBef>
              <a:buChar char="–"/>
              <a:tabLst>
                <a:tab pos="1612900" algn="l"/>
              </a:tabLst>
            </a:pPr>
            <a:r>
              <a:rPr sz="2000" spc="-5" dirty="0">
                <a:latin typeface="Times New Roman"/>
                <a:cs typeface="Times New Roman"/>
              </a:rPr>
              <a:t>Lessicografico,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  <a:p>
            <a:pPr marL="1155700" lvl="1" indent="-228600">
              <a:lnSpc>
                <a:spcPct val="100000"/>
              </a:lnSpc>
              <a:spcBef>
                <a:spcPts val="23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Rispetto a </a:t>
            </a:r>
            <a:r>
              <a:rPr sz="2400" spc="-5" dirty="0">
                <a:latin typeface="Times New Roman"/>
                <a:cs typeface="Times New Roman"/>
              </a:rPr>
              <a:t>cosa </a:t>
            </a:r>
            <a:r>
              <a:rPr sz="2400" dirty="0">
                <a:latin typeface="Times New Roman"/>
                <a:cs typeface="Times New Roman"/>
              </a:rPr>
              <a:t>(per dati non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atomici)?</a:t>
            </a:r>
            <a:endParaRPr sz="2400">
              <a:latin typeface="Times New Roman"/>
              <a:cs typeface="Times New Roman"/>
            </a:endParaRPr>
          </a:p>
          <a:p>
            <a:pPr marL="1612265" lvl="2" indent="-227965">
              <a:lnSpc>
                <a:spcPct val="100000"/>
              </a:lnSpc>
              <a:spcBef>
                <a:spcPts val="234"/>
              </a:spcBef>
              <a:buChar char="–"/>
              <a:tabLst>
                <a:tab pos="1612900" algn="l"/>
              </a:tabLst>
            </a:pPr>
            <a:r>
              <a:rPr sz="2000" dirty="0">
                <a:latin typeface="Times New Roman"/>
                <a:cs typeface="Times New Roman"/>
              </a:rPr>
              <a:t>Cognome, anno di </a:t>
            </a:r>
            <a:r>
              <a:rPr sz="2000" spc="-5" dirty="0">
                <a:latin typeface="Times New Roman"/>
                <a:cs typeface="Times New Roman"/>
              </a:rPr>
              <a:t>nascita,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285"/>
              </a:spcBef>
              <a:buChar char="•"/>
              <a:tabLst>
                <a:tab pos="351790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Controlli sui dati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ingresso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15"/>
              </a:spcBef>
            </a:pPr>
            <a:r>
              <a:rPr sz="2800" spc="-5" dirty="0">
                <a:latin typeface="Times New Roman"/>
                <a:cs typeface="Times New Roman"/>
              </a:rPr>
              <a:t>– </a:t>
            </a:r>
            <a:r>
              <a:rPr sz="2800" spc="-10" dirty="0">
                <a:latin typeface="Times New Roman"/>
                <a:cs typeface="Times New Roman"/>
              </a:rPr>
              <a:t>Da realizzarsi </a:t>
            </a:r>
            <a:r>
              <a:rPr sz="2800" spc="-5" dirty="0">
                <a:latin typeface="Times New Roman"/>
                <a:cs typeface="Times New Roman"/>
              </a:rPr>
              <a:t>nel</a:t>
            </a:r>
            <a:r>
              <a:rPr sz="2800" spc="1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5" dirty="0"/>
              <a:t>n</a:t>
            </a:r>
            <a:r>
              <a:rPr dirty="0"/>
              <a:t>alisi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843543"/>
            <a:ext cx="6577965" cy="4995545"/>
          </a:xfrm>
          <a:prstGeom prst="rect">
            <a:avLst/>
          </a:prstGeom>
        </p:spPr>
        <p:txBody>
          <a:bodyPr vert="horz" wrap="square" lIns="0" tIns="309245" rIns="0" bIns="0" rtlCol="0">
            <a:spAutoFit/>
          </a:bodyPr>
          <a:lstStyle/>
          <a:p>
            <a:pPr marL="3009265">
              <a:lnSpc>
                <a:spcPct val="100000"/>
              </a:lnSpc>
              <a:spcBef>
                <a:spcPts val="2435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2080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Errori e casi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limite</a:t>
            </a:r>
            <a:endParaRPr sz="32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80"/>
              </a:spcBef>
              <a:buChar char="–"/>
              <a:tabLst>
                <a:tab pos="751840" algn="l"/>
              </a:tabLst>
            </a:pPr>
            <a:r>
              <a:rPr sz="2800" spc="-55" dirty="0">
                <a:latin typeface="Times New Roman"/>
                <a:cs typeface="Times New Roman"/>
              </a:rPr>
              <a:t>Valori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negativi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Scartare il dato,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oppure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1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Prendere </a:t>
            </a:r>
            <a:r>
              <a:rPr sz="2400" dirty="0">
                <a:latin typeface="Times New Roman"/>
                <a:cs typeface="Times New Roman"/>
              </a:rPr>
              <a:t>il valore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assoluto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55"/>
              </a:spcBef>
              <a:buChar char="–"/>
              <a:tabLst>
                <a:tab pos="751840" algn="l"/>
              </a:tabLst>
            </a:pPr>
            <a:r>
              <a:rPr sz="2800" spc="-20" dirty="0">
                <a:latin typeface="Times New Roman"/>
                <a:cs typeface="Times New Roman"/>
              </a:rPr>
              <a:t>Troppi </a:t>
            </a:r>
            <a:r>
              <a:rPr sz="2800" spc="-5" dirty="0">
                <a:latin typeface="Times New Roman"/>
                <a:cs typeface="Times New Roman"/>
              </a:rPr>
              <a:t>dati </a:t>
            </a:r>
            <a:r>
              <a:rPr sz="2800" dirty="0">
                <a:latin typeface="Times New Roman"/>
                <a:cs typeface="Times New Roman"/>
              </a:rPr>
              <a:t>(più di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100)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3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Prendere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considerazione solo </a:t>
            </a: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spc="-5" dirty="0">
                <a:latin typeface="Times New Roman"/>
                <a:cs typeface="Times New Roman"/>
              </a:rPr>
              <a:t>primi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100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45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Presenza </a:t>
            </a:r>
            <a:r>
              <a:rPr sz="2800" dirty="0">
                <a:latin typeface="Times New Roman"/>
                <a:cs typeface="Times New Roman"/>
              </a:rPr>
              <a:t>di più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massimi</a:t>
            </a:r>
            <a:endParaRPr sz="280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ts val="2590"/>
              </a:lnSpc>
              <a:spcBef>
                <a:spcPts val="65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Fermarsi </a:t>
            </a:r>
            <a:r>
              <a:rPr sz="2400" dirty="0">
                <a:latin typeface="Times New Roman"/>
                <a:cs typeface="Times New Roman"/>
              </a:rPr>
              <a:t>in output alla </a:t>
            </a:r>
            <a:r>
              <a:rPr sz="2400" spc="-5" dirty="0">
                <a:latin typeface="Times New Roman"/>
                <a:cs typeface="Times New Roman"/>
              </a:rPr>
              <a:t>prima </a:t>
            </a:r>
            <a:r>
              <a:rPr sz="2400" dirty="0">
                <a:latin typeface="Times New Roman"/>
                <a:cs typeface="Times New Roman"/>
              </a:rPr>
              <a:t>occorrenza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  </a:t>
            </a:r>
            <a:r>
              <a:rPr sz="2400" spc="-10" dirty="0">
                <a:latin typeface="Times New Roman"/>
                <a:cs typeface="Times New Roman"/>
              </a:rPr>
              <a:t>massimo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5" dirty="0"/>
              <a:t>n</a:t>
            </a:r>
            <a:r>
              <a:rPr dirty="0"/>
              <a:t>alisi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140174"/>
            <a:ext cx="6901180" cy="4271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926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751840" indent="-281940">
              <a:lnSpc>
                <a:spcPct val="100000"/>
              </a:lnSpc>
              <a:spcBef>
                <a:spcPts val="2075"/>
              </a:spcBef>
              <a:buChar char="–"/>
              <a:tabLst>
                <a:tab pos="751840" algn="l"/>
              </a:tabLst>
            </a:pPr>
            <a:r>
              <a:rPr sz="2800" spc="-10" dirty="0">
                <a:latin typeface="Times New Roman"/>
                <a:cs typeface="Times New Roman"/>
              </a:rPr>
              <a:t>Mancanza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dati (lista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vuota)</a:t>
            </a:r>
            <a:endParaRPr sz="2800">
              <a:latin typeface="Times New Roman"/>
              <a:cs typeface="Times New Roman"/>
            </a:endParaRPr>
          </a:p>
          <a:p>
            <a:pPr marL="1155700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Prevedere </a:t>
            </a:r>
            <a:r>
              <a:rPr sz="2400" dirty="0">
                <a:latin typeface="Times New Roman"/>
                <a:cs typeface="Times New Roman"/>
              </a:rPr>
              <a:t>il controllo adeguato da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programma</a:t>
            </a:r>
            <a:endParaRPr sz="2400">
              <a:latin typeface="Times New Roman"/>
              <a:cs typeface="Times New Roman"/>
            </a:endParaRPr>
          </a:p>
          <a:p>
            <a:pPr marL="751840" indent="-281940">
              <a:lnSpc>
                <a:spcPct val="100000"/>
              </a:lnSpc>
              <a:spcBef>
                <a:spcPts val="285"/>
              </a:spcBef>
              <a:buChar char="–"/>
              <a:tabLst>
                <a:tab pos="751840" algn="l"/>
              </a:tabLst>
            </a:pPr>
            <a:r>
              <a:rPr sz="2800" spc="-10" dirty="0">
                <a:latin typeface="Times New Roman"/>
                <a:cs typeface="Times New Roman"/>
              </a:rPr>
              <a:t>Mancanza </a:t>
            </a:r>
            <a:r>
              <a:rPr sz="2800" spc="-5" dirty="0">
                <a:latin typeface="Times New Roman"/>
                <a:cs typeface="Times New Roman"/>
              </a:rPr>
              <a:t>del flag </a:t>
            </a:r>
            <a:r>
              <a:rPr sz="2800" dirty="0">
                <a:latin typeface="Times New Roman"/>
                <a:cs typeface="Times New Roman"/>
              </a:rPr>
              <a:t>di fine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dati</a:t>
            </a:r>
            <a:endParaRPr sz="2800">
              <a:latin typeface="Times New Roman"/>
              <a:cs typeface="Times New Roman"/>
            </a:endParaRPr>
          </a:p>
          <a:p>
            <a:pPr marL="1155700" lvl="1" indent="-228600">
              <a:lnSpc>
                <a:spcPct val="100000"/>
              </a:lnSpc>
              <a:spcBef>
                <a:spcPts val="27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Non rilevabile </a:t>
            </a:r>
            <a:r>
              <a:rPr sz="2400" dirty="0">
                <a:latin typeface="Times New Roman"/>
                <a:cs typeface="Times New Roman"/>
              </a:rPr>
              <a:t>da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programma</a:t>
            </a:r>
            <a:endParaRPr sz="24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300"/>
              </a:spcBef>
              <a:buChar char="•"/>
              <a:tabLst>
                <a:tab pos="351790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N.B.:</a:t>
            </a:r>
            <a:endParaRPr sz="3200">
              <a:latin typeface="Times New Roman"/>
              <a:cs typeface="Times New Roman"/>
            </a:endParaRPr>
          </a:p>
          <a:p>
            <a:pPr marL="751840" marR="5080" indent="-281940">
              <a:lnSpc>
                <a:spcPct val="88000"/>
              </a:lnSpc>
              <a:spcBef>
                <a:spcPts val="720"/>
              </a:spcBef>
            </a:pPr>
            <a:r>
              <a:rPr sz="2800" spc="-5" dirty="0">
                <a:latin typeface="Times New Roman"/>
                <a:cs typeface="Times New Roman"/>
              </a:rPr>
              <a:t>– Per </a:t>
            </a:r>
            <a:r>
              <a:rPr sz="2800" dirty="0">
                <a:latin typeface="Times New Roman"/>
                <a:cs typeface="Times New Roman"/>
              </a:rPr>
              <a:t>ogni </a:t>
            </a:r>
            <a:r>
              <a:rPr sz="2800" spc="-5" dirty="0">
                <a:latin typeface="Times New Roman"/>
                <a:cs typeface="Times New Roman"/>
              </a:rPr>
              <a:t>situazione </a:t>
            </a:r>
            <a:r>
              <a:rPr sz="2800" dirty="0">
                <a:latin typeface="Times New Roman"/>
                <a:cs typeface="Times New Roman"/>
              </a:rPr>
              <a:t>di errore </a:t>
            </a:r>
            <a:r>
              <a:rPr sz="2800" spc="-5" dirty="0">
                <a:latin typeface="Times New Roman"/>
                <a:cs typeface="Times New Roman"/>
              </a:rPr>
              <a:t>individuata </a:t>
            </a:r>
            <a:r>
              <a:rPr sz="2800" dirty="0">
                <a:latin typeface="Times New Roman"/>
                <a:cs typeface="Times New Roman"/>
              </a:rPr>
              <a:t>va  </a:t>
            </a:r>
            <a:r>
              <a:rPr sz="2800" spc="-10" dirty="0">
                <a:latin typeface="Times New Roman"/>
                <a:cs typeface="Times New Roman"/>
              </a:rPr>
              <a:t>almeno </a:t>
            </a:r>
            <a:r>
              <a:rPr sz="2800" spc="-5" dirty="0">
                <a:latin typeface="Times New Roman"/>
                <a:cs typeface="Times New Roman"/>
              </a:rPr>
              <a:t>inviato </a:t>
            </a:r>
            <a:r>
              <a:rPr sz="2800" dirty="0">
                <a:latin typeface="Times New Roman"/>
                <a:cs typeface="Times New Roman"/>
              </a:rPr>
              <a:t>un </a:t>
            </a:r>
            <a:r>
              <a:rPr sz="2800" spc="-5" dirty="0">
                <a:latin typeface="Times New Roman"/>
                <a:cs typeface="Times New Roman"/>
              </a:rPr>
              <a:t>messaggio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notifica  all’utente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0663" y="771969"/>
            <a:ext cx="3101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5" dirty="0"/>
              <a:t>r</a:t>
            </a:r>
            <a:r>
              <a:rPr spc="5" dirty="0"/>
              <a:t>og</a:t>
            </a:r>
            <a:r>
              <a:rPr dirty="0"/>
              <a:t>ettazi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952815"/>
            <a:ext cx="7602855" cy="34302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2425" marR="5080" indent="-339725">
              <a:lnSpc>
                <a:spcPts val="2950"/>
              </a:lnSpc>
              <a:spcBef>
                <a:spcPts val="535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dirty="0">
                <a:latin typeface="Times New Roman"/>
                <a:cs typeface="Times New Roman"/>
              </a:rPr>
              <a:t>Si </a:t>
            </a:r>
            <a:r>
              <a:rPr sz="2800" spc="-5" dirty="0">
                <a:latin typeface="Times New Roman"/>
                <a:cs typeface="Times New Roman"/>
              </a:rPr>
              <a:t>occupa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definire </a:t>
            </a:r>
            <a:r>
              <a:rPr sz="2800" dirty="0">
                <a:latin typeface="Times New Roman"/>
                <a:cs typeface="Times New Roman"/>
              </a:rPr>
              <a:t>una </a:t>
            </a:r>
            <a:r>
              <a:rPr sz="2800" spc="-5" dirty="0">
                <a:latin typeface="Times New Roman"/>
                <a:cs typeface="Times New Roman"/>
              </a:rPr>
              <a:t>strategia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soluzione che  </a:t>
            </a:r>
            <a:r>
              <a:rPr sz="2800" dirty="0">
                <a:latin typeface="Times New Roman"/>
                <a:cs typeface="Times New Roman"/>
              </a:rPr>
              <a:t>porti </a:t>
            </a:r>
            <a:r>
              <a:rPr sz="2800" spc="-10" dirty="0">
                <a:latin typeface="Times New Roman"/>
                <a:cs typeface="Times New Roman"/>
              </a:rPr>
              <a:t>ad </a:t>
            </a:r>
            <a:r>
              <a:rPr sz="2800" spc="-5" dirty="0">
                <a:latin typeface="Times New Roman"/>
                <a:cs typeface="Times New Roman"/>
              </a:rPr>
              <a:t>ottenere il risultato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desiderato</a:t>
            </a:r>
            <a:endParaRPr sz="2800">
              <a:latin typeface="Times New Roman"/>
              <a:cs typeface="Times New Roman"/>
            </a:endParaRPr>
          </a:p>
          <a:p>
            <a:pPr marL="751840" marR="467359" lvl="1" indent="-281940">
              <a:lnSpc>
                <a:spcPts val="2530"/>
              </a:lnSpc>
              <a:spcBef>
                <a:spcPts val="615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5" dirty="0">
                <a:latin typeface="Times New Roman"/>
                <a:cs typeface="Times New Roman"/>
              </a:rPr>
              <a:t>Necessita </a:t>
            </a:r>
            <a:r>
              <a:rPr sz="2400" dirty="0">
                <a:latin typeface="Times New Roman"/>
                <a:cs typeface="Times New Roman"/>
              </a:rPr>
              <a:t>di una definizione chiara </a:t>
            </a:r>
            <a:r>
              <a:rPr sz="2400" spc="-5" dirty="0">
                <a:latin typeface="Times New Roman"/>
                <a:cs typeface="Times New Roman"/>
              </a:rPr>
              <a:t>del </a:t>
            </a:r>
            <a:r>
              <a:rPr sz="2400" i="1" spc="-5" dirty="0">
                <a:latin typeface="Times New Roman"/>
                <a:cs typeface="Times New Roman"/>
              </a:rPr>
              <a:t>cosa </a:t>
            </a:r>
            <a:r>
              <a:rPr sz="2400" spc="-5" dirty="0">
                <a:latin typeface="Times New Roman"/>
                <a:cs typeface="Times New Roman"/>
              </a:rPr>
              <a:t>si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vuole  ottenere</a:t>
            </a:r>
            <a:endParaRPr sz="2400">
              <a:latin typeface="Times New Roman"/>
              <a:cs typeface="Times New Roman"/>
            </a:endParaRPr>
          </a:p>
          <a:p>
            <a:pPr marL="352425" marR="534035" indent="-339725">
              <a:lnSpc>
                <a:spcPts val="2960"/>
              </a:lnSpc>
              <a:spcBef>
                <a:spcPts val="690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10" dirty="0">
                <a:latin typeface="Times New Roman"/>
                <a:cs typeface="Times New Roman"/>
              </a:rPr>
              <a:t>Organizza </a:t>
            </a:r>
            <a:r>
              <a:rPr sz="2800" spc="-5" dirty="0">
                <a:latin typeface="Times New Roman"/>
                <a:cs typeface="Times New Roman"/>
              </a:rPr>
              <a:t>la soluzione in </a:t>
            </a:r>
            <a:r>
              <a:rPr sz="2800" dirty="0">
                <a:latin typeface="Times New Roman"/>
                <a:cs typeface="Times New Roman"/>
              </a:rPr>
              <a:t>un </a:t>
            </a:r>
            <a:r>
              <a:rPr sz="2800" spc="-5" dirty="0">
                <a:latin typeface="Times New Roman"/>
                <a:cs typeface="Times New Roman"/>
              </a:rPr>
              <a:t>insieme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moduli  cooperanti</a:t>
            </a:r>
            <a:endParaRPr sz="2800">
              <a:latin typeface="Times New Roman"/>
              <a:cs typeface="Times New Roman"/>
            </a:endParaRPr>
          </a:p>
          <a:p>
            <a:pPr marL="751840" marR="448309" lvl="1" indent="-281940">
              <a:lnSpc>
                <a:spcPts val="2530"/>
              </a:lnSpc>
              <a:spcBef>
                <a:spcPts val="620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25" dirty="0">
                <a:latin typeface="Times New Roman"/>
                <a:cs typeface="Times New Roman"/>
              </a:rPr>
              <a:t>Tecniche </a:t>
            </a:r>
            <a:r>
              <a:rPr sz="2400" dirty="0">
                <a:latin typeface="Times New Roman"/>
                <a:cs typeface="Times New Roman"/>
              </a:rPr>
              <a:t>basate </a:t>
            </a:r>
            <a:r>
              <a:rPr sz="2400" spc="-5" dirty="0">
                <a:latin typeface="Times New Roman"/>
                <a:cs typeface="Times New Roman"/>
              </a:rPr>
              <a:t>sul metodo </a:t>
            </a:r>
            <a:r>
              <a:rPr sz="2400" dirty="0">
                <a:latin typeface="Times New Roman"/>
                <a:cs typeface="Times New Roman"/>
              </a:rPr>
              <a:t>di soluzione di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problemi  </a:t>
            </a:r>
            <a:r>
              <a:rPr sz="2400" dirty="0">
                <a:latin typeface="Times New Roman"/>
                <a:cs typeface="Times New Roman"/>
              </a:rPr>
              <a:t>consistente nello </a:t>
            </a:r>
            <a:r>
              <a:rPr sz="2400" spc="-5" dirty="0">
                <a:latin typeface="Times New Roman"/>
                <a:cs typeface="Times New Roman"/>
              </a:rPr>
              <a:t>scomporre </a:t>
            </a:r>
            <a:r>
              <a:rPr sz="2400" dirty="0">
                <a:latin typeface="Times New Roman"/>
                <a:cs typeface="Times New Roman"/>
              </a:rPr>
              <a:t>un </a:t>
            </a:r>
            <a:r>
              <a:rPr sz="2400" spc="-5" dirty="0">
                <a:latin typeface="Times New Roman"/>
                <a:cs typeface="Times New Roman"/>
              </a:rPr>
              <a:t>problema </a:t>
            </a:r>
            <a:r>
              <a:rPr sz="2400" dirty="0">
                <a:latin typeface="Times New Roman"/>
                <a:cs typeface="Times New Roman"/>
              </a:rPr>
              <a:t>in  </a:t>
            </a:r>
            <a:r>
              <a:rPr sz="2400" spc="-5" dirty="0">
                <a:latin typeface="Times New Roman"/>
                <a:cs typeface="Times New Roman"/>
              </a:rPr>
              <a:t>sottoproblemi </a:t>
            </a:r>
            <a:r>
              <a:rPr sz="2400" dirty="0">
                <a:latin typeface="Times New Roman"/>
                <a:cs typeface="Times New Roman"/>
              </a:rPr>
              <a:t>più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semplici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0663" y="530574"/>
            <a:ext cx="3101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5" dirty="0"/>
              <a:t>r</a:t>
            </a:r>
            <a:r>
              <a:rPr spc="5" dirty="0"/>
              <a:t>og</a:t>
            </a:r>
            <a:r>
              <a:rPr dirty="0"/>
              <a:t>ettazi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320" algn="ctr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Tecniche </a:t>
            </a:r>
            <a:r>
              <a:rPr dirty="0"/>
              <a:t>di</a:t>
            </a:r>
            <a:r>
              <a:rPr spc="40" dirty="0"/>
              <a:t> </a:t>
            </a:r>
            <a:r>
              <a:rPr spc="-5" dirty="0"/>
              <a:t>Sviluppo</a:t>
            </a:r>
          </a:p>
          <a:p>
            <a:pPr marL="352425" indent="-339725">
              <a:lnSpc>
                <a:spcPct val="100000"/>
              </a:lnSpc>
              <a:spcBef>
                <a:spcPts val="2075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30" dirty="0"/>
              <a:t>Top-Down</a:t>
            </a:r>
            <a:endParaRPr sz="2800"/>
          </a:p>
          <a:p>
            <a:pPr marL="751840" lvl="1" indent="-281940">
              <a:lnSpc>
                <a:spcPct val="100000"/>
              </a:lnSpc>
              <a:spcBef>
                <a:spcPts val="265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10" dirty="0">
                <a:latin typeface="Times New Roman"/>
                <a:cs typeface="Times New Roman"/>
              </a:rPr>
              <a:t>Raffinamento </a:t>
            </a:r>
            <a:r>
              <a:rPr sz="2400" dirty="0">
                <a:latin typeface="Times New Roman"/>
                <a:cs typeface="Times New Roman"/>
              </a:rPr>
              <a:t>successivo della procedura di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soluzione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54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10" dirty="0">
                <a:latin typeface="Times New Roman"/>
                <a:cs typeface="Times New Roman"/>
              </a:rPr>
              <a:t>Raffinamento </a:t>
            </a:r>
            <a:r>
              <a:rPr sz="2400" dirty="0">
                <a:latin typeface="Times New Roman"/>
                <a:cs typeface="Times New Roman"/>
              </a:rPr>
              <a:t>della descrizione dei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dati</a:t>
            </a:r>
            <a:endParaRPr sz="24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280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5" dirty="0"/>
              <a:t>Bottom-Up</a:t>
            </a:r>
            <a:endParaRPr sz="2800"/>
          </a:p>
          <a:p>
            <a:pPr marL="751840" marR="5080" lvl="1" indent="-281940">
              <a:lnSpc>
                <a:spcPts val="2530"/>
              </a:lnSpc>
              <a:spcBef>
                <a:spcPts val="645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5" dirty="0">
                <a:latin typeface="Times New Roman"/>
                <a:cs typeface="Times New Roman"/>
              </a:rPr>
              <a:t>Sfrutta algoritmi </a:t>
            </a:r>
            <a:r>
              <a:rPr sz="2400" dirty="0">
                <a:latin typeface="Times New Roman"/>
                <a:cs typeface="Times New Roman"/>
              </a:rPr>
              <a:t>codificati già esistenti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raggruppandoli  per adattarli a nuove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situazioni</a:t>
            </a:r>
            <a:endParaRPr sz="24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260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dirty="0"/>
              <a:t>Ibrida</a:t>
            </a:r>
            <a:endParaRPr sz="2800"/>
          </a:p>
          <a:p>
            <a:pPr marL="751840" lvl="1" indent="-281940">
              <a:lnSpc>
                <a:spcPct val="100000"/>
              </a:lnSpc>
              <a:spcBef>
                <a:spcPts val="270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5" dirty="0">
                <a:latin typeface="Times New Roman"/>
                <a:cs typeface="Times New Roman"/>
              </a:rPr>
              <a:t>Basata su </a:t>
            </a:r>
            <a:r>
              <a:rPr sz="2400" dirty="0">
                <a:latin typeface="Times New Roman"/>
                <a:cs typeface="Times New Roman"/>
              </a:rPr>
              <a:t>una cooperazione </a:t>
            </a:r>
            <a:r>
              <a:rPr sz="2400" spc="-5" dirty="0">
                <a:latin typeface="Times New Roman"/>
                <a:cs typeface="Times New Roman"/>
              </a:rPr>
              <a:t>fra </a:t>
            </a:r>
            <a:r>
              <a:rPr sz="2400" dirty="0">
                <a:latin typeface="Times New Roman"/>
                <a:cs typeface="Times New Roman"/>
              </a:rPr>
              <a:t>le tecniche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precedenti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0663" y="771969"/>
            <a:ext cx="3101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5" dirty="0"/>
              <a:t>r</a:t>
            </a:r>
            <a:r>
              <a:rPr spc="5" dirty="0"/>
              <a:t>og</a:t>
            </a:r>
            <a:r>
              <a:rPr dirty="0"/>
              <a:t>ettazi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900235"/>
            <a:ext cx="7267575" cy="340423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2425" indent="-339725">
              <a:lnSpc>
                <a:spcPct val="100000"/>
              </a:lnSpc>
              <a:spcBef>
                <a:spcPts val="434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Input: Analisi </a:t>
            </a:r>
            <a:r>
              <a:rPr sz="3200" spc="5" dirty="0">
                <a:latin typeface="Times New Roman"/>
                <a:cs typeface="Times New Roman"/>
              </a:rPr>
              <a:t>del</a:t>
            </a:r>
            <a:r>
              <a:rPr sz="3200" spc="-2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problema</a:t>
            </a:r>
            <a:endParaRPr sz="3200">
              <a:latin typeface="Times New Roman"/>
              <a:cs typeface="Times New Roman"/>
            </a:endParaRPr>
          </a:p>
          <a:p>
            <a:pPr marL="352425" marR="5080" indent="-339725">
              <a:lnSpc>
                <a:spcPts val="3379"/>
              </a:lnSpc>
              <a:spcBef>
                <a:spcPts val="830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Processo: Chiarire </a:t>
            </a:r>
            <a:r>
              <a:rPr sz="3200" spc="5" dirty="0">
                <a:latin typeface="Times New Roman"/>
                <a:cs typeface="Times New Roman"/>
              </a:rPr>
              <a:t>con </a:t>
            </a:r>
            <a:r>
              <a:rPr sz="3200" dirty="0">
                <a:latin typeface="Times New Roman"/>
                <a:cs typeface="Times New Roman"/>
              </a:rPr>
              <a:t>precisione </a:t>
            </a:r>
            <a:r>
              <a:rPr sz="3200" i="1" dirty="0">
                <a:solidFill>
                  <a:srgbClr val="3333CC"/>
                </a:solidFill>
                <a:latin typeface="Times New Roman"/>
                <a:cs typeface="Times New Roman"/>
              </a:rPr>
              <a:t>come</a:t>
            </a:r>
            <a:r>
              <a:rPr sz="3200" i="1" spc="-1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va  </a:t>
            </a:r>
            <a:r>
              <a:rPr sz="3200" dirty="0">
                <a:latin typeface="Times New Roman"/>
                <a:cs typeface="Times New Roman"/>
              </a:rPr>
              <a:t>ottenuto </a:t>
            </a:r>
            <a:r>
              <a:rPr sz="3200" spc="-5" dirty="0">
                <a:latin typeface="Times New Roman"/>
                <a:cs typeface="Times New Roman"/>
              </a:rPr>
              <a:t>lo </a:t>
            </a:r>
            <a:r>
              <a:rPr sz="3200" dirty="0">
                <a:latin typeface="Times New Roman"/>
                <a:cs typeface="Times New Roman"/>
              </a:rPr>
              <a:t>scopo voluto </a:t>
            </a:r>
            <a:r>
              <a:rPr sz="3200" spc="5" dirty="0">
                <a:latin typeface="Times New Roman"/>
                <a:cs typeface="Times New Roman"/>
              </a:rPr>
              <a:t>dal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problema</a:t>
            </a:r>
            <a:endParaRPr sz="32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85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Strategia </a:t>
            </a:r>
            <a:r>
              <a:rPr sz="2800" dirty="0">
                <a:latin typeface="Times New Roman"/>
                <a:cs typeface="Times New Roman"/>
              </a:rPr>
              <a:t>di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soluzione</a:t>
            </a:r>
            <a:endParaRPr sz="28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85"/>
              </a:spcBef>
              <a:buChar char="–"/>
              <a:tabLst>
                <a:tab pos="751840" algn="l"/>
              </a:tabLst>
            </a:pPr>
            <a:r>
              <a:rPr sz="2800" dirty="0">
                <a:latin typeface="Times New Roman"/>
                <a:cs typeface="Times New Roman"/>
              </a:rPr>
              <a:t>Strutture di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dati</a:t>
            </a:r>
            <a:endParaRPr sz="2800">
              <a:latin typeface="Times New Roman"/>
              <a:cs typeface="Times New Roman"/>
            </a:endParaRPr>
          </a:p>
          <a:p>
            <a:pPr marL="352425" marR="931544" indent="-339725">
              <a:lnSpc>
                <a:spcPts val="3370"/>
              </a:lnSpc>
              <a:spcBef>
                <a:spcPts val="840"/>
              </a:spcBef>
              <a:buChar char="•"/>
              <a:tabLst>
                <a:tab pos="351790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Output: Descrizione dettagliata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della  struttura della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soluzione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0663" y="771969"/>
            <a:ext cx="3101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5" dirty="0"/>
              <a:t>r</a:t>
            </a:r>
            <a:r>
              <a:rPr spc="5" dirty="0"/>
              <a:t>og</a:t>
            </a:r>
            <a:r>
              <a:rPr dirty="0"/>
              <a:t>ettazi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952815"/>
            <a:ext cx="7414259" cy="376999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2425" marR="5080" indent="-339725">
              <a:lnSpc>
                <a:spcPts val="3460"/>
              </a:lnSpc>
              <a:spcBef>
                <a:spcPts val="535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Individuare </a:t>
            </a:r>
            <a:r>
              <a:rPr sz="3200" spc="5" dirty="0">
                <a:latin typeface="Times New Roman"/>
                <a:cs typeface="Times New Roman"/>
              </a:rPr>
              <a:t>una </a:t>
            </a:r>
            <a:r>
              <a:rPr sz="3200" dirty="0">
                <a:latin typeface="Times New Roman"/>
                <a:cs typeface="Times New Roman"/>
              </a:rPr>
              <a:t>possibile scomposizione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  </a:t>
            </a:r>
            <a:r>
              <a:rPr sz="3200" dirty="0">
                <a:latin typeface="Times New Roman"/>
                <a:cs typeface="Times New Roman"/>
              </a:rPr>
              <a:t>sottoproblemi più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semplici</a:t>
            </a:r>
            <a:endParaRPr sz="3200">
              <a:latin typeface="Times New Roman"/>
              <a:cs typeface="Times New Roman"/>
            </a:endParaRPr>
          </a:p>
          <a:p>
            <a:pPr marL="352425" marR="163195" indent="-339725">
              <a:lnSpc>
                <a:spcPts val="3460"/>
              </a:lnSpc>
              <a:spcBef>
                <a:spcPts val="785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Descrivere un procedimento risolutivo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per  </a:t>
            </a:r>
            <a:r>
              <a:rPr sz="3200" dirty="0">
                <a:latin typeface="Times New Roman"/>
                <a:cs typeface="Times New Roman"/>
              </a:rPr>
              <a:t>ciascun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sottoproblema</a:t>
            </a:r>
            <a:endParaRPr sz="3200">
              <a:latin typeface="Times New Roman"/>
              <a:cs typeface="Times New Roman"/>
            </a:endParaRPr>
          </a:p>
          <a:p>
            <a:pPr marL="352425" marR="1000760" indent="-339725">
              <a:lnSpc>
                <a:spcPts val="3460"/>
              </a:lnSpc>
              <a:spcBef>
                <a:spcPts val="800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Riportare l’algoritmo </a:t>
            </a:r>
            <a:r>
              <a:rPr sz="3200" spc="5" dirty="0">
                <a:latin typeface="Times New Roman"/>
                <a:cs typeface="Times New Roman"/>
              </a:rPr>
              <a:t>per </a:t>
            </a:r>
            <a:r>
              <a:rPr sz="3200" spc="-5" dirty="0">
                <a:latin typeface="Times New Roman"/>
                <a:cs typeface="Times New Roman"/>
              </a:rPr>
              <a:t>il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problema  originario</a:t>
            </a:r>
            <a:endParaRPr sz="3200">
              <a:latin typeface="Times New Roman"/>
              <a:cs typeface="Times New Roman"/>
            </a:endParaRPr>
          </a:p>
          <a:p>
            <a:pPr marL="751840" marR="461645" indent="-281940">
              <a:lnSpc>
                <a:spcPts val="3030"/>
              </a:lnSpc>
              <a:spcBef>
                <a:spcPts val="690"/>
              </a:spcBef>
            </a:pPr>
            <a:r>
              <a:rPr sz="2800" spc="-5" dirty="0">
                <a:latin typeface="Times New Roman"/>
                <a:cs typeface="Times New Roman"/>
              </a:rPr>
              <a:t>– Attenzione: l’algoritmo dipende </a:t>
            </a:r>
            <a:r>
              <a:rPr sz="2800" spc="-10" dirty="0">
                <a:latin typeface="Times New Roman"/>
                <a:cs typeface="Times New Roman"/>
              </a:rPr>
              <a:t>sempre </a:t>
            </a:r>
            <a:r>
              <a:rPr sz="2800" spc="-5" dirty="0">
                <a:latin typeface="Times New Roman"/>
                <a:cs typeface="Times New Roman"/>
              </a:rPr>
              <a:t>dal  modo in cui </a:t>
            </a:r>
            <a:r>
              <a:rPr sz="2800" dirty="0">
                <a:latin typeface="Times New Roman"/>
                <a:cs typeface="Times New Roman"/>
              </a:rPr>
              <a:t>sono </a:t>
            </a:r>
            <a:r>
              <a:rPr sz="2800" spc="-10" dirty="0">
                <a:latin typeface="Times New Roman"/>
                <a:cs typeface="Times New Roman"/>
              </a:rPr>
              <a:t>organizzati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0663" y="530574"/>
            <a:ext cx="3101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5" dirty="0"/>
              <a:t>r</a:t>
            </a:r>
            <a:r>
              <a:rPr spc="5" dirty="0"/>
              <a:t>og</a:t>
            </a:r>
            <a:r>
              <a:rPr dirty="0"/>
              <a:t>ettazi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855530"/>
            <a:ext cx="7549515" cy="4770755"/>
          </a:xfrm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234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2000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Problema</a:t>
            </a:r>
            <a:endParaRPr sz="3200">
              <a:latin typeface="Times New Roman"/>
              <a:cs typeface="Times New Roman"/>
            </a:endParaRPr>
          </a:p>
          <a:p>
            <a:pPr marL="751840" marR="5080" lvl="1" indent="-281940">
              <a:lnSpc>
                <a:spcPts val="2950"/>
              </a:lnSpc>
              <a:spcBef>
                <a:spcPts val="755"/>
              </a:spcBef>
              <a:buChar char="–"/>
              <a:tabLst>
                <a:tab pos="751840" algn="l"/>
              </a:tabLst>
            </a:pPr>
            <a:r>
              <a:rPr sz="2800" spc="-20" dirty="0">
                <a:latin typeface="Times New Roman"/>
                <a:cs typeface="Times New Roman"/>
              </a:rPr>
              <a:t>Trovare </a:t>
            </a: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una </a:t>
            </a:r>
            <a:r>
              <a:rPr sz="2800" spc="-5" dirty="0">
                <a:latin typeface="Times New Roman"/>
                <a:cs typeface="Times New Roman"/>
              </a:rPr>
              <a:t>agendina il numero telefonico </a:t>
            </a:r>
            <a:r>
              <a:rPr sz="2800" dirty="0">
                <a:latin typeface="Times New Roman"/>
                <a:cs typeface="Times New Roman"/>
              </a:rPr>
              <a:t>di  una </a:t>
            </a:r>
            <a:r>
              <a:rPr sz="2800" spc="-5" dirty="0">
                <a:latin typeface="Times New Roman"/>
                <a:cs typeface="Times New Roman"/>
              </a:rPr>
              <a:t>persona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cui </a:t>
            </a:r>
            <a:r>
              <a:rPr sz="2800" dirty="0">
                <a:latin typeface="Times New Roman"/>
                <a:cs typeface="Times New Roman"/>
              </a:rPr>
              <a:t>sia noto </a:t>
            </a:r>
            <a:r>
              <a:rPr sz="2800" spc="-5" dirty="0">
                <a:latin typeface="Times New Roman"/>
                <a:cs typeface="Times New Roman"/>
              </a:rPr>
              <a:t>il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cognome</a:t>
            </a:r>
            <a:endParaRPr sz="28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70"/>
              </a:spcBef>
              <a:buFont typeface="Times New Roman"/>
              <a:buChar char="–"/>
              <a:tabLst>
                <a:tab pos="75184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Dati </a:t>
            </a:r>
            <a:r>
              <a:rPr sz="2800" i="1" dirty="0">
                <a:latin typeface="Times New Roman"/>
                <a:cs typeface="Times New Roman"/>
              </a:rPr>
              <a:t>di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ingresso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7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Agendina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cognome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85"/>
              </a:spcBef>
              <a:buFont typeface="Times New Roman"/>
              <a:buChar char="–"/>
              <a:tabLst>
                <a:tab pos="75184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Dati </a:t>
            </a:r>
            <a:r>
              <a:rPr sz="2800" i="1" dirty="0">
                <a:latin typeface="Times New Roman"/>
                <a:cs typeface="Times New Roman"/>
              </a:rPr>
              <a:t>di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uscita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Numero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telefonico</a:t>
            </a:r>
            <a:endParaRPr sz="2400">
              <a:latin typeface="Times New Roman"/>
              <a:cs typeface="Times New Roman"/>
            </a:endParaRPr>
          </a:p>
          <a:p>
            <a:pPr marL="1384300">
              <a:lnSpc>
                <a:spcPts val="2255"/>
              </a:lnSpc>
              <a:spcBef>
                <a:spcPts val="220"/>
              </a:spcBef>
            </a:pP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spc="-5" dirty="0">
                <a:latin typeface="Times New Roman"/>
                <a:cs typeface="Times New Roman"/>
              </a:rPr>
              <a:t>Caso particolare: </a:t>
            </a:r>
            <a:r>
              <a:rPr sz="2000" dirty="0">
                <a:latin typeface="Times New Roman"/>
                <a:cs typeface="Times New Roman"/>
              </a:rPr>
              <a:t>se </a:t>
            </a:r>
            <a:r>
              <a:rPr sz="2000" spc="-5" dirty="0">
                <a:latin typeface="Times New Roman"/>
                <a:cs typeface="Times New Roman"/>
              </a:rPr>
              <a:t>nell’agenda </a:t>
            </a:r>
            <a:r>
              <a:rPr sz="2000" spc="5" dirty="0">
                <a:latin typeface="Times New Roman"/>
                <a:cs typeface="Times New Roman"/>
              </a:rPr>
              <a:t>non </a:t>
            </a:r>
            <a:r>
              <a:rPr sz="2000" spc="-5" dirty="0">
                <a:latin typeface="Times New Roman"/>
                <a:cs typeface="Times New Roman"/>
              </a:rPr>
              <a:t>esiste </a:t>
            </a:r>
            <a:r>
              <a:rPr sz="2000" dirty="0">
                <a:latin typeface="Times New Roman"/>
                <a:cs typeface="Times New Roman"/>
              </a:rPr>
              <a:t>quel</a:t>
            </a:r>
            <a:r>
              <a:rPr sz="2000" spc="-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cognome?</a:t>
            </a:r>
            <a:endParaRPr sz="2000">
              <a:latin typeface="Times New Roman"/>
              <a:cs typeface="Times New Roman"/>
            </a:endParaRPr>
          </a:p>
          <a:p>
            <a:pPr marL="1612265">
              <a:lnSpc>
                <a:spcPts val="2255"/>
              </a:lnSpc>
            </a:pPr>
            <a:r>
              <a:rPr sz="2000" dirty="0">
                <a:latin typeface="Times New Roman"/>
                <a:cs typeface="Times New Roman"/>
              </a:rPr>
              <a:t>Risposta “non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trovato”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7779" y="530574"/>
            <a:ext cx="6064250" cy="1183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5040"/>
              </a:lnSpc>
              <a:spcBef>
                <a:spcPts val="105"/>
              </a:spcBef>
            </a:pPr>
            <a:r>
              <a:rPr dirty="0"/>
              <a:t>Sviluppo di un</a:t>
            </a:r>
            <a:r>
              <a:rPr spc="-120" dirty="0"/>
              <a:t> </a:t>
            </a:r>
            <a:r>
              <a:rPr spc="-5" dirty="0"/>
              <a:t>Programma</a:t>
            </a:r>
          </a:p>
          <a:p>
            <a:pPr marL="3175" algn="ctr">
              <a:lnSpc>
                <a:spcPts val="4079"/>
              </a:lnSpc>
            </a:pPr>
            <a:r>
              <a:rPr sz="3600" spc="-5" dirty="0"/>
              <a:t>Fasi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978999" y="2257234"/>
            <a:ext cx="4556125" cy="329120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2425" indent="-339725">
              <a:lnSpc>
                <a:spcPct val="100000"/>
              </a:lnSpc>
              <a:spcBef>
                <a:spcPts val="484"/>
              </a:spcBef>
              <a:buChar char="•"/>
              <a:tabLst>
                <a:tab pos="352425" algn="l"/>
                <a:tab pos="353060" algn="l"/>
              </a:tabLst>
            </a:pPr>
            <a:r>
              <a:rPr sz="2400" spc="-5" dirty="0">
                <a:latin typeface="Times New Roman"/>
                <a:cs typeface="Times New Roman"/>
              </a:rPr>
              <a:t>Codifica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30"/>
              </a:spcBef>
              <a:buChar char="–"/>
              <a:tabLst>
                <a:tab pos="751205" algn="l"/>
                <a:tab pos="752475" algn="l"/>
              </a:tabLst>
            </a:pPr>
            <a:r>
              <a:rPr sz="2000" spc="-5" dirty="0">
                <a:latin typeface="Times New Roman"/>
                <a:cs typeface="Times New Roman"/>
              </a:rPr>
              <a:t>Scrittura </a:t>
            </a:r>
            <a:r>
              <a:rPr sz="2000" dirty="0">
                <a:latin typeface="Times New Roman"/>
                <a:cs typeface="Times New Roman"/>
              </a:rPr>
              <a:t>del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programma</a:t>
            </a:r>
            <a:endParaRPr sz="20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345"/>
              </a:spcBef>
              <a:buChar char="•"/>
              <a:tabLst>
                <a:tab pos="352425" algn="l"/>
                <a:tab pos="353060" algn="l"/>
              </a:tabLst>
            </a:pPr>
            <a:r>
              <a:rPr sz="2400" spc="-35" dirty="0">
                <a:latin typeface="Times New Roman"/>
                <a:cs typeface="Times New Roman"/>
              </a:rPr>
              <a:t>Verifica </a:t>
            </a:r>
            <a:r>
              <a:rPr sz="2400" dirty="0">
                <a:latin typeface="Times New Roman"/>
                <a:cs typeface="Times New Roman"/>
              </a:rPr>
              <a:t>(e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correzione)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25"/>
              </a:spcBef>
              <a:buChar char="–"/>
              <a:tabLst>
                <a:tab pos="751205" algn="l"/>
                <a:tab pos="752475" algn="l"/>
              </a:tabLst>
            </a:pPr>
            <a:r>
              <a:rPr sz="2000" spc="-40" dirty="0">
                <a:latin typeface="Times New Roman"/>
                <a:cs typeface="Times New Roman"/>
              </a:rPr>
              <a:t>Test </a:t>
            </a:r>
            <a:r>
              <a:rPr sz="2000" dirty="0">
                <a:latin typeface="Times New Roman"/>
                <a:cs typeface="Times New Roman"/>
              </a:rPr>
              <a:t>del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programma</a:t>
            </a:r>
            <a:endParaRPr sz="20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latin typeface="Times New Roman"/>
                <a:cs typeface="Times New Roman"/>
              </a:rPr>
              <a:t>Rimanda </a:t>
            </a:r>
            <a:r>
              <a:rPr sz="1800" dirty="0">
                <a:latin typeface="Times New Roman"/>
                <a:cs typeface="Times New Roman"/>
              </a:rPr>
              <a:t>ad una delle </a:t>
            </a:r>
            <a:r>
              <a:rPr sz="1800" spc="-5" dirty="0">
                <a:latin typeface="Times New Roman"/>
                <a:cs typeface="Times New Roman"/>
              </a:rPr>
              <a:t>fasi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precedenti</a:t>
            </a:r>
            <a:endParaRPr sz="18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335"/>
              </a:spcBef>
              <a:buChar char="•"/>
              <a:tabLst>
                <a:tab pos="352425" algn="l"/>
                <a:tab pos="353060" algn="l"/>
              </a:tabLst>
            </a:pPr>
            <a:r>
              <a:rPr sz="2400" dirty="0">
                <a:latin typeface="Times New Roman"/>
                <a:cs typeface="Times New Roman"/>
              </a:rPr>
              <a:t>Manutenzione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15"/>
              </a:spcBef>
              <a:buChar char="–"/>
              <a:tabLst>
                <a:tab pos="751205" algn="l"/>
                <a:tab pos="752475" algn="l"/>
              </a:tabLst>
            </a:pPr>
            <a:r>
              <a:rPr sz="2000" dirty="0">
                <a:latin typeface="Times New Roman"/>
                <a:cs typeface="Times New Roman"/>
              </a:rPr>
              <a:t>Correttiva</a:t>
            </a:r>
            <a:endParaRPr sz="20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15"/>
              </a:spcBef>
              <a:buChar char="–"/>
              <a:tabLst>
                <a:tab pos="751205" algn="l"/>
                <a:tab pos="752475" algn="l"/>
              </a:tabLst>
            </a:pPr>
            <a:r>
              <a:rPr sz="2000" dirty="0">
                <a:latin typeface="Times New Roman"/>
                <a:cs typeface="Times New Roman"/>
              </a:rPr>
              <a:t>Adattativa</a:t>
            </a:r>
            <a:endParaRPr sz="20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10"/>
              </a:spcBef>
              <a:buChar char="–"/>
              <a:tabLst>
                <a:tab pos="751205" algn="l"/>
                <a:tab pos="752475" algn="l"/>
              </a:tabLst>
            </a:pPr>
            <a:r>
              <a:rPr sz="2000" spc="-5" dirty="0">
                <a:latin typeface="Times New Roman"/>
                <a:cs typeface="Times New Roman"/>
              </a:rPr>
              <a:t>Migliorativa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0663" y="530574"/>
            <a:ext cx="3101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5" dirty="0"/>
              <a:t>r</a:t>
            </a:r>
            <a:r>
              <a:rPr spc="5" dirty="0"/>
              <a:t>og</a:t>
            </a:r>
            <a:r>
              <a:rPr dirty="0"/>
              <a:t>ettazi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855530"/>
            <a:ext cx="5445760" cy="4167504"/>
          </a:xfrm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3009265">
              <a:lnSpc>
                <a:spcPct val="100000"/>
              </a:lnSpc>
              <a:spcBef>
                <a:spcPts val="234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2000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spc="-5" dirty="0">
                <a:latin typeface="Times New Roman"/>
                <a:cs typeface="Times New Roman"/>
              </a:rPr>
              <a:t>Organizzazione </a:t>
            </a:r>
            <a:r>
              <a:rPr sz="3200" dirty="0">
                <a:latin typeface="Times New Roman"/>
                <a:cs typeface="Times New Roman"/>
              </a:rPr>
              <a:t>di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un’agendina</a:t>
            </a:r>
            <a:endParaRPr sz="32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15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Pagine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consecutive</a:t>
            </a:r>
            <a:endParaRPr sz="2800">
              <a:latin typeface="Times New Roman"/>
              <a:cs typeface="Times New Roman"/>
            </a:endParaRPr>
          </a:p>
          <a:p>
            <a:pPr marL="751840" marR="24130" lvl="1" indent="-281940">
              <a:lnSpc>
                <a:spcPts val="2960"/>
              </a:lnSpc>
              <a:spcBef>
                <a:spcPts val="720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Ordinate </a:t>
            </a:r>
            <a:r>
              <a:rPr sz="2800" spc="-10" dirty="0">
                <a:latin typeface="Times New Roman"/>
                <a:cs typeface="Times New Roman"/>
              </a:rPr>
              <a:t>alfabeticamente </a:t>
            </a:r>
            <a:r>
              <a:rPr sz="2800" spc="-5" dirty="0">
                <a:latin typeface="Times New Roman"/>
                <a:cs typeface="Times New Roman"/>
              </a:rPr>
              <a:t>in base  all’intestazione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Una singola </a:t>
            </a:r>
            <a:r>
              <a:rPr sz="2400" dirty="0">
                <a:latin typeface="Times New Roman"/>
                <a:cs typeface="Times New Roman"/>
              </a:rPr>
              <a:t>lettera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alfabetica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Un </a:t>
            </a:r>
            <a:r>
              <a:rPr sz="2400" dirty="0">
                <a:latin typeface="Times New Roman"/>
                <a:cs typeface="Times New Roman"/>
              </a:rPr>
              <a:t>gruppo di lettere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consecutive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85"/>
              </a:spcBef>
              <a:buChar char="–"/>
              <a:tabLst>
                <a:tab pos="751840" algn="l"/>
              </a:tabLst>
            </a:pPr>
            <a:r>
              <a:rPr sz="2800" dirty="0">
                <a:latin typeface="Times New Roman"/>
                <a:cs typeface="Times New Roman"/>
              </a:rPr>
              <a:t>Sono </a:t>
            </a:r>
            <a:r>
              <a:rPr sz="2800" spc="-5" dirty="0">
                <a:latin typeface="Times New Roman"/>
                <a:cs typeface="Times New Roman"/>
              </a:rPr>
              <a:t>presenti tutte le </a:t>
            </a:r>
            <a:r>
              <a:rPr sz="2800" dirty="0">
                <a:latin typeface="Times New Roman"/>
                <a:cs typeface="Times New Roman"/>
              </a:rPr>
              <a:t>26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lettere!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0663" y="530574"/>
            <a:ext cx="3101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5" dirty="0"/>
              <a:t>r</a:t>
            </a:r>
            <a:r>
              <a:rPr spc="5" dirty="0"/>
              <a:t>og</a:t>
            </a:r>
            <a:r>
              <a:rPr dirty="0"/>
              <a:t>ettazi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855530"/>
            <a:ext cx="7545070" cy="4562475"/>
          </a:xfrm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71755" algn="ctr">
              <a:lnSpc>
                <a:spcPct val="100000"/>
              </a:lnSpc>
              <a:spcBef>
                <a:spcPts val="234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52425" marR="5080" indent="-339725">
              <a:lnSpc>
                <a:spcPct val="87900"/>
              </a:lnSpc>
              <a:spcBef>
                <a:spcPts val="2465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Ogni pagina contiene cognomi ed i  corrispondenti numeri telefonici relativi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alla  propria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intestazione</a:t>
            </a:r>
            <a:endParaRPr sz="3200">
              <a:latin typeface="Times New Roman"/>
              <a:cs typeface="Times New Roman"/>
            </a:endParaRPr>
          </a:p>
          <a:p>
            <a:pPr marL="469900" marR="264795" lvl="1">
              <a:lnSpc>
                <a:spcPts val="2950"/>
              </a:lnSpc>
              <a:spcBef>
                <a:spcPts val="755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All’interno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ciascuna pagina, i cognomi </a:t>
            </a:r>
            <a:r>
              <a:rPr sz="2800" dirty="0">
                <a:latin typeface="Times New Roman"/>
                <a:cs typeface="Times New Roman"/>
              </a:rPr>
              <a:t>non  sono </a:t>
            </a:r>
            <a:r>
              <a:rPr sz="2800" spc="-10" dirty="0">
                <a:latin typeface="Times New Roman"/>
                <a:cs typeface="Times New Roman"/>
              </a:rPr>
              <a:t>generalmente </a:t>
            </a:r>
            <a:r>
              <a:rPr sz="2800" spc="-5" dirty="0">
                <a:latin typeface="Times New Roman"/>
                <a:cs typeface="Times New Roman"/>
              </a:rPr>
              <a:t>ordinati </a:t>
            </a:r>
            <a:r>
              <a:rPr sz="2800" spc="-15" dirty="0">
                <a:latin typeface="Times New Roman"/>
                <a:cs typeface="Times New Roman"/>
              </a:rPr>
              <a:t>ma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raggruppati</a:t>
            </a:r>
            <a:endParaRPr sz="28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75"/>
              </a:spcBef>
              <a:buChar char="–"/>
              <a:tabLst>
                <a:tab pos="751840" algn="l"/>
                <a:tab pos="2255520" algn="l"/>
              </a:tabLst>
            </a:pPr>
            <a:r>
              <a:rPr sz="2800" spc="-5" dirty="0">
                <a:latin typeface="Times New Roman"/>
                <a:cs typeface="Times New Roman"/>
              </a:rPr>
              <a:t>Esempio:	</a:t>
            </a:r>
            <a:r>
              <a:rPr sz="2800" b="1" spc="-10" dirty="0">
                <a:latin typeface="Times New Roman"/>
                <a:cs typeface="Times New Roman"/>
              </a:rPr>
              <a:t>GH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Gruppo </a:t>
            </a:r>
            <a:r>
              <a:rPr sz="2400" dirty="0">
                <a:latin typeface="Times New Roman"/>
                <a:cs typeface="Times New Roman"/>
              </a:rPr>
              <a:t>dei </a:t>
            </a:r>
            <a:r>
              <a:rPr sz="2400" spc="-5" dirty="0">
                <a:latin typeface="Times New Roman"/>
                <a:cs typeface="Times New Roman"/>
              </a:rPr>
              <a:t>cognomi </a:t>
            </a:r>
            <a:r>
              <a:rPr sz="2400" dirty="0">
                <a:latin typeface="Times New Roman"/>
                <a:cs typeface="Times New Roman"/>
              </a:rPr>
              <a:t>che iniziano con </a:t>
            </a:r>
            <a:r>
              <a:rPr sz="2400" spc="-5" dirty="0">
                <a:latin typeface="Times New Roman"/>
                <a:cs typeface="Times New Roman"/>
              </a:rPr>
              <a:t>G </a:t>
            </a:r>
            <a:r>
              <a:rPr sz="2400" dirty="0">
                <a:latin typeface="Times New Roman"/>
                <a:cs typeface="Times New Roman"/>
              </a:rPr>
              <a:t>o con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54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Non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ordinati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0663" y="530574"/>
            <a:ext cx="3101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5" dirty="0"/>
              <a:t>r</a:t>
            </a:r>
            <a:r>
              <a:rPr spc="5" dirty="0"/>
              <a:t>og</a:t>
            </a:r>
            <a:r>
              <a:rPr dirty="0"/>
              <a:t>ettazi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855530"/>
            <a:ext cx="7480934" cy="4079240"/>
          </a:xfrm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3009265">
              <a:lnSpc>
                <a:spcPct val="100000"/>
              </a:lnSpc>
              <a:spcBef>
                <a:spcPts val="234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52425" marR="114935" indent="-339725">
              <a:lnSpc>
                <a:spcPts val="3379"/>
              </a:lnSpc>
              <a:spcBef>
                <a:spcPts val="2495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Descrivere </a:t>
            </a:r>
            <a:r>
              <a:rPr sz="3200" spc="-5" dirty="0">
                <a:latin typeface="Times New Roman"/>
                <a:cs typeface="Times New Roman"/>
              </a:rPr>
              <a:t>il </a:t>
            </a:r>
            <a:r>
              <a:rPr sz="3200" dirty="0">
                <a:latin typeface="Times New Roman"/>
                <a:cs typeface="Times New Roman"/>
              </a:rPr>
              <a:t>metodo da usare </a:t>
            </a:r>
            <a:r>
              <a:rPr sz="3200" spc="5" dirty="0">
                <a:latin typeface="Times New Roman"/>
                <a:cs typeface="Times New Roman"/>
              </a:rPr>
              <a:t>per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risolvere  questo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problema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2800" spc="-5" dirty="0">
                <a:latin typeface="Times New Roman"/>
                <a:cs typeface="Times New Roman"/>
              </a:rPr>
              <a:t>– Algoritmo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ricerca in </a:t>
            </a:r>
            <a:r>
              <a:rPr sz="2800" dirty="0">
                <a:latin typeface="Times New Roman"/>
                <a:cs typeface="Times New Roman"/>
              </a:rPr>
              <a:t>una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agendina</a:t>
            </a:r>
            <a:endParaRPr sz="2800">
              <a:latin typeface="Times New Roman"/>
              <a:cs typeface="Times New Roman"/>
            </a:endParaRPr>
          </a:p>
          <a:p>
            <a:pPr marL="751840" indent="-281940">
              <a:lnSpc>
                <a:spcPct val="100000"/>
              </a:lnSpc>
              <a:spcBef>
                <a:spcPts val="300"/>
              </a:spcBef>
              <a:buFont typeface="Wingdings"/>
              <a:buChar char=""/>
              <a:tabLst>
                <a:tab pos="751840" algn="l"/>
              </a:tabLst>
            </a:pPr>
            <a:r>
              <a:rPr sz="2800" spc="-10" dirty="0">
                <a:latin typeface="Times New Roman"/>
                <a:cs typeface="Times New Roman"/>
              </a:rPr>
              <a:t>Occorre:</a:t>
            </a:r>
            <a:endParaRPr sz="2800">
              <a:latin typeface="Times New Roman"/>
              <a:cs typeface="Times New Roman"/>
            </a:endParaRPr>
          </a:p>
          <a:p>
            <a:pPr marL="1155700" marR="5080" lvl="1" indent="-228600">
              <a:lnSpc>
                <a:spcPts val="2530"/>
              </a:lnSpc>
              <a:spcBef>
                <a:spcPts val="645"/>
              </a:spcBef>
              <a:buFont typeface="Sylfaen"/>
              <a:buChar char="-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Pensare “</a:t>
            </a:r>
            <a:r>
              <a:rPr sz="24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come</a:t>
            </a:r>
            <a:r>
              <a:rPr sz="2400" spc="-5" dirty="0">
                <a:latin typeface="Times New Roman"/>
                <a:cs typeface="Times New Roman"/>
              </a:rPr>
              <a:t>” si </a:t>
            </a:r>
            <a:r>
              <a:rPr sz="2400" spc="-10" dirty="0">
                <a:latin typeface="Times New Roman"/>
                <a:cs typeface="Times New Roman"/>
              </a:rPr>
              <a:t>effettua </a:t>
            </a:r>
            <a:r>
              <a:rPr sz="2400" dirty="0">
                <a:latin typeface="Times New Roman"/>
                <a:cs typeface="Times New Roman"/>
              </a:rPr>
              <a:t>la ricerca in un’agendina  telefonica</a:t>
            </a:r>
            <a:endParaRPr sz="2400">
              <a:latin typeface="Times New Roman"/>
              <a:cs typeface="Times New Roman"/>
            </a:endParaRPr>
          </a:p>
          <a:p>
            <a:pPr marL="1155700" lvl="1" indent="-228600">
              <a:lnSpc>
                <a:spcPct val="100000"/>
              </a:lnSpc>
              <a:spcBef>
                <a:spcPts val="229"/>
              </a:spcBef>
              <a:buFont typeface="Sylfaen"/>
              <a:buChar char="-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Dare una </a:t>
            </a:r>
            <a:r>
              <a:rPr sz="2400" dirty="0">
                <a:latin typeface="Times New Roman"/>
                <a:cs typeface="Times New Roman"/>
              </a:rPr>
              <a:t>descrizione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sistematica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7779" y="771969"/>
            <a:ext cx="6064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Sviluppo di un</a:t>
            </a:r>
            <a:r>
              <a:rPr spc="-120" dirty="0"/>
              <a:t> </a:t>
            </a:r>
            <a:r>
              <a:rPr spc="-5" dirty="0"/>
              <a:t>Programma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897629"/>
            <a:ext cx="7362825" cy="408686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2425" indent="-339725">
              <a:lnSpc>
                <a:spcPct val="100000"/>
              </a:lnSpc>
              <a:spcBef>
                <a:spcPts val="535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Accumulo degli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errori</a:t>
            </a:r>
            <a:endParaRPr sz="3200">
              <a:latin typeface="Times New Roman"/>
              <a:cs typeface="Times New Roman"/>
            </a:endParaRPr>
          </a:p>
          <a:p>
            <a:pPr marL="751840" marR="299085" lvl="1" indent="-281940">
              <a:lnSpc>
                <a:spcPts val="3030"/>
              </a:lnSpc>
              <a:spcBef>
                <a:spcPts val="755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Gli </a:t>
            </a:r>
            <a:r>
              <a:rPr sz="2800" dirty="0">
                <a:latin typeface="Times New Roman"/>
                <a:cs typeface="Times New Roman"/>
              </a:rPr>
              <a:t>errori </a:t>
            </a:r>
            <a:r>
              <a:rPr sz="2800" spc="-5" dirty="0">
                <a:latin typeface="Times New Roman"/>
                <a:cs typeface="Times New Roman"/>
              </a:rPr>
              <a:t>in ciascuna fase si ripercuotono su  tutte le fasi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successive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Più </a:t>
            </a:r>
            <a:r>
              <a:rPr sz="2400" dirty="0">
                <a:latin typeface="Times New Roman"/>
                <a:cs typeface="Times New Roman"/>
              </a:rPr>
              <a:t>costosi</a:t>
            </a:r>
            <a:endParaRPr sz="2400">
              <a:latin typeface="Times New Roman"/>
              <a:cs typeface="Times New Roman"/>
            </a:endParaRPr>
          </a:p>
          <a:p>
            <a:pPr marL="751840" marR="328930" lvl="1" indent="-281940">
              <a:lnSpc>
                <a:spcPts val="3030"/>
              </a:lnSpc>
              <a:spcBef>
                <a:spcPts val="730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Ciascuna fase </a:t>
            </a:r>
            <a:r>
              <a:rPr sz="2800" dirty="0">
                <a:latin typeface="Times New Roman"/>
                <a:cs typeface="Times New Roman"/>
              </a:rPr>
              <a:t>può </a:t>
            </a:r>
            <a:r>
              <a:rPr sz="2800" spc="-5" dirty="0">
                <a:latin typeface="Times New Roman"/>
                <a:cs typeface="Times New Roman"/>
              </a:rPr>
              <a:t>aggiungere </a:t>
            </a:r>
            <a:r>
              <a:rPr sz="2800" dirty="0">
                <a:latin typeface="Times New Roman"/>
                <a:cs typeface="Times New Roman"/>
              </a:rPr>
              <a:t>errori </a:t>
            </a:r>
            <a:r>
              <a:rPr sz="2800" spc="-5" dirty="0">
                <a:latin typeface="Times New Roman"/>
                <a:cs typeface="Times New Roman"/>
              </a:rPr>
              <a:t>a quelli  delle fasi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precedenti</a:t>
            </a:r>
            <a:endParaRPr sz="28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350"/>
              </a:spcBef>
              <a:buChar char="•"/>
              <a:tabLst>
                <a:tab pos="351790" algn="l"/>
                <a:tab pos="353060" algn="l"/>
              </a:tabLst>
            </a:pPr>
            <a:r>
              <a:rPr sz="3200" spc="-90" dirty="0">
                <a:latin typeface="Times New Roman"/>
                <a:cs typeface="Times New Roman"/>
              </a:rPr>
              <a:t>Vari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approcci</a:t>
            </a:r>
            <a:endParaRPr sz="3200">
              <a:latin typeface="Times New Roman"/>
              <a:cs typeface="Times New Roman"/>
            </a:endParaRPr>
          </a:p>
          <a:p>
            <a:pPr marL="751840" marR="5080" lvl="1" indent="-281940">
              <a:lnSpc>
                <a:spcPts val="3030"/>
              </a:lnSpc>
              <a:spcBef>
                <a:spcPts val="755"/>
              </a:spcBef>
              <a:buChar char="–"/>
              <a:tabLst>
                <a:tab pos="751840" algn="l"/>
              </a:tabLst>
            </a:pPr>
            <a:r>
              <a:rPr sz="2800" spc="-10" dirty="0">
                <a:latin typeface="Times New Roman"/>
                <a:cs typeface="Times New Roman"/>
              </a:rPr>
              <a:t>Differente </a:t>
            </a:r>
            <a:r>
              <a:rPr sz="2800" spc="-5" dirty="0">
                <a:latin typeface="Times New Roman"/>
                <a:cs typeface="Times New Roman"/>
              </a:rPr>
              <a:t>sequenza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esecuzione delle fasi </a:t>
            </a:r>
            <a:r>
              <a:rPr sz="2800" dirty="0">
                <a:latin typeface="Times New Roman"/>
                <a:cs typeface="Times New Roman"/>
              </a:rPr>
              <a:t>di  sviluppo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7779" y="771969"/>
            <a:ext cx="6064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Sviluppo di un</a:t>
            </a:r>
            <a:r>
              <a:rPr spc="-120" dirty="0"/>
              <a:t> </a:t>
            </a:r>
            <a:r>
              <a:rPr spc="-5" dirty="0"/>
              <a:t>Programma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895693"/>
            <a:ext cx="7112000" cy="315722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2425" indent="-339725">
              <a:lnSpc>
                <a:spcPct val="100000"/>
              </a:lnSpc>
              <a:spcBef>
                <a:spcPts val="470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Documentazione di </a:t>
            </a:r>
            <a:r>
              <a:rPr sz="3200" spc="5" dirty="0">
                <a:latin typeface="Times New Roman"/>
                <a:cs typeface="Times New Roman"/>
              </a:rPr>
              <a:t>ogni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fase</a:t>
            </a:r>
            <a:endParaRPr sz="3200">
              <a:latin typeface="Times New Roman"/>
              <a:cs typeface="Times New Roman"/>
            </a:endParaRPr>
          </a:p>
          <a:p>
            <a:pPr marL="751840" marR="434975" lvl="1" indent="-281940">
              <a:lnSpc>
                <a:spcPts val="2950"/>
              </a:lnSpc>
              <a:spcBef>
                <a:spcPts val="755"/>
              </a:spcBef>
              <a:buChar char="–"/>
              <a:tabLst>
                <a:tab pos="751840" algn="l"/>
              </a:tabLst>
            </a:pPr>
            <a:r>
              <a:rPr sz="2800" spc="-10" dirty="0">
                <a:latin typeface="Times New Roman"/>
                <a:cs typeface="Times New Roman"/>
              </a:rPr>
              <a:t>Necessaria </a:t>
            </a:r>
            <a:r>
              <a:rPr sz="2800" spc="-5" dirty="0">
                <a:latin typeface="Times New Roman"/>
                <a:cs typeface="Times New Roman"/>
              </a:rPr>
              <a:t>per chi riprenderà in seguito il  programma per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modificarlo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1155700" algn="l"/>
              </a:tabLst>
            </a:pPr>
            <a:r>
              <a:rPr sz="2400" spc="-30" dirty="0">
                <a:latin typeface="Times New Roman"/>
                <a:cs typeface="Times New Roman"/>
              </a:rPr>
              <a:t>L’autore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stesso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Altre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persone</a:t>
            </a:r>
            <a:endParaRPr sz="2400">
              <a:latin typeface="Times New Roman"/>
              <a:cs typeface="Times New Roman"/>
            </a:endParaRPr>
          </a:p>
          <a:p>
            <a:pPr marL="352425" marR="5080" indent="-339725">
              <a:lnSpc>
                <a:spcPts val="3379"/>
              </a:lnSpc>
              <a:spcBef>
                <a:spcPts val="815"/>
              </a:spcBef>
              <a:buChar char="•"/>
              <a:tabLst>
                <a:tab pos="351790" algn="l"/>
                <a:tab pos="353060" algn="l"/>
              </a:tabLst>
            </a:pPr>
            <a:r>
              <a:rPr sz="3200" spc="-5" dirty="0">
                <a:latin typeface="Times New Roman"/>
                <a:cs typeface="Times New Roman"/>
              </a:rPr>
              <a:t>La </a:t>
            </a:r>
            <a:r>
              <a:rPr sz="3200" dirty="0">
                <a:latin typeface="Times New Roman"/>
                <a:cs typeface="Times New Roman"/>
              </a:rPr>
              <a:t>documentazione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output da ciascuna  fase è input </a:t>
            </a:r>
            <a:r>
              <a:rPr sz="3200" spc="5" dirty="0">
                <a:latin typeface="Times New Roman"/>
                <a:cs typeface="Times New Roman"/>
              </a:rPr>
              <a:t>per </a:t>
            </a:r>
            <a:r>
              <a:rPr sz="3200" spc="-5" dirty="0">
                <a:latin typeface="Times New Roman"/>
                <a:cs typeface="Times New Roman"/>
              </a:rPr>
              <a:t>la </a:t>
            </a:r>
            <a:r>
              <a:rPr sz="3200" dirty="0">
                <a:latin typeface="Times New Roman"/>
                <a:cs typeface="Times New Roman"/>
              </a:rPr>
              <a:t>fase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successiva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86975" y="530574"/>
            <a:ext cx="21697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5" dirty="0"/>
              <a:t>r</a:t>
            </a:r>
            <a:r>
              <a:rPr spc="5" dirty="0"/>
              <a:t>ob</a:t>
            </a:r>
            <a:r>
              <a:rPr dirty="0"/>
              <a:t>le</a:t>
            </a:r>
            <a:r>
              <a:rPr spc="-10" dirty="0"/>
              <a:t>m</a:t>
            </a:r>
            <a:r>
              <a:rPr dirty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855530"/>
            <a:ext cx="7152640" cy="4457700"/>
          </a:xfrm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462915" algn="ctr">
              <a:lnSpc>
                <a:spcPct val="100000"/>
              </a:lnSpc>
              <a:spcBef>
                <a:spcPts val="2340"/>
              </a:spcBef>
            </a:pPr>
            <a:r>
              <a:rPr sz="3600" spc="-5" dirty="0">
                <a:latin typeface="Times New Roman"/>
                <a:cs typeface="Times New Roman"/>
              </a:rPr>
              <a:t>Parti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principali</a:t>
            </a:r>
            <a:endParaRPr sz="36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2000"/>
              </a:spcBef>
              <a:buFont typeface="Times New Roman"/>
              <a:buChar char="•"/>
              <a:tabLst>
                <a:tab pos="352425" algn="l"/>
                <a:tab pos="353060" algn="l"/>
              </a:tabLst>
            </a:pPr>
            <a:r>
              <a:rPr sz="3200" i="1" dirty="0">
                <a:latin typeface="Times New Roman"/>
                <a:cs typeface="Times New Roman"/>
              </a:rPr>
              <a:t>Incognita</a:t>
            </a:r>
            <a:r>
              <a:rPr sz="3200" dirty="0">
                <a:latin typeface="Times New Roman"/>
                <a:cs typeface="Times New Roman"/>
              </a:rPr>
              <a:t>/e o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Obiettivo</a:t>
            </a:r>
            <a:r>
              <a:rPr sz="3200" dirty="0">
                <a:latin typeface="Times New Roman"/>
                <a:cs typeface="Times New Roman"/>
              </a:rPr>
              <a:t>/i</a:t>
            </a:r>
            <a:endParaRPr sz="32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15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Ciò che si </a:t>
            </a:r>
            <a:r>
              <a:rPr sz="2800" dirty="0">
                <a:latin typeface="Times New Roman"/>
                <a:cs typeface="Times New Roman"/>
              </a:rPr>
              <a:t>vuole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trovare</a:t>
            </a:r>
            <a:endParaRPr sz="28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320"/>
              </a:spcBef>
              <a:buFont typeface="Times New Roman"/>
              <a:buChar char="•"/>
              <a:tabLst>
                <a:tab pos="351790" algn="l"/>
                <a:tab pos="353060" algn="l"/>
              </a:tabLst>
            </a:pPr>
            <a:r>
              <a:rPr sz="3200" i="1" dirty="0">
                <a:latin typeface="Times New Roman"/>
                <a:cs typeface="Times New Roman"/>
              </a:rPr>
              <a:t>Dati</a:t>
            </a:r>
            <a:endParaRPr sz="32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15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Ciò che è dato 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conosciuto</a:t>
            </a:r>
            <a:endParaRPr sz="28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320"/>
              </a:spcBef>
              <a:buFont typeface="Times New Roman"/>
              <a:buChar char="•"/>
              <a:tabLst>
                <a:tab pos="351790" algn="l"/>
                <a:tab pos="353060" algn="l"/>
              </a:tabLst>
            </a:pPr>
            <a:r>
              <a:rPr sz="3200" i="1" dirty="0">
                <a:latin typeface="Times New Roman"/>
                <a:cs typeface="Times New Roman"/>
              </a:rPr>
              <a:t>Condizione</a:t>
            </a:r>
            <a:endParaRPr sz="32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15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Specifica </a:t>
            </a:r>
            <a:r>
              <a:rPr sz="2800" spc="-10" dirty="0">
                <a:latin typeface="Times New Roman"/>
                <a:cs typeface="Times New Roman"/>
              </a:rPr>
              <a:t>come </a:t>
            </a:r>
            <a:r>
              <a:rPr sz="2800" spc="-5" dirty="0">
                <a:latin typeface="Times New Roman"/>
                <a:cs typeface="Times New Roman"/>
              </a:rPr>
              <a:t>l’incognita è connessa </a:t>
            </a:r>
            <a:r>
              <a:rPr sz="2800" spc="-10" dirty="0">
                <a:latin typeface="Times New Roman"/>
                <a:cs typeface="Times New Roman"/>
              </a:rPr>
              <a:t>ai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dati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7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Per mezzo </a:t>
            </a:r>
            <a:r>
              <a:rPr sz="2400" dirty="0">
                <a:latin typeface="Times New Roman"/>
                <a:cs typeface="Times New Roman"/>
              </a:rPr>
              <a:t>di quali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relazioni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87007" y="771969"/>
            <a:ext cx="21697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5" dirty="0"/>
              <a:t>r</a:t>
            </a:r>
            <a:r>
              <a:rPr spc="5" dirty="0"/>
              <a:t>ob</a:t>
            </a:r>
            <a:r>
              <a:rPr dirty="0"/>
              <a:t>le</a:t>
            </a:r>
            <a:r>
              <a:rPr spc="-10" dirty="0"/>
              <a:t>m</a:t>
            </a:r>
            <a:r>
              <a:rPr dirty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913045"/>
            <a:ext cx="6804659" cy="341249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2425" indent="-339725">
              <a:lnSpc>
                <a:spcPct val="100000"/>
              </a:lnSpc>
              <a:spcBef>
                <a:spcPts val="409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Comprendere il problema</a:t>
            </a:r>
            <a:endParaRPr sz="28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65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dirty="0">
                <a:latin typeface="Times New Roman"/>
                <a:cs typeface="Times New Roman"/>
              </a:rPr>
              <a:t>Il </a:t>
            </a:r>
            <a:r>
              <a:rPr sz="2400" spc="-5" dirty="0">
                <a:latin typeface="Times New Roman"/>
                <a:cs typeface="Times New Roman"/>
              </a:rPr>
              <a:t>suo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significato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54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dirty="0">
                <a:latin typeface="Times New Roman"/>
                <a:cs typeface="Times New Roman"/>
              </a:rPr>
              <a:t>Il </a:t>
            </a:r>
            <a:r>
              <a:rPr sz="2400" spc="-5" dirty="0">
                <a:latin typeface="Times New Roman"/>
                <a:cs typeface="Times New Roman"/>
              </a:rPr>
              <a:t>suo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scopo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Times New Roman"/>
              <a:buChar char="–"/>
            </a:pPr>
            <a:endParaRPr sz="34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buChar char="•"/>
              <a:tabLst>
                <a:tab pos="352425" algn="l"/>
                <a:tab pos="353060" algn="l"/>
              </a:tabLst>
            </a:pPr>
            <a:r>
              <a:rPr sz="2800" spc="-50" dirty="0">
                <a:latin typeface="Times New Roman"/>
                <a:cs typeface="Times New Roman"/>
              </a:rPr>
              <a:t>Vederne </a:t>
            </a:r>
            <a:r>
              <a:rPr sz="2800" spc="-5" dirty="0">
                <a:latin typeface="Times New Roman"/>
                <a:cs typeface="Times New Roman"/>
              </a:rPr>
              <a:t>molto </a:t>
            </a:r>
            <a:r>
              <a:rPr sz="2800" spc="-10" dirty="0">
                <a:latin typeface="Times New Roman"/>
                <a:cs typeface="Times New Roman"/>
              </a:rPr>
              <a:t>chiaramente </a:t>
            </a:r>
            <a:r>
              <a:rPr sz="2800" spc="-5" dirty="0">
                <a:latin typeface="Times New Roman"/>
                <a:cs typeface="Times New Roman"/>
              </a:rPr>
              <a:t>le parti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principali</a:t>
            </a:r>
            <a:endParaRPr sz="28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70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dirty="0">
                <a:latin typeface="Times New Roman"/>
                <a:cs typeface="Times New Roman"/>
              </a:rPr>
              <a:t>Incognita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50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dirty="0">
                <a:latin typeface="Times New Roman"/>
                <a:cs typeface="Times New Roman"/>
              </a:rPr>
              <a:t>Condizioni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54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5" dirty="0">
                <a:latin typeface="Times New Roman"/>
                <a:cs typeface="Times New Roman"/>
              </a:rPr>
              <a:t>Dati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87007" y="771969"/>
            <a:ext cx="21697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5" dirty="0"/>
              <a:t>r</a:t>
            </a:r>
            <a:r>
              <a:rPr spc="5" dirty="0"/>
              <a:t>ob</a:t>
            </a:r>
            <a:r>
              <a:rPr dirty="0"/>
              <a:t>le</a:t>
            </a:r>
            <a:r>
              <a:rPr spc="-10" dirty="0"/>
              <a:t>m</a:t>
            </a:r>
            <a:r>
              <a:rPr dirty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897629"/>
            <a:ext cx="7323455" cy="353567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2425" indent="-339725">
              <a:lnSpc>
                <a:spcPct val="100000"/>
              </a:lnSpc>
              <a:spcBef>
                <a:spcPts val="535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Scopo di un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problema</a:t>
            </a:r>
            <a:endParaRPr sz="32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80"/>
              </a:spcBef>
              <a:buChar char="–"/>
              <a:tabLst>
                <a:tab pos="751840" algn="l"/>
              </a:tabLst>
            </a:pPr>
            <a:r>
              <a:rPr sz="2800" spc="-15" dirty="0">
                <a:latin typeface="Times New Roman"/>
                <a:cs typeface="Times New Roman"/>
              </a:rPr>
              <a:t>Trovare</a:t>
            </a:r>
            <a:endParaRPr sz="280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ts val="2590"/>
              </a:lnSpc>
              <a:spcBef>
                <a:spcPts val="640"/>
              </a:spcBef>
              <a:buChar char="•"/>
              <a:tabLst>
                <a:tab pos="1155700" algn="l"/>
              </a:tabLst>
            </a:pPr>
            <a:r>
              <a:rPr sz="2400" spc="-15" dirty="0">
                <a:latin typeface="Times New Roman"/>
                <a:cs typeface="Times New Roman"/>
              </a:rPr>
              <a:t>Trovare, </a:t>
            </a:r>
            <a:r>
              <a:rPr sz="2400" dirty="0">
                <a:latin typeface="Times New Roman"/>
                <a:cs typeface="Times New Roman"/>
              </a:rPr>
              <a:t>produrre, costruire, </a:t>
            </a:r>
            <a:r>
              <a:rPr sz="2400" spc="-5" dirty="0">
                <a:latin typeface="Times New Roman"/>
                <a:cs typeface="Times New Roman"/>
              </a:rPr>
              <a:t>identificare,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elencare,  </a:t>
            </a:r>
            <a:r>
              <a:rPr sz="2400" spc="-5" dirty="0">
                <a:latin typeface="Times New Roman"/>
                <a:cs typeface="Times New Roman"/>
              </a:rPr>
              <a:t>caratterizzare,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  <a:p>
            <a:pPr marL="751840">
              <a:lnSpc>
                <a:spcPct val="100000"/>
              </a:lnSpc>
              <a:spcBef>
                <a:spcPts val="320"/>
              </a:spcBef>
            </a:pPr>
            <a:r>
              <a:rPr sz="2800" dirty="0">
                <a:latin typeface="Times New Roman"/>
                <a:cs typeface="Times New Roman"/>
              </a:rPr>
              <a:t>un </a:t>
            </a:r>
            <a:r>
              <a:rPr sz="2800" spc="-5" dirty="0">
                <a:latin typeface="Times New Roman"/>
                <a:cs typeface="Times New Roman"/>
              </a:rPr>
              <a:t>certo oggetto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30"/>
              </a:spcBef>
              <a:buChar char="•"/>
              <a:tabLst>
                <a:tab pos="1155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L’</a:t>
            </a:r>
            <a:r>
              <a:rPr sz="2400" i="1" spc="-25" dirty="0">
                <a:latin typeface="Times New Roman"/>
                <a:cs typeface="Times New Roman"/>
              </a:rPr>
              <a:t>incognita </a:t>
            </a:r>
            <a:r>
              <a:rPr sz="2400" dirty="0">
                <a:latin typeface="Times New Roman"/>
                <a:cs typeface="Times New Roman"/>
              </a:rPr>
              <a:t>del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problema</a:t>
            </a:r>
            <a:endParaRPr sz="2400">
              <a:latin typeface="Times New Roman"/>
              <a:cs typeface="Times New Roman"/>
            </a:endParaRPr>
          </a:p>
          <a:p>
            <a:pPr marL="751840">
              <a:lnSpc>
                <a:spcPct val="100000"/>
              </a:lnSpc>
              <a:spcBef>
                <a:spcPts val="345"/>
              </a:spcBef>
            </a:pPr>
            <a:r>
              <a:rPr sz="2800" spc="-5" dirty="0">
                <a:latin typeface="Times New Roman"/>
                <a:cs typeface="Times New Roman"/>
              </a:rPr>
              <a:t>che </a:t>
            </a:r>
            <a:r>
              <a:rPr sz="2800" dirty="0">
                <a:latin typeface="Times New Roman"/>
                <a:cs typeface="Times New Roman"/>
              </a:rPr>
              <a:t>soddisfa </a:t>
            </a:r>
            <a:r>
              <a:rPr sz="2800" spc="-5" dirty="0">
                <a:latin typeface="Times New Roman"/>
                <a:cs typeface="Times New Roman"/>
              </a:rPr>
              <a:t>la </a:t>
            </a:r>
            <a:r>
              <a:rPr sz="2800" i="1" spc="-5" dirty="0">
                <a:latin typeface="Times New Roman"/>
                <a:cs typeface="Times New Roman"/>
              </a:rPr>
              <a:t>condizione </a:t>
            </a:r>
            <a:r>
              <a:rPr sz="2800" spc="-5" dirty="0">
                <a:latin typeface="Times New Roman"/>
                <a:cs typeface="Times New Roman"/>
              </a:rPr>
              <a:t>del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problema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2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Collega l’incognita ai </a:t>
            </a:r>
            <a:r>
              <a:rPr sz="2400" i="1" dirty="0">
                <a:latin typeface="Times New Roman"/>
                <a:cs typeface="Times New Roman"/>
              </a:rPr>
              <a:t>dati </a:t>
            </a:r>
            <a:r>
              <a:rPr sz="2400" dirty="0">
                <a:latin typeface="Times New Roman"/>
                <a:cs typeface="Times New Roman"/>
              </a:rPr>
              <a:t>del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3039</Words>
  <Application>Microsoft Office PowerPoint</Application>
  <PresentationFormat>Presentazione su schermo (4:3)</PresentationFormat>
  <Paragraphs>406</Paragraphs>
  <Slides>42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42</vt:i4>
      </vt:variant>
    </vt:vector>
  </HeadingPairs>
  <TitlesOfParts>
    <vt:vector size="50" baseType="lpstr">
      <vt:lpstr>MS PGothic</vt:lpstr>
      <vt:lpstr>Calibri</vt:lpstr>
      <vt:lpstr>Courier New</vt:lpstr>
      <vt:lpstr>Sylfaen</vt:lpstr>
      <vt:lpstr>Symbol</vt:lpstr>
      <vt:lpstr>Times New Roman</vt:lpstr>
      <vt:lpstr>Wingdings</vt:lpstr>
      <vt:lpstr>Office Theme</vt:lpstr>
      <vt:lpstr>Corso di Programmazione  Problem solving: Fasi di Sviluppo di  un programma</vt:lpstr>
      <vt:lpstr>Sviluppo di un Programma</vt:lpstr>
      <vt:lpstr>Sviluppo di un Programma</vt:lpstr>
      <vt:lpstr>Sviluppo di un Programma Fasi</vt:lpstr>
      <vt:lpstr>Sviluppo di un Programma</vt:lpstr>
      <vt:lpstr>Sviluppo di un Programma</vt:lpstr>
      <vt:lpstr>Problema</vt:lpstr>
      <vt:lpstr>Problema</vt:lpstr>
      <vt:lpstr>Problema</vt:lpstr>
      <vt:lpstr>Formulazione del Problema</vt:lpstr>
      <vt:lpstr>Formulazione del Problema</vt:lpstr>
      <vt:lpstr>Formulazione del Problema</vt:lpstr>
      <vt:lpstr>Formulazione del Problema</vt:lpstr>
      <vt:lpstr>Formulazione del Problema</vt:lpstr>
      <vt:lpstr>Formulazione del Problema</vt:lpstr>
      <vt:lpstr>Formulazione del Problema</vt:lpstr>
      <vt:lpstr>Formulazione del Problema</vt:lpstr>
      <vt:lpstr>Formulazione del Problema</vt:lpstr>
      <vt:lpstr>Formulazione di un Problema</vt:lpstr>
      <vt:lpstr>Chiarifica</vt:lpstr>
      <vt:lpstr>Chiarifica</vt:lpstr>
      <vt:lpstr>Chiarifica</vt:lpstr>
      <vt:lpstr>Chiarifica</vt:lpstr>
      <vt:lpstr>Chiarifica</vt:lpstr>
      <vt:lpstr>Analisi</vt:lpstr>
      <vt:lpstr>Analisi</vt:lpstr>
      <vt:lpstr>Analisi</vt:lpstr>
      <vt:lpstr>Analisi</vt:lpstr>
      <vt:lpstr>Analisi</vt:lpstr>
      <vt:lpstr>Analisi</vt:lpstr>
      <vt:lpstr>Analisi</vt:lpstr>
      <vt:lpstr>Analisi Esempio</vt:lpstr>
      <vt:lpstr>Analisi</vt:lpstr>
      <vt:lpstr>Analisi</vt:lpstr>
      <vt:lpstr>Progettazione</vt:lpstr>
      <vt:lpstr>Progettazione</vt:lpstr>
      <vt:lpstr>Progettazione</vt:lpstr>
      <vt:lpstr>Progettazione</vt:lpstr>
      <vt:lpstr>Progettazione</vt:lpstr>
      <vt:lpstr>Progettazione</vt:lpstr>
      <vt:lpstr>Progettazione</vt:lpstr>
      <vt:lpstr>Progettazione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revision>1</cp:revision>
  <dcterms:created xsi:type="dcterms:W3CDTF">2018-11-08T17:30:38Z</dcterms:created>
  <dcterms:modified xsi:type="dcterms:W3CDTF">2018-11-08T17:31:03Z</dcterms:modified>
</cp:coreProperties>
</file>