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9144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4247" y="813562"/>
            <a:ext cx="2635504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3219" y="1960879"/>
            <a:ext cx="7617561" cy="3856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85338" y="6497431"/>
            <a:ext cx="3502659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eresa.roselli@uniba.i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776" y="1436369"/>
            <a:ext cx="5357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Corso di</a:t>
            </a:r>
            <a:r>
              <a:rPr sz="4000" spc="-10" dirty="0"/>
              <a:t> </a:t>
            </a:r>
            <a:r>
              <a:rPr sz="4000" spc="-5" dirty="0"/>
              <a:t>Programmazione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112645" y="2048967"/>
            <a:ext cx="4919980" cy="3409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68070" marR="1062990"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Programmazio</a:t>
            </a:r>
            <a:r>
              <a:rPr sz="3200" spc="-10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e  I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parte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200" i="1" dirty="0">
                <a:latin typeface="Times New Roman"/>
                <a:cs typeface="Times New Roman"/>
              </a:rPr>
              <a:t>Dati –</a:t>
            </a:r>
            <a:r>
              <a:rPr sz="3200" i="1" spc="-2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Istruzioni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Prof.ssa Teresa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Roselli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2800" spc="-10" dirty="0">
                <a:latin typeface="Courier New"/>
                <a:cs typeface="Courier New"/>
                <a:hlinkClick r:id="rId2"/>
              </a:rPr>
              <a:t>teresa.roselli@uniba.it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2808" y="813562"/>
            <a:ext cx="38163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Tipi di</a:t>
            </a:r>
            <a:r>
              <a:rPr spc="-75" dirty="0"/>
              <a:t> </a:t>
            </a:r>
            <a:r>
              <a:rPr dirty="0"/>
              <a:t>Istruzioni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60879"/>
            <a:ext cx="7482840" cy="389382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44805" marR="650875" indent="-332105">
              <a:lnSpc>
                <a:spcPts val="3030"/>
              </a:lnSpc>
              <a:spcBef>
                <a:spcPts val="47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Un linguaggio di programmazione deve poter  </a:t>
            </a:r>
            <a:r>
              <a:rPr sz="2800" dirty="0">
                <a:latin typeface="Times New Roman"/>
                <a:cs typeface="Times New Roman"/>
              </a:rPr>
              <a:t>disporre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di: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28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Istruzioni di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ingresso</a:t>
            </a:r>
            <a:endParaRPr sz="2400">
              <a:latin typeface="Times New Roman"/>
              <a:cs typeface="Times New Roman"/>
            </a:endParaRPr>
          </a:p>
          <a:p>
            <a:pPr marL="1155065" marR="340995" lvl="2" indent="-228600">
              <a:lnSpc>
                <a:spcPts val="2160"/>
              </a:lnSpc>
              <a:spcBef>
                <a:spcPts val="55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Permettono </a:t>
            </a:r>
            <a:r>
              <a:rPr sz="2000" dirty="0">
                <a:latin typeface="Times New Roman"/>
                <a:cs typeface="Times New Roman"/>
              </a:rPr>
              <a:t>all’esecutore di conoscere informazioni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fornite  dall’esterno</a:t>
            </a:r>
            <a:endParaRPr sz="20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27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Istruzioni di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uscita</a:t>
            </a:r>
            <a:endParaRPr sz="2400">
              <a:latin typeface="Times New Roman"/>
              <a:cs typeface="Times New Roman"/>
            </a:endParaRPr>
          </a:p>
          <a:p>
            <a:pPr marL="1155065" marR="507365" lvl="2" indent="-228600">
              <a:lnSpc>
                <a:spcPts val="2160"/>
              </a:lnSpc>
              <a:spcBef>
                <a:spcPts val="54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Permettono </a:t>
            </a:r>
            <a:r>
              <a:rPr sz="2000" dirty="0">
                <a:latin typeface="Times New Roman"/>
                <a:cs typeface="Times New Roman"/>
              </a:rPr>
              <a:t>all’esecutore di notificare all’utente i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risultati  </a:t>
            </a:r>
            <a:r>
              <a:rPr sz="2000" dirty="0">
                <a:latin typeface="Times New Roman"/>
                <a:cs typeface="Times New Roman"/>
              </a:rPr>
              <a:t>ottenuti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dall’elaborazione</a:t>
            </a:r>
            <a:endParaRPr sz="20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26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Istruzioni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operative</a:t>
            </a:r>
            <a:endParaRPr sz="2400">
              <a:latin typeface="Times New Roman"/>
              <a:cs typeface="Times New Roman"/>
            </a:endParaRPr>
          </a:p>
          <a:p>
            <a:pPr marL="1155065" marR="5080" lvl="2" indent="-228600">
              <a:lnSpc>
                <a:spcPts val="2160"/>
              </a:lnSpc>
              <a:spcBef>
                <a:spcPts val="55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Permettono </a:t>
            </a:r>
            <a:r>
              <a:rPr sz="2000" dirty="0">
                <a:latin typeface="Times New Roman"/>
                <a:cs typeface="Times New Roman"/>
              </a:rPr>
              <a:t>di effettuare calcoli o, comunque, operazioni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sulle  entità astratte rappresentanti </a:t>
            </a:r>
            <a:r>
              <a:rPr sz="2000" dirty="0">
                <a:latin typeface="Times New Roman"/>
                <a:cs typeface="Times New Roman"/>
              </a:rPr>
              <a:t>gli </a:t>
            </a:r>
            <a:r>
              <a:rPr sz="2000" spc="-5" dirty="0">
                <a:latin typeface="Times New Roman"/>
                <a:cs typeface="Times New Roman"/>
              </a:rPr>
              <a:t>elementi </a:t>
            </a:r>
            <a:r>
              <a:rPr sz="2000" dirty="0">
                <a:latin typeface="Times New Roman"/>
                <a:cs typeface="Times New Roman"/>
              </a:rPr>
              <a:t>del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problema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2808" y="360933"/>
            <a:ext cx="38163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Tipi di</a:t>
            </a:r>
            <a:r>
              <a:rPr spc="-75" dirty="0"/>
              <a:t> </a:t>
            </a:r>
            <a:r>
              <a:rPr dirty="0"/>
              <a:t>Istruzioni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659508"/>
            <a:ext cx="7491095" cy="278828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414"/>
              </a:spcBef>
              <a:buChar char="–"/>
              <a:tabLst>
                <a:tab pos="344805" algn="l"/>
                <a:tab pos="345440" algn="l"/>
              </a:tabLst>
            </a:pPr>
            <a:r>
              <a:rPr sz="2400" dirty="0">
                <a:latin typeface="Times New Roman"/>
                <a:cs typeface="Times New Roman"/>
              </a:rPr>
              <a:t>Istruzioni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dichiarative</a:t>
            </a:r>
            <a:endParaRPr sz="2400">
              <a:latin typeface="Times New Roman"/>
              <a:cs typeface="Times New Roman"/>
            </a:endParaRPr>
          </a:p>
          <a:p>
            <a:pPr marL="743585" marR="5715" lvl="1" indent="-273685">
              <a:lnSpc>
                <a:spcPts val="2590"/>
              </a:lnSpc>
              <a:spcBef>
                <a:spcPts val="640"/>
              </a:spcBef>
              <a:buChar char="•"/>
              <a:tabLst>
                <a:tab pos="743585" algn="l"/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Consentono di definire </a:t>
            </a:r>
            <a:r>
              <a:rPr sz="2400" spc="-5" dirty="0">
                <a:latin typeface="Times New Roman"/>
                <a:cs typeface="Times New Roman"/>
              </a:rPr>
              <a:t>come rappresentare </a:t>
            </a:r>
            <a:r>
              <a:rPr sz="2400" dirty="0">
                <a:latin typeface="Times New Roman"/>
                <a:cs typeface="Times New Roman"/>
              </a:rPr>
              <a:t>le entità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del  </a:t>
            </a:r>
            <a:r>
              <a:rPr sz="2400" spc="-5" dirty="0">
                <a:latin typeface="Times New Roman"/>
                <a:cs typeface="Times New Roman"/>
              </a:rPr>
              <a:t>problema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termini </a:t>
            </a:r>
            <a:r>
              <a:rPr sz="2400" dirty="0">
                <a:latin typeface="Times New Roman"/>
                <a:cs typeface="Times New Roman"/>
              </a:rPr>
              <a:t>di variabili nel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programma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7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Totale </a:t>
            </a:r>
            <a:r>
              <a:rPr sz="2400" spc="-5" dirty="0">
                <a:latin typeface="Times New Roman"/>
                <a:cs typeface="Times New Roman"/>
              </a:rPr>
              <a:t>caratterizzazione </a:t>
            </a:r>
            <a:r>
              <a:rPr sz="2400" dirty="0">
                <a:latin typeface="Times New Roman"/>
                <a:cs typeface="Times New Roman"/>
              </a:rPr>
              <a:t>attraverso la definizione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di:</a:t>
            </a:r>
            <a:endParaRPr sz="240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315"/>
              </a:spcBef>
              <a:buChar char="•"/>
              <a:tabLst>
                <a:tab pos="1613535" algn="l"/>
              </a:tabLst>
            </a:pPr>
            <a:r>
              <a:rPr sz="2400" spc="-5" dirty="0">
                <a:latin typeface="Times New Roman"/>
                <a:cs typeface="Times New Roman"/>
              </a:rPr>
              <a:t>Un nome</a:t>
            </a:r>
            <a:endParaRPr sz="240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315"/>
              </a:spcBef>
              <a:buChar char="•"/>
              <a:tabLst>
                <a:tab pos="1613535" algn="l"/>
              </a:tabLst>
            </a:pPr>
            <a:r>
              <a:rPr sz="2400" dirty="0">
                <a:latin typeface="Times New Roman"/>
                <a:cs typeface="Times New Roman"/>
              </a:rPr>
              <a:t>Un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tipo</a:t>
            </a:r>
            <a:endParaRPr sz="24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310"/>
              </a:spcBef>
              <a:buChar char="–"/>
              <a:tabLst>
                <a:tab pos="344805" algn="l"/>
                <a:tab pos="345440" algn="l"/>
              </a:tabLst>
            </a:pPr>
            <a:r>
              <a:rPr sz="2400" dirty="0">
                <a:latin typeface="Times New Roman"/>
                <a:cs typeface="Times New Roman"/>
              </a:rPr>
              <a:t>Strutture di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controllo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6445" y="813562"/>
            <a:ext cx="50704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Istruzioni</a:t>
            </a:r>
            <a:r>
              <a:rPr spc="-90" dirty="0"/>
              <a:t> </a:t>
            </a:r>
            <a:r>
              <a:rPr dirty="0"/>
              <a:t>Dichiarative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2003551"/>
            <a:ext cx="7114540" cy="3680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marR="6350" indent="-332105">
              <a:lnSpc>
                <a:spcPct val="100000"/>
              </a:lnSpc>
              <a:spcBef>
                <a:spcPts val="9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Definiscono le </a:t>
            </a:r>
            <a:r>
              <a:rPr sz="2800" spc="-10" dirty="0">
                <a:latin typeface="Times New Roman"/>
                <a:cs typeface="Times New Roman"/>
              </a:rPr>
              <a:t>aree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10" dirty="0">
                <a:latin typeface="Times New Roman"/>
                <a:cs typeface="Times New Roman"/>
              </a:rPr>
              <a:t>memoria </a:t>
            </a:r>
            <a:r>
              <a:rPr sz="2800" spc="-5" dirty="0">
                <a:latin typeface="Times New Roman"/>
                <a:cs typeface="Times New Roman"/>
              </a:rPr>
              <a:t>in cui sono  conservati i dati cui fa riferimento un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algoritmo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2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Predispongono le posizioni di </a:t>
            </a:r>
            <a:r>
              <a:rPr sz="2400" spc="-5" dirty="0">
                <a:latin typeface="Times New Roman"/>
                <a:cs typeface="Times New Roman"/>
              </a:rPr>
              <a:t>memoria </a:t>
            </a:r>
            <a:r>
              <a:rPr sz="2400" dirty="0">
                <a:latin typeface="Times New Roman"/>
                <a:cs typeface="Times New Roman"/>
              </a:rPr>
              <a:t>da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utilizzare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59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Associano un </a:t>
            </a:r>
            <a:r>
              <a:rPr sz="2400" spc="-5" dirty="0">
                <a:latin typeface="Times New Roman"/>
                <a:cs typeface="Times New Roman"/>
              </a:rPr>
              <a:t>nome </a:t>
            </a:r>
            <a:r>
              <a:rPr sz="2400" dirty="0">
                <a:latin typeface="Times New Roman"/>
                <a:cs typeface="Times New Roman"/>
              </a:rPr>
              <a:t>a ciascuna di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esse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52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Identificatore</a:t>
            </a:r>
            <a:endParaRPr sz="2000">
              <a:latin typeface="Times New Roman"/>
              <a:cs typeface="Times New Roman"/>
            </a:endParaRPr>
          </a:p>
          <a:p>
            <a:pPr marL="743585" marR="428625" lvl="1" indent="-273685">
              <a:lnSpc>
                <a:spcPct val="100000"/>
              </a:lnSpc>
              <a:spcBef>
                <a:spcPts val="585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Determinano </a:t>
            </a:r>
            <a:r>
              <a:rPr sz="2400" dirty="0">
                <a:latin typeface="Times New Roman"/>
                <a:cs typeface="Times New Roman"/>
              </a:rPr>
              <a:t>il tipo di dati che vi possono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essere  </a:t>
            </a:r>
            <a:r>
              <a:rPr sz="2400" spc="-5" dirty="0">
                <a:latin typeface="Times New Roman"/>
                <a:cs typeface="Times New Roman"/>
              </a:rPr>
              <a:t>memorizzati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509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Insieme </a:t>
            </a:r>
            <a:r>
              <a:rPr sz="2000" dirty="0">
                <a:latin typeface="Times New Roman"/>
                <a:cs typeface="Times New Roman"/>
              </a:rPr>
              <a:t>dei valori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permessi</a:t>
            </a:r>
            <a:endParaRPr sz="20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50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Insieme </a:t>
            </a:r>
            <a:r>
              <a:rPr sz="2000" dirty="0">
                <a:latin typeface="Times New Roman"/>
                <a:cs typeface="Times New Roman"/>
              </a:rPr>
              <a:t>delle operazioni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applicabili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1792" y="813562"/>
            <a:ext cx="63620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Istruzioni di</a:t>
            </a:r>
            <a:r>
              <a:rPr spc="-75" dirty="0"/>
              <a:t> </a:t>
            </a:r>
            <a:r>
              <a:rPr dirty="0"/>
              <a:t>Ingresso/Uscita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897652"/>
            <a:ext cx="7418070" cy="353695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92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A livello di descrizione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dell’algoritmo</a:t>
            </a:r>
            <a:endParaRPr sz="3200">
              <a:latin typeface="Times New Roman"/>
              <a:cs typeface="Times New Roman"/>
            </a:endParaRPr>
          </a:p>
          <a:p>
            <a:pPr marL="743585" marR="23495" lvl="1" indent="-273685">
              <a:lnSpc>
                <a:spcPct val="100000"/>
              </a:lnSpc>
              <a:spcBef>
                <a:spcPts val="71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Soddisfano la necessità di indicare i dati su cui  operare</a:t>
            </a:r>
            <a:endParaRPr sz="2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790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A livello di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programma</a:t>
            </a:r>
            <a:endParaRPr sz="3200">
              <a:latin typeface="Times New Roman"/>
              <a:cs typeface="Times New Roman"/>
            </a:endParaRPr>
          </a:p>
          <a:p>
            <a:pPr marL="743585" marR="5080" lvl="1" indent="-273685">
              <a:lnSpc>
                <a:spcPct val="100000"/>
              </a:lnSpc>
              <a:spcBef>
                <a:spcPts val="71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Soddisfano la necessità di comunicare i dati e i  risultati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Istruzioni di lettura 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scrittura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6445" y="538352"/>
            <a:ext cx="50704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Istruzioni</a:t>
            </a:r>
            <a:r>
              <a:rPr spc="-90" dirty="0"/>
              <a:t> </a:t>
            </a:r>
            <a:r>
              <a:rPr dirty="0"/>
              <a:t>Dichiarative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2002027"/>
            <a:ext cx="7633970" cy="2107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4805" marR="9525" indent="-332105">
              <a:lnSpc>
                <a:spcPct val="100000"/>
              </a:lnSpc>
              <a:spcBef>
                <a:spcPts val="10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Forniscono una lista contenente i nomi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scelti  per le variabili e i tipi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corrispondenti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10"/>
              </a:spcBef>
            </a:pPr>
            <a:r>
              <a:rPr sz="2800" spc="-5" dirty="0">
                <a:latin typeface="Times New Roman"/>
                <a:cs typeface="Times New Roman"/>
              </a:rPr>
              <a:t>– Convenzione: indicare </a:t>
            </a:r>
            <a:r>
              <a:rPr sz="2800" i="1" spc="-5" dirty="0">
                <a:latin typeface="Times New Roman"/>
                <a:cs typeface="Times New Roman"/>
              </a:rPr>
              <a:t>tutte </a:t>
            </a:r>
            <a:r>
              <a:rPr sz="2800" spc="-5" dirty="0">
                <a:latin typeface="Times New Roman"/>
                <a:cs typeface="Times New Roman"/>
              </a:rPr>
              <a:t>le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variabili</a:t>
            </a:r>
            <a:endParaRPr sz="2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79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Necessarie nei linguaggi di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programmazione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8153" y="813562"/>
            <a:ext cx="21075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Varia</a:t>
            </a:r>
            <a:r>
              <a:rPr spc="5" dirty="0"/>
              <a:t>b</a:t>
            </a:r>
            <a:r>
              <a:rPr dirty="0"/>
              <a:t>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2003551"/>
            <a:ext cx="7618095" cy="37134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marR="650240" indent="-332105">
              <a:lnSpc>
                <a:spcPct val="100000"/>
              </a:lnSpc>
              <a:spcBef>
                <a:spcPts val="9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Identificatore di variabile: nome simbolico per  denotare </a:t>
            </a:r>
            <a:r>
              <a:rPr sz="2800" dirty="0">
                <a:latin typeface="Times New Roman"/>
                <a:cs typeface="Times New Roman"/>
              </a:rPr>
              <a:t>un’area </a:t>
            </a:r>
            <a:r>
              <a:rPr sz="2800" spc="-5" dirty="0">
                <a:latin typeface="Times New Roman"/>
                <a:cs typeface="Times New Roman"/>
              </a:rPr>
              <a:t>di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memoria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buChar char="•"/>
              <a:tabLst>
                <a:tab pos="344805" algn="l"/>
                <a:tab pos="345440" algn="l"/>
              </a:tabLst>
            </a:pPr>
            <a:r>
              <a:rPr sz="2800" dirty="0">
                <a:latin typeface="Times New Roman"/>
                <a:cs typeface="Times New Roman"/>
              </a:rPr>
              <a:t>Individua </a:t>
            </a:r>
            <a:r>
              <a:rPr sz="2800" spc="-5" dirty="0">
                <a:latin typeface="Times New Roman"/>
                <a:cs typeface="Times New Roman"/>
              </a:rPr>
              <a:t>un oggetto su cui l’algoritmo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opera</a:t>
            </a:r>
            <a:endParaRPr sz="2800">
              <a:latin typeface="Times New Roman"/>
              <a:cs typeface="Times New Roman"/>
            </a:endParaRPr>
          </a:p>
          <a:p>
            <a:pPr marL="344805" marR="5080" indent="-332105" algn="just">
              <a:lnSpc>
                <a:spcPts val="2950"/>
              </a:lnSpc>
              <a:spcBef>
                <a:spcPts val="840"/>
              </a:spcBef>
              <a:buChar char="•"/>
              <a:tabLst>
                <a:tab pos="345440" algn="l"/>
              </a:tabLst>
            </a:pPr>
            <a:r>
              <a:rPr sz="2800" spc="-10" dirty="0">
                <a:latin typeface="Times New Roman"/>
                <a:cs typeface="Times New Roman"/>
              </a:rPr>
              <a:t>La </a:t>
            </a:r>
            <a:r>
              <a:rPr sz="2800" spc="-5" dirty="0">
                <a:latin typeface="Times New Roman"/>
                <a:cs typeface="Times New Roman"/>
              </a:rPr>
              <a:t>memorizzazione di </a:t>
            </a:r>
            <a:r>
              <a:rPr sz="2800" spc="-10" dirty="0">
                <a:latin typeface="Times New Roman"/>
                <a:cs typeface="Times New Roman"/>
              </a:rPr>
              <a:t>un </a:t>
            </a:r>
            <a:r>
              <a:rPr sz="2800" spc="-5" dirty="0">
                <a:latin typeface="Times New Roman"/>
                <a:cs typeface="Times New Roman"/>
              </a:rPr>
              <a:t>valore nell’indirizzo </a:t>
            </a:r>
            <a:r>
              <a:rPr sz="2800" spc="-15" dirty="0">
                <a:latin typeface="Times New Roman"/>
                <a:cs typeface="Times New Roman"/>
              </a:rPr>
              <a:t>di  </a:t>
            </a:r>
            <a:r>
              <a:rPr sz="2800" spc="-5" dirty="0">
                <a:latin typeface="Times New Roman"/>
                <a:cs typeface="Times New Roman"/>
              </a:rPr>
              <a:t>memoria associato </a:t>
            </a:r>
            <a:r>
              <a:rPr sz="2800" spc="-10" dirty="0">
                <a:latin typeface="Times New Roman"/>
                <a:cs typeface="Times New Roman"/>
              </a:rPr>
              <a:t>ad </a:t>
            </a:r>
            <a:r>
              <a:rPr sz="2800" dirty="0">
                <a:latin typeface="Times New Roman"/>
                <a:cs typeface="Times New Roman"/>
              </a:rPr>
              <a:t>una </a:t>
            </a:r>
            <a:r>
              <a:rPr sz="2800" spc="-5" dirty="0">
                <a:latin typeface="Times New Roman"/>
                <a:cs typeface="Times New Roman"/>
              </a:rPr>
              <a:t>variabile avviene  secondo </a:t>
            </a:r>
            <a:r>
              <a:rPr sz="2800" dirty="0">
                <a:latin typeface="Times New Roman"/>
                <a:cs typeface="Times New Roman"/>
              </a:rPr>
              <a:t>uno </a:t>
            </a:r>
            <a:r>
              <a:rPr sz="2800" spc="-5" dirty="0">
                <a:latin typeface="Times New Roman"/>
                <a:cs typeface="Times New Roman"/>
              </a:rPr>
              <a:t>dei seguenti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modi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5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Istruzioni di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ingresso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5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Istruzioni di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assegnamento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8153" y="813562"/>
            <a:ext cx="21075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Varia</a:t>
            </a:r>
            <a:r>
              <a:rPr spc="5" dirty="0"/>
              <a:t>b</a:t>
            </a:r>
            <a:r>
              <a:rPr dirty="0"/>
              <a:t>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2003551"/>
            <a:ext cx="7504430" cy="3810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marR="5080" indent="-332105">
              <a:lnSpc>
                <a:spcPct val="100000"/>
              </a:lnSpc>
              <a:spcBef>
                <a:spcPts val="9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Rappresenta una locazione di </a:t>
            </a:r>
            <a:r>
              <a:rPr sz="2800" spc="-10" dirty="0">
                <a:latin typeface="Times New Roman"/>
                <a:cs typeface="Times New Roman"/>
              </a:rPr>
              <a:t>memoria </a:t>
            </a:r>
            <a:r>
              <a:rPr sz="2800" spc="-5" dirty="0">
                <a:latin typeface="Times New Roman"/>
                <a:cs typeface="Times New Roman"/>
              </a:rPr>
              <a:t>del  computer, contraddistinta da uno specifico  </a:t>
            </a:r>
            <a:r>
              <a:rPr sz="2800" i="1" dirty="0">
                <a:latin typeface="Times New Roman"/>
                <a:cs typeface="Times New Roman"/>
              </a:rPr>
              <a:t>indirizzo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spc="-5" dirty="0">
                <a:latin typeface="Times New Roman"/>
                <a:cs typeface="Times New Roman"/>
              </a:rPr>
              <a:t>che contiene il </a:t>
            </a:r>
            <a:r>
              <a:rPr sz="2800" i="1" spc="-5" dirty="0">
                <a:latin typeface="Times New Roman"/>
                <a:cs typeface="Times New Roman"/>
              </a:rPr>
              <a:t>valore </a:t>
            </a:r>
            <a:r>
              <a:rPr sz="2800" spc="-5" dirty="0">
                <a:latin typeface="Times New Roman"/>
                <a:cs typeface="Times New Roman"/>
              </a:rPr>
              <a:t>su cui applicare le  istruzioni del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programma</a:t>
            </a:r>
            <a:endParaRPr sz="2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71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Un identificatore di variabile </a:t>
            </a:r>
            <a:r>
              <a:rPr sz="2800" dirty="0">
                <a:latin typeface="Times New Roman"/>
                <a:cs typeface="Times New Roman"/>
              </a:rPr>
              <a:t>denota una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coppia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05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Posizione </a:t>
            </a: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memoria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0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Quantità in essa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contenuta</a:t>
            </a:r>
            <a:endParaRPr sz="2400">
              <a:latin typeface="Times New Roman"/>
              <a:cs typeface="Times New Roman"/>
            </a:endParaRPr>
          </a:p>
          <a:p>
            <a:pPr marL="1155065" marR="293370" lvl="2" indent="-228600">
              <a:lnSpc>
                <a:spcPct val="100000"/>
              </a:lnSpc>
              <a:spcBef>
                <a:spcPts val="52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5" dirty="0">
                <a:latin typeface="Times New Roman"/>
                <a:cs typeface="Times New Roman"/>
              </a:rPr>
              <a:t>Una </a:t>
            </a:r>
            <a:r>
              <a:rPr sz="2000" spc="-5" dirty="0">
                <a:latin typeface="Times New Roman"/>
                <a:cs typeface="Times New Roman"/>
              </a:rPr>
              <a:t>limitazione </a:t>
            </a:r>
            <a:r>
              <a:rPr sz="2000" dirty="0">
                <a:latin typeface="Times New Roman"/>
                <a:cs typeface="Times New Roman"/>
              </a:rPr>
              <a:t>nel rappresentare dati di </a:t>
            </a:r>
            <a:r>
              <a:rPr sz="2000" spc="-5" dirty="0">
                <a:latin typeface="Times New Roman"/>
                <a:cs typeface="Times New Roman"/>
              </a:rPr>
              <a:t>tipo </a:t>
            </a:r>
            <a:r>
              <a:rPr sz="2000" dirty="0">
                <a:latin typeface="Times New Roman"/>
                <a:cs typeface="Times New Roman"/>
              </a:rPr>
              <a:t>numerico o  </a:t>
            </a:r>
            <a:r>
              <a:rPr sz="2000" spc="-5" dirty="0">
                <a:latin typeface="Times New Roman"/>
                <a:cs typeface="Times New Roman"/>
              </a:rPr>
              <a:t>alfanumerico </a:t>
            </a:r>
            <a:r>
              <a:rPr sz="2000" dirty="0">
                <a:latin typeface="Times New Roman"/>
                <a:cs typeface="Times New Roman"/>
              </a:rPr>
              <a:t>viene dalle dimensioni </a:t>
            </a:r>
            <a:r>
              <a:rPr sz="2000" spc="-10" dirty="0">
                <a:latin typeface="Times New Roman"/>
                <a:cs typeface="Times New Roman"/>
              </a:rPr>
              <a:t>limitate </a:t>
            </a:r>
            <a:r>
              <a:rPr sz="2000" dirty="0">
                <a:latin typeface="Times New Roman"/>
                <a:cs typeface="Times New Roman"/>
              </a:rPr>
              <a:t>della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memoria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8153" y="813562"/>
            <a:ext cx="21075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Varia</a:t>
            </a:r>
            <a:r>
              <a:rPr spc="5" dirty="0"/>
              <a:t>b</a:t>
            </a:r>
            <a:r>
              <a:rPr dirty="0"/>
              <a:t>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897652"/>
            <a:ext cx="7038975" cy="393319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92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Caratterizzata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15"/>
              </a:spcBef>
              <a:buChar char="–"/>
              <a:tabLst>
                <a:tab pos="744220" algn="l"/>
              </a:tabLst>
            </a:pPr>
            <a:r>
              <a:rPr sz="2800" spc="-10" dirty="0">
                <a:latin typeface="Times New Roman"/>
                <a:cs typeface="Times New Roman"/>
              </a:rPr>
              <a:t>Nome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00"/>
              </a:spcBef>
              <a:buFont typeface="Times New Roman"/>
              <a:buChar char="•"/>
              <a:tabLst>
                <a:tab pos="115570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Identificatore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9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Indirizzo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0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Valore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0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Tipo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Attributo </a:t>
            </a:r>
            <a:r>
              <a:rPr sz="2400" dirty="0">
                <a:latin typeface="Times New Roman"/>
                <a:cs typeface="Times New Roman"/>
              </a:rPr>
              <a:t>che </a:t>
            </a:r>
            <a:r>
              <a:rPr sz="2400" spc="-5" dirty="0">
                <a:latin typeface="Times New Roman"/>
                <a:cs typeface="Times New Roman"/>
              </a:rPr>
              <a:t>specifica l’insieme </a:t>
            </a:r>
            <a:r>
              <a:rPr sz="2400" dirty="0">
                <a:latin typeface="Times New Roman"/>
                <a:cs typeface="Times New Roman"/>
              </a:rPr>
              <a:t>di valori che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</a:t>
            </a:r>
            <a:endParaRPr sz="2400">
              <a:latin typeface="Times New Roman"/>
              <a:cs typeface="Times New Roman"/>
            </a:endParaRPr>
          </a:p>
          <a:p>
            <a:pPr marL="115506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variabile può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assumere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2748" y="813562"/>
            <a:ext cx="4778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Istruzioni di</a:t>
            </a:r>
            <a:r>
              <a:rPr spc="-85" dirty="0"/>
              <a:t> </a:t>
            </a:r>
            <a:r>
              <a:rPr dirty="0"/>
              <a:t>Ingresso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2003551"/>
            <a:ext cx="7417434" cy="395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marR="5080" indent="-332105">
              <a:lnSpc>
                <a:spcPct val="100000"/>
              </a:lnSpc>
              <a:spcBef>
                <a:spcPts val="9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Permettono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acquisire informazioni dall’esterno  che </a:t>
            </a:r>
            <a:r>
              <a:rPr sz="2800" dirty="0">
                <a:latin typeface="Times New Roman"/>
                <a:cs typeface="Times New Roman"/>
              </a:rPr>
              <a:t>vengono inserite </a:t>
            </a:r>
            <a:r>
              <a:rPr sz="2800" spc="-5" dirty="0">
                <a:latin typeface="Times New Roman"/>
                <a:cs typeface="Times New Roman"/>
              </a:rPr>
              <a:t>nelle locazioni di </a:t>
            </a:r>
            <a:r>
              <a:rPr sz="2800" spc="-10" dirty="0">
                <a:latin typeface="Times New Roman"/>
                <a:cs typeface="Times New Roman"/>
              </a:rPr>
              <a:t>memoria  </a:t>
            </a:r>
            <a:r>
              <a:rPr sz="2800" spc="-5" dirty="0">
                <a:latin typeface="Times New Roman"/>
                <a:cs typeface="Times New Roman"/>
              </a:rPr>
              <a:t>delle variabili dichiarate nel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programma</a:t>
            </a:r>
            <a:endParaRPr sz="2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71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Attivano un’operazione di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lettura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05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Assegnazione </a:t>
            </a:r>
            <a:r>
              <a:rPr sz="2400" dirty="0">
                <a:latin typeface="Times New Roman"/>
                <a:cs typeface="Times New Roman"/>
              </a:rPr>
              <a:t>del valore letto da un supporto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esterno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52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tastiera, </a:t>
            </a:r>
            <a:r>
              <a:rPr sz="2000" dirty="0">
                <a:latin typeface="Times New Roman"/>
                <a:cs typeface="Times New Roman"/>
              </a:rPr>
              <a:t>dischi </a:t>
            </a:r>
            <a:r>
              <a:rPr sz="2000" spc="-5" dirty="0">
                <a:latin typeface="Times New Roman"/>
                <a:cs typeface="Times New Roman"/>
              </a:rPr>
              <a:t>magnetici, </a:t>
            </a:r>
            <a:r>
              <a:rPr sz="2000" dirty="0">
                <a:latin typeface="Times New Roman"/>
                <a:cs typeface="Times New Roman"/>
              </a:rPr>
              <a:t>dischi </a:t>
            </a:r>
            <a:r>
              <a:rPr sz="2000" spc="-5" dirty="0">
                <a:latin typeface="Times New Roman"/>
                <a:cs typeface="Times New Roman"/>
              </a:rPr>
              <a:t>ottici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  <a:p>
            <a:pPr marL="743585" marR="775970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Times New Roman"/>
                <a:cs typeface="Times New Roman"/>
              </a:rPr>
              <a:t>ad un’area di </a:t>
            </a:r>
            <a:r>
              <a:rPr sz="2400" spc="-5" dirty="0">
                <a:latin typeface="Times New Roman"/>
                <a:cs typeface="Times New Roman"/>
              </a:rPr>
              <a:t>memoria </a:t>
            </a:r>
            <a:r>
              <a:rPr sz="2400" dirty="0">
                <a:latin typeface="Times New Roman"/>
                <a:cs typeface="Times New Roman"/>
              </a:rPr>
              <a:t>individuata dal </a:t>
            </a:r>
            <a:r>
              <a:rPr sz="2400" spc="-5" dirty="0">
                <a:latin typeface="Times New Roman"/>
                <a:cs typeface="Times New Roman"/>
              </a:rPr>
              <a:t>nome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che  </a:t>
            </a:r>
            <a:r>
              <a:rPr sz="2400" spc="-5" dirty="0">
                <a:latin typeface="Times New Roman"/>
                <a:cs typeface="Times New Roman"/>
              </a:rPr>
              <a:t>compare nell’istruzione </a:t>
            </a: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lettura</a:t>
            </a:r>
            <a:endParaRPr sz="24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69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Esempio: read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3541" y="477977"/>
            <a:ext cx="429514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Assegnazione</a:t>
            </a:r>
          </a:p>
          <a:p>
            <a:pPr algn="ctr">
              <a:lnSpc>
                <a:spcPct val="100000"/>
              </a:lnSpc>
            </a:pPr>
            <a:r>
              <a:rPr dirty="0"/>
              <a:t>di valori a</a:t>
            </a:r>
            <a:r>
              <a:rPr spc="-90" dirty="0"/>
              <a:t> </a:t>
            </a:r>
            <a:r>
              <a:rPr dirty="0"/>
              <a:t>variabili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897652"/>
            <a:ext cx="7564755" cy="373189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92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Avviene in 2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fasi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1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Produzione di un </a:t>
            </a:r>
            <a:r>
              <a:rPr sz="2800" dirty="0">
                <a:latin typeface="Times New Roman"/>
                <a:cs typeface="Times New Roman"/>
              </a:rPr>
              <a:t>nuovo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valore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9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Assegnamento di quel valore alla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variabile</a:t>
            </a:r>
            <a:endParaRPr sz="2800">
              <a:latin typeface="Times New Roman"/>
              <a:cs typeface="Times New Roman"/>
            </a:endParaRPr>
          </a:p>
          <a:p>
            <a:pPr marL="344805" marR="5080" indent="-332105">
              <a:lnSpc>
                <a:spcPct val="100000"/>
              </a:lnSpc>
              <a:spcBef>
                <a:spcPts val="790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L’operazione di assegnazione viene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indicata  </a:t>
            </a:r>
            <a:r>
              <a:rPr sz="3200" spc="5" dirty="0">
                <a:latin typeface="Times New Roman"/>
                <a:cs typeface="Times New Roman"/>
              </a:rPr>
              <a:t>con </a:t>
            </a:r>
            <a:r>
              <a:rPr sz="3200" dirty="0">
                <a:latin typeface="Symbol"/>
                <a:cs typeface="Symbol"/>
              </a:rPr>
              <a:t></a:t>
            </a:r>
            <a:r>
              <a:rPr sz="3200" dirty="0">
                <a:latin typeface="Times New Roman"/>
                <a:cs typeface="Times New Roman"/>
              </a:rPr>
              <a:t> := = a seconda dei diversi linguaggi  di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programmazione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1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Confusione </a:t>
            </a:r>
            <a:r>
              <a:rPr sz="2800" dirty="0">
                <a:latin typeface="Times New Roman"/>
                <a:cs typeface="Times New Roman"/>
              </a:rPr>
              <a:t>fra </a:t>
            </a:r>
            <a:r>
              <a:rPr sz="2800" spc="-5" dirty="0">
                <a:latin typeface="Times New Roman"/>
                <a:cs typeface="Times New Roman"/>
              </a:rPr>
              <a:t>uguaglianza 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assegnazione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4262" y="477977"/>
            <a:ext cx="687959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07845" marR="5080" indent="-1795780">
              <a:lnSpc>
                <a:spcPct val="100000"/>
              </a:lnSpc>
              <a:spcBef>
                <a:spcPts val="105"/>
              </a:spcBef>
            </a:pPr>
            <a:r>
              <a:rPr dirty="0"/>
              <a:t>Comunicazione</a:t>
            </a:r>
            <a:r>
              <a:rPr spc="-65" dirty="0"/>
              <a:t> </a:t>
            </a:r>
            <a:r>
              <a:rPr dirty="0"/>
              <a:t>dell’algoritmo  all’elaboratore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898179"/>
            <a:ext cx="6840220" cy="454977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53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Linguaggi non ambigui e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sequenziali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8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Comprensibili alla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macchina</a:t>
            </a:r>
            <a:endParaRPr sz="2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40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Requisiti per </a:t>
            </a:r>
            <a:r>
              <a:rPr sz="3200" spc="-5" dirty="0">
                <a:latin typeface="Times New Roman"/>
                <a:cs typeface="Times New Roman"/>
              </a:rPr>
              <a:t>la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descrizione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7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Univoca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2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Non dà adito ad </a:t>
            </a:r>
            <a:r>
              <a:rPr sz="2400" spc="-5" dirty="0">
                <a:latin typeface="Times New Roman"/>
                <a:cs typeface="Times New Roman"/>
              </a:rPr>
              <a:t>interpretazioni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errate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5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Completa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3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Prevede tutte le azioni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necessarie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4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Ripetibile</a:t>
            </a:r>
            <a:endParaRPr sz="2800">
              <a:latin typeface="Times New Roman"/>
              <a:cs typeface="Times New Roman"/>
            </a:endParaRPr>
          </a:p>
          <a:p>
            <a:pPr marL="1155065" marR="5080" lvl="2" indent="-228600">
              <a:lnSpc>
                <a:spcPts val="2590"/>
              </a:lnSpc>
              <a:spcBef>
                <a:spcPts val="65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Garantisce un buon risultato </a:t>
            </a:r>
            <a:r>
              <a:rPr sz="2400" spc="-5" dirty="0">
                <a:latin typeface="Times New Roman"/>
                <a:cs typeface="Times New Roman"/>
              </a:rPr>
              <a:t>se </a:t>
            </a:r>
            <a:r>
              <a:rPr sz="2400" dirty="0">
                <a:latin typeface="Times New Roman"/>
                <a:cs typeface="Times New Roman"/>
              </a:rPr>
              <a:t>eseguita da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più  esecutori con </a:t>
            </a:r>
            <a:r>
              <a:rPr sz="2400" spc="-5" dirty="0">
                <a:latin typeface="Times New Roman"/>
                <a:cs typeface="Times New Roman"/>
              </a:rPr>
              <a:t>medesime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caratteristiche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6089" y="813562"/>
            <a:ext cx="31330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Asse</a:t>
            </a:r>
            <a:r>
              <a:rPr spc="5" dirty="0"/>
              <a:t>g</a:t>
            </a:r>
            <a:r>
              <a:rPr dirty="0"/>
              <a:t>nazione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44805" marR="129539" indent="-332105" algn="just">
              <a:lnSpc>
                <a:spcPct val="90000"/>
              </a:lnSpc>
              <a:spcBef>
                <a:spcPts val="430"/>
              </a:spcBef>
              <a:buChar char="•"/>
              <a:tabLst>
                <a:tab pos="345440" algn="l"/>
              </a:tabLst>
            </a:pPr>
            <a:r>
              <a:rPr spc="-5" dirty="0"/>
              <a:t>Per </a:t>
            </a:r>
            <a:r>
              <a:rPr dirty="0"/>
              <a:t>produrre </a:t>
            </a:r>
            <a:r>
              <a:rPr spc="-5" dirty="0"/>
              <a:t>il valore si </a:t>
            </a:r>
            <a:r>
              <a:rPr dirty="0"/>
              <a:t>possono </a:t>
            </a:r>
            <a:r>
              <a:rPr spc="-5" dirty="0"/>
              <a:t>usare espressioni  (aritmetiche o </a:t>
            </a:r>
            <a:r>
              <a:rPr dirty="0"/>
              <a:t>logiche) </a:t>
            </a:r>
            <a:r>
              <a:rPr spc="-5" dirty="0"/>
              <a:t>il cui </a:t>
            </a:r>
            <a:r>
              <a:rPr dirty="0"/>
              <a:t>risultato </a:t>
            </a:r>
            <a:r>
              <a:rPr spc="-5" dirty="0"/>
              <a:t>è un </a:t>
            </a:r>
            <a:r>
              <a:rPr dirty="0"/>
              <a:t>singolo  </a:t>
            </a:r>
            <a:r>
              <a:rPr spc="-5" dirty="0"/>
              <a:t>valore</a:t>
            </a:r>
          </a:p>
          <a:p>
            <a:pPr marL="344805" marR="160655" indent="-332105">
              <a:lnSpc>
                <a:spcPct val="90000"/>
              </a:lnSpc>
              <a:spcBef>
                <a:spcPts val="710"/>
              </a:spcBef>
              <a:buChar char="•"/>
              <a:tabLst>
                <a:tab pos="344805" algn="l"/>
                <a:tab pos="345440" algn="l"/>
              </a:tabLst>
            </a:pPr>
            <a:r>
              <a:rPr spc="-5" dirty="0"/>
              <a:t>Il valore </a:t>
            </a:r>
            <a:r>
              <a:rPr dirty="0"/>
              <a:t>prodotto </a:t>
            </a:r>
            <a:r>
              <a:rPr spc="-5" dirty="0"/>
              <a:t>dall’espressione a destra viene  </a:t>
            </a:r>
            <a:r>
              <a:rPr spc="-10" dirty="0"/>
              <a:t>memorizzato </a:t>
            </a:r>
            <a:r>
              <a:rPr spc="-5" dirty="0"/>
              <a:t>nella locazione di </a:t>
            </a:r>
            <a:r>
              <a:rPr spc="-10" dirty="0"/>
              <a:t>memoria </a:t>
            </a:r>
            <a:r>
              <a:rPr spc="-5" dirty="0"/>
              <a:t>riservata  alla variabile a</a:t>
            </a:r>
            <a:r>
              <a:rPr spc="-30" dirty="0"/>
              <a:t> </a:t>
            </a:r>
            <a:r>
              <a:rPr dirty="0"/>
              <a:t>sinistra</a:t>
            </a:r>
          </a:p>
          <a:p>
            <a:pPr marL="743585" marR="5080" indent="-274320" algn="just">
              <a:lnSpc>
                <a:spcPct val="90000"/>
              </a:lnSpc>
              <a:spcBef>
                <a:spcPts val="605"/>
              </a:spcBef>
            </a:pPr>
            <a:r>
              <a:rPr sz="2400" dirty="0"/>
              <a:t>– </a:t>
            </a:r>
            <a:r>
              <a:rPr sz="2400" spc="-5" dirty="0"/>
              <a:t>La memorizzazione </a:t>
            </a:r>
            <a:r>
              <a:rPr sz="2400" dirty="0"/>
              <a:t>del </a:t>
            </a:r>
            <a:r>
              <a:rPr sz="2400" spc="-5" dirty="0"/>
              <a:t>valore ottenuto nella locazione  </a:t>
            </a:r>
            <a:r>
              <a:rPr sz="2400" dirty="0"/>
              <a:t>di </a:t>
            </a:r>
            <a:r>
              <a:rPr sz="2400" spc="-5" dirty="0"/>
              <a:t>memoria riservata </a:t>
            </a:r>
            <a:r>
              <a:rPr sz="2400" dirty="0"/>
              <a:t>alla </a:t>
            </a:r>
            <a:r>
              <a:rPr sz="2400" spc="-5" dirty="0"/>
              <a:t>variabile implicata  nell’assegnamento cancella qualunque valore contenuto  </a:t>
            </a:r>
            <a:r>
              <a:rPr sz="2400" dirty="0"/>
              <a:t>in</a:t>
            </a:r>
            <a:r>
              <a:rPr sz="2400" spc="-20" dirty="0"/>
              <a:t> </a:t>
            </a:r>
            <a:r>
              <a:rPr sz="2400" dirty="0"/>
              <a:t>precedenza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241" y="433196"/>
            <a:ext cx="60490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Legami degli</a:t>
            </a:r>
            <a:r>
              <a:rPr spc="-85" dirty="0"/>
              <a:t> </a:t>
            </a:r>
            <a:r>
              <a:rPr dirty="0"/>
              <a:t>Identificatori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401119"/>
            <a:ext cx="6501130" cy="224028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919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Identificatore – Posizione di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memoria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15"/>
              </a:spcBef>
              <a:buChar char="–"/>
              <a:tabLst>
                <a:tab pos="744220" algn="l"/>
              </a:tabLst>
            </a:pPr>
            <a:r>
              <a:rPr sz="2800" spc="-10" dirty="0">
                <a:latin typeface="Times New Roman"/>
                <a:cs typeface="Times New Roman"/>
              </a:rPr>
              <a:t>Legame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statico</a:t>
            </a:r>
            <a:endParaRPr sz="2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790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Identificatore –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Valore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10"/>
              </a:spcBef>
              <a:buChar char="–"/>
              <a:tabLst>
                <a:tab pos="744220" algn="l"/>
              </a:tabLst>
            </a:pPr>
            <a:r>
              <a:rPr sz="2800" spc="-10" dirty="0">
                <a:latin typeface="Times New Roman"/>
                <a:cs typeface="Times New Roman"/>
              </a:rPr>
              <a:t>Legame </a:t>
            </a:r>
            <a:r>
              <a:rPr sz="2800" spc="-5" dirty="0">
                <a:latin typeface="Times New Roman"/>
                <a:cs typeface="Times New Roman"/>
              </a:rPr>
              <a:t>dinamico nel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programma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32276" y="5586476"/>
            <a:ext cx="1590675" cy="738505"/>
          </a:xfrm>
          <a:custGeom>
            <a:avLst/>
            <a:gdLst/>
            <a:ahLst/>
            <a:cxnLst/>
            <a:rect l="l" t="t" r="r" b="b"/>
            <a:pathLst>
              <a:path w="1590675" h="738504">
                <a:moveTo>
                  <a:pt x="1467612" y="0"/>
                </a:moveTo>
                <a:lnTo>
                  <a:pt x="122936" y="0"/>
                </a:lnTo>
                <a:lnTo>
                  <a:pt x="75062" y="9658"/>
                </a:lnTo>
                <a:lnTo>
                  <a:pt x="35988" y="36002"/>
                </a:lnTo>
                <a:lnTo>
                  <a:pt x="9653" y="75089"/>
                </a:lnTo>
                <a:lnTo>
                  <a:pt x="0" y="122974"/>
                </a:lnTo>
                <a:lnTo>
                  <a:pt x="0" y="615086"/>
                </a:lnTo>
                <a:lnTo>
                  <a:pt x="9653" y="662980"/>
                </a:lnTo>
                <a:lnTo>
                  <a:pt x="35988" y="702089"/>
                </a:lnTo>
                <a:lnTo>
                  <a:pt x="75062" y="728455"/>
                </a:lnTo>
                <a:lnTo>
                  <a:pt x="122936" y="738124"/>
                </a:lnTo>
                <a:lnTo>
                  <a:pt x="1467612" y="738124"/>
                </a:lnTo>
                <a:lnTo>
                  <a:pt x="1515504" y="728455"/>
                </a:lnTo>
                <a:lnTo>
                  <a:pt x="1554622" y="702089"/>
                </a:lnTo>
                <a:lnTo>
                  <a:pt x="1581001" y="662980"/>
                </a:lnTo>
                <a:lnTo>
                  <a:pt x="1590675" y="615086"/>
                </a:lnTo>
                <a:lnTo>
                  <a:pt x="1590675" y="122974"/>
                </a:lnTo>
                <a:lnTo>
                  <a:pt x="1581001" y="75089"/>
                </a:lnTo>
                <a:lnTo>
                  <a:pt x="1554622" y="36002"/>
                </a:lnTo>
                <a:lnTo>
                  <a:pt x="1515504" y="9658"/>
                </a:lnTo>
                <a:lnTo>
                  <a:pt x="146761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32276" y="5586476"/>
            <a:ext cx="1590675" cy="738505"/>
          </a:xfrm>
          <a:custGeom>
            <a:avLst/>
            <a:gdLst/>
            <a:ahLst/>
            <a:cxnLst/>
            <a:rect l="l" t="t" r="r" b="b"/>
            <a:pathLst>
              <a:path w="1590675" h="738504">
                <a:moveTo>
                  <a:pt x="0" y="122974"/>
                </a:moveTo>
                <a:lnTo>
                  <a:pt x="9653" y="75089"/>
                </a:lnTo>
                <a:lnTo>
                  <a:pt x="35988" y="36002"/>
                </a:lnTo>
                <a:lnTo>
                  <a:pt x="75062" y="9658"/>
                </a:lnTo>
                <a:lnTo>
                  <a:pt x="122936" y="0"/>
                </a:lnTo>
                <a:lnTo>
                  <a:pt x="1467612" y="0"/>
                </a:lnTo>
                <a:lnTo>
                  <a:pt x="1515504" y="9658"/>
                </a:lnTo>
                <a:lnTo>
                  <a:pt x="1554622" y="36002"/>
                </a:lnTo>
                <a:lnTo>
                  <a:pt x="1581001" y="75089"/>
                </a:lnTo>
                <a:lnTo>
                  <a:pt x="1590675" y="122974"/>
                </a:lnTo>
                <a:lnTo>
                  <a:pt x="1590675" y="615086"/>
                </a:lnTo>
                <a:lnTo>
                  <a:pt x="1581001" y="662980"/>
                </a:lnTo>
                <a:lnTo>
                  <a:pt x="1554622" y="702089"/>
                </a:lnTo>
                <a:lnTo>
                  <a:pt x="1515504" y="728455"/>
                </a:lnTo>
                <a:lnTo>
                  <a:pt x="1467612" y="738124"/>
                </a:lnTo>
                <a:lnTo>
                  <a:pt x="122936" y="738124"/>
                </a:lnTo>
                <a:lnTo>
                  <a:pt x="75062" y="728455"/>
                </a:lnTo>
                <a:lnTo>
                  <a:pt x="35988" y="702089"/>
                </a:lnTo>
                <a:lnTo>
                  <a:pt x="9653" y="662980"/>
                </a:lnTo>
                <a:lnTo>
                  <a:pt x="0" y="615086"/>
                </a:lnTo>
                <a:lnTo>
                  <a:pt x="0" y="122974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31082" y="5800140"/>
            <a:ext cx="13944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Identificatore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38300" y="4219575"/>
            <a:ext cx="1414780" cy="738505"/>
          </a:xfrm>
          <a:custGeom>
            <a:avLst/>
            <a:gdLst/>
            <a:ahLst/>
            <a:cxnLst/>
            <a:rect l="l" t="t" r="r" b="b"/>
            <a:pathLst>
              <a:path w="1414780" h="738504">
                <a:moveTo>
                  <a:pt x="1291463" y="0"/>
                </a:moveTo>
                <a:lnTo>
                  <a:pt x="123062" y="0"/>
                </a:lnTo>
                <a:lnTo>
                  <a:pt x="75170" y="9673"/>
                </a:lnTo>
                <a:lnTo>
                  <a:pt x="36052" y="36052"/>
                </a:lnTo>
                <a:lnTo>
                  <a:pt x="9673" y="75170"/>
                </a:lnTo>
                <a:lnTo>
                  <a:pt x="0" y="123062"/>
                </a:lnTo>
                <a:lnTo>
                  <a:pt x="0" y="615188"/>
                </a:lnTo>
                <a:lnTo>
                  <a:pt x="9673" y="663061"/>
                </a:lnTo>
                <a:lnTo>
                  <a:pt x="36052" y="702135"/>
                </a:lnTo>
                <a:lnTo>
                  <a:pt x="75170" y="728470"/>
                </a:lnTo>
                <a:lnTo>
                  <a:pt x="123062" y="738124"/>
                </a:lnTo>
                <a:lnTo>
                  <a:pt x="1291463" y="738124"/>
                </a:lnTo>
                <a:lnTo>
                  <a:pt x="1339355" y="728470"/>
                </a:lnTo>
                <a:lnTo>
                  <a:pt x="1378473" y="702135"/>
                </a:lnTo>
                <a:lnTo>
                  <a:pt x="1404852" y="663061"/>
                </a:lnTo>
                <a:lnTo>
                  <a:pt x="1414526" y="615188"/>
                </a:lnTo>
                <a:lnTo>
                  <a:pt x="1414526" y="123062"/>
                </a:lnTo>
                <a:lnTo>
                  <a:pt x="1404852" y="75170"/>
                </a:lnTo>
                <a:lnTo>
                  <a:pt x="1378473" y="36052"/>
                </a:lnTo>
                <a:lnTo>
                  <a:pt x="1339355" y="9673"/>
                </a:lnTo>
                <a:lnTo>
                  <a:pt x="1291463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38300" y="4219575"/>
            <a:ext cx="1414780" cy="738505"/>
          </a:xfrm>
          <a:custGeom>
            <a:avLst/>
            <a:gdLst/>
            <a:ahLst/>
            <a:cxnLst/>
            <a:rect l="l" t="t" r="r" b="b"/>
            <a:pathLst>
              <a:path w="1414780" h="738504">
                <a:moveTo>
                  <a:pt x="0" y="123062"/>
                </a:moveTo>
                <a:lnTo>
                  <a:pt x="9673" y="75170"/>
                </a:lnTo>
                <a:lnTo>
                  <a:pt x="36052" y="36052"/>
                </a:lnTo>
                <a:lnTo>
                  <a:pt x="75170" y="9673"/>
                </a:lnTo>
                <a:lnTo>
                  <a:pt x="123062" y="0"/>
                </a:lnTo>
                <a:lnTo>
                  <a:pt x="1291463" y="0"/>
                </a:lnTo>
                <a:lnTo>
                  <a:pt x="1339355" y="9673"/>
                </a:lnTo>
                <a:lnTo>
                  <a:pt x="1378473" y="36052"/>
                </a:lnTo>
                <a:lnTo>
                  <a:pt x="1404852" y="75170"/>
                </a:lnTo>
                <a:lnTo>
                  <a:pt x="1414526" y="123062"/>
                </a:lnTo>
                <a:lnTo>
                  <a:pt x="1414526" y="615188"/>
                </a:lnTo>
                <a:lnTo>
                  <a:pt x="1404852" y="663061"/>
                </a:lnTo>
                <a:lnTo>
                  <a:pt x="1378473" y="702135"/>
                </a:lnTo>
                <a:lnTo>
                  <a:pt x="1339355" y="728470"/>
                </a:lnTo>
                <a:lnTo>
                  <a:pt x="1291463" y="738124"/>
                </a:lnTo>
                <a:lnTo>
                  <a:pt x="123062" y="738124"/>
                </a:lnTo>
                <a:lnTo>
                  <a:pt x="75170" y="728470"/>
                </a:lnTo>
                <a:lnTo>
                  <a:pt x="36052" y="702135"/>
                </a:lnTo>
                <a:lnTo>
                  <a:pt x="9673" y="663061"/>
                </a:lnTo>
                <a:lnTo>
                  <a:pt x="0" y="615188"/>
                </a:lnTo>
                <a:lnTo>
                  <a:pt x="0" y="123062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38122" y="4261484"/>
            <a:ext cx="12160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906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Posizione  di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Memoria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27776" y="4218051"/>
            <a:ext cx="1590675" cy="738505"/>
          </a:xfrm>
          <a:custGeom>
            <a:avLst/>
            <a:gdLst/>
            <a:ahLst/>
            <a:cxnLst/>
            <a:rect l="l" t="t" r="r" b="b"/>
            <a:pathLst>
              <a:path w="1590675" h="738504">
                <a:moveTo>
                  <a:pt x="1467612" y="0"/>
                </a:moveTo>
                <a:lnTo>
                  <a:pt x="122936" y="0"/>
                </a:lnTo>
                <a:lnTo>
                  <a:pt x="75062" y="9653"/>
                </a:lnTo>
                <a:lnTo>
                  <a:pt x="35988" y="35988"/>
                </a:lnTo>
                <a:lnTo>
                  <a:pt x="9653" y="75062"/>
                </a:lnTo>
                <a:lnTo>
                  <a:pt x="0" y="122936"/>
                </a:lnTo>
                <a:lnTo>
                  <a:pt x="0" y="615061"/>
                </a:lnTo>
                <a:lnTo>
                  <a:pt x="9653" y="662953"/>
                </a:lnTo>
                <a:lnTo>
                  <a:pt x="35988" y="702071"/>
                </a:lnTo>
                <a:lnTo>
                  <a:pt x="75062" y="728450"/>
                </a:lnTo>
                <a:lnTo>
                  <a:pt x="122936" y="738124"/>
                </a:lnTo>
                <a:lnTo>
                  <a:pt x="1467612" y="738124"/>
                </a:lnTo>
                <a:lnTo>
                  <a:pt x="1515504" y="728450"/>
                </a:lnTo>
                <a:lnTo>
                  <a:pt x="1554622" y="702071"/>
                </a:lnTo>
                <a:lnTo>
                  <a:pt x="1581001" y="662953"/>
                </a:lnTo>
                <a:lnTo>
                  <a:pt x="1590675" y="615061"/>
                </a:lnTo>
                <a:lnTo>
                  <a:pt x="1590675" y="122936"/>
                </a:lnTo>
                <a:lnTo>
                  <a:pt x="1581001" y="75062"/>
                </a:lnTo>
                <a:lnTo>
                  <a:pt x="1554622" y="35988"/>
                </a:lnTo>
                <a:lnTo>
                  <a:pt x="1515504" y="9653"/>
                </a:lnTo>
                <a:lnTo>
                  <a:pt x="146761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27776" y="4218051"/>
            <a:ext cx="1590675" cy="738505"/>
          </a:xfrm>
          <a:custGeom>
            <a:avLst/>
            <a:gdLst/>
            <a:ahLst/>
            <a:cxnLst/>
            <a:rect l="l" t="t" r="r" b="b"/>
            <a:pathLst>
              <a:path w="1590675" h="738504">
                <a:moveTo>
                  <a:pt x="0" y="122936"/>
                </a:moveTo>
                <a:lnTo>
                  <a:pt x="9653" y="75062"/>
                </a:lnTo>
                <a:lnTo>
                  <a:pt x="35988" y="35988"/>
                </a:lnTo>
                <a:lnTo>
                  <a:pt x="75062" y="9653"/>
                </a:lnTo>
                <a:lnTo>
                  <a:pt x="122936" y="0"/>
                </a:lnTo>
                <a:lnTo>
                  <a:pt x="1467612" y="0"/>
                </a:lnTo>
                <a:lnTo>
                  <a:pt x="1515504" y="9653"/>
                </a:lnTo>
                <a:lnTo>
                  <a:pt x="1554622" y="35988"/>
                </a:lnTo>
                <a:lnTo>
                  <a:pt x="1581001" y="75062"/>
                </a:lnTo>
                <a:lnTo>
                  <a:pt x="1590675" y="122936"/>
                </a:lnTo>
                <a:lnTo>
                  <a:pt x="1590675" y="615061"/>
                </a:lnTo>
                <a:lnTo>
                  <a:pt x="1581001" y="662953"/>
                </a:lnTo>
                <a:lnTo>
                  <a:pt x="1554622" y="702071"/>
                </a:lnTo>
                <a:lnTo>
                  <a:pt x="1515504" y="728450"/>
                </a:lnTo>
                <a:lnTo>
                  <a:pt x="1467612" y="738124"/>
                </a:lnTo>
                <a:lnTo>
                  <a:pt x="122936" y="738124"/>
                </a:lnTo>
                <a:lnTo>
                  <a:pt x="75062" y="728450"/>
                </a:lnTo>
                <a:lnTo>
                  <a:pt x="35988" y="702071"/>
                </a:lnTo>
                <a:lnTo>
                  <a:pt x="9653" y="662953"/>
                </a:lnTo>
                <a:lnTo>
                  <a:pt x="0" y="615061"/>
                </a:lnTo>
                <a:lnTo>
                  <a:pt x="0" y="122936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77483" y="4431284"/>
            <a:ext cx="6915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15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49500" y="4943475"/>
            <a:ext cx="1403350" cy="1052830"/>
          </a:xfrm>
          <a:custGeom>
            <a:avLst/>
            <a:gdLst/>
            <a:ahLst/>
            <a:cxnLst/>
            <a:rect l="l" t="t" r="r" b="b"/>
            <a:pathLst>
              <a:path w="1403350" h="1052829">
                <a:moveTo>
                  <a:pt x="85656" y="44188"/>
                </a:moveTo>
                <a:lnTo>
                  <a:pt x="66685" y="69553"/>
                </a:lnTo>
                <a:lnTo>
                  <a:pt x="1384300" y="1052512"/>
                </a:lnTo>
                <a:lnTo>
                  <a:pt x="1403350" y="1027112"/>
                </a:lnTo>
                <a:lnTo>
                  <a:pt x="85656" y="44188"/>
                </a:lnTo>
                <a:close/>
              </a:path>
              <a:path w="1403350" h="1052829">
                <a:moveTo>
                  <a:pt x="0" y="0"/>
                </a:moveTo>
                <a:lnTo>
                  <a:pt x="47751" y="94868"/>
                </a:lnTo>
                <a:lnTo>
                  <a:pt x="66685" y="69553"/>
                </a:lnTo>
                <a:lnTo>
                  <a:pt x="53975" y="60070"/>
                </a:lnTo>
                <a:lnTo>
                  <a:pt x="72898" y="34670"/>
                </a:lnTo>
                <a:lnTo>
                  <a:pt x="92774" y="34670"/>
                </a:lnTo>
                <a:lnTo>
                  <a:pt x="104648" y="18795"/>
                </a:lnTo>
                <a:lnTo>
                  <a:pt x="0" y="0"/>
                </a:lnTo>
                <a:close/>
              </a:path>
              <a:path w="1403350" h="1052829">
                <a:moveTo>
                  <a:pt x="72898" y="34670"/>
                </a:moveTo>
                <a:lnTo>
                  <a:pt x="53975" y="60070"/>
                </a:lnTo>
                <a:lnTo>
                  <a:pt x="66685" y="69553"/>
                </a:lnTo>
                <a:lnTo>
                  <a:pt x="85656" y="44188"/>
                </a:lnTo>
                <a:lnTo>
                  <a:pt x="72898" y="34670"/>
                </a:lnTo>
                <a:close/>
              </a:path>
              <a:path w="1403350" h="1052829">
                <a:moveTo>
                  <a:pt x="92774" y="34670"/>
                </a:moveTo>
                <a:lnTo>
                  <a:pt x="72898" y="34670"/>
                </a:lnTo>
                <a:lnTo>
                  <a:pt x="85656" y="44188"/>
                </a:lnTo>
                <a:lnTo>
                  <a:pt x="92774" y="346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30571" y="4943475"/>
            <a:ext cx="1322705" cy="1038225"/>
          </a:xfrm>
          <a:custGeom>
            <a:avLst/>
            <a:gdLst/>
            <a:ahLst/>
            <a:cxnLst/>
            <a:rect l="l" t="t" r="r" b="b"/>
            <a:pathLst>
              <a:path w="1322704" h="1038225">
                <a:moveTo>
                  <a:pt x="1237962" y="46069"/>
                </a:moveTo>
                <a:lnTo>
                  <a:pt x="0" y="1013040"/>
                </a:lnTo>
                <a:lnTo>
                  <a:pt x="19557" y="1038009"/>
                </a:lnTo>
                <a:lnTo>
                  <a:pt x="1257453" y="71014"/>
                </a:lnTo>
                <a:lnTo>
                  <a:pt x="1237962" y="46069"/>
                </a:lnTo>
                <a:close/>
              </a:path>
              <a:path w="1322704" h="1038225">
                <a:moveTo>
                  <a:pt x="1305329" y="36322"/>
                </a:moveTo>
                <a:lnTo>
                  <a:pt x="1250442" y="36322"/>
                </a:lnTo>
                <a:lnTo>
                  <a:pt x="1270000" y="61213"/>
                </a:lnTo>
                <a:lnTo>
                  <a:pt x="1257453" y="71014"/>
                </a:lnTo>
                <a:lnTo>
                  <a:pt x="1276984" y="96012"/>
                </a:lnTo>
                <a:lnTo>
                  <a:pt x="1305329" y="36322"/>
                </a:lnTo>
                <a:close/>
              </a:path>
              <a:path w="1322704" h="1038225">
                <a:moveTo>
                  <a:pt x="1250442" y="36322"/>
                </a:moveTo>
                <a:lnTo>
                  <a:pt x="1237962" y="46069"/>
                </a:lnTo>
                <a:lnTo>
                  <a:pt x="1257453" y="71014"/>
                </a:lnTo>
                <a:lnTo>
                  <a:pt x="1270000" y="61213"/>
                </a:lnTo>
                <a:lnTo>
                  <a:pt x="1250442" y="36322"/>
                </a:lnTo>
                <a:close/>
              </a:path>
              <a:path w="1322704" h="1038225">
                <a:moveTo>
                  <a:pt x="1322577" y="0"/>
                </a:moveTo>
                <a:lnTo>
                  <a:pt x="1218437" y="21081"/>
                </a:lnTo>
                <a:lnTo>
                  <a:pt x="1237962" y="46069"/>
                </a:lnTo>
                <a:lnTo>
                  <a:pt x="1250442" y="36322"/>
                </a:lnTo>
                <a:lnTo>
                  <a:pt x="1305329" y="36322"/>
                </a:lnTo>
                <a:lnTo>
                  <a:pt x="13225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54350" y="4541901"/>
            <a:ext cx="2773680" cy="95250"/>
          </a:xfrm>
          <a:custGeom>
            <a:avLst/>
            <a:gdLst/>
            <a:ahLst/>
            <a:cxnLst/>
            <a:rect l="l" t="t" r="r" b="b"/>
            <a:pathLst>
              <a:path w="2773679" h="95250">
                <a:moveTo>
                  <a:pt x="2678303" y="63364"/>
                </a:moveTo>
                <a:lnTo>
                  <a:pt x="2678303" y="94996"/>
                </a:lnTo>
                <a:lnTo>
                  <a:pt x="2741549" y="63373"/>
                </a:lnTo>
                <a:lnTo>
                  <a:pt x="2678303" y="63364"/>
                </a:lnTo>
                <a:close/>
              </a:path>
              <a:path w="2773679" h="95250">
                <a:moveTo>
                  <a:pt x="2678303" y="31614"/>
                </a:moveTo>
                <a:lnTo>
                  <a:pt x="2678303" y="63364"/>
                </a:lnTo>
                <a:lnTo>
                  <a:pt x="2694178" y="63373"/>
                </a:lnTo>
                <a:lnTo>
                  <a:pt x="2694178" y="31623"/>
                </a:lnTo>
                <a:lnTo>
                  <a:pt x="2678303" y="31614"/>
                </a:lnTo>
                <a:close/>
              </a:path>
              <a:path w="2773679" h="95250">
                <a:moveTo>
                  <a:pt x="2678303" y="0"/>
                </a:moveTo>
                <a:lnTo>
                  <a:pt x="2678303" y="31614"/>
                </a:lnTo>
                <a:lnTo>
                  <a:pt x="2694178" y="31623"/>
                </a:lnTo>
                <a:lnTo>
                  <a:pt x="2694178" y="63373"/>
                </a:lnTo>
                <a:lnTo>
                  <a:pt x="2741566" y="63364"/>
                </a:lnTo>
                <a:lnTo>
                  <a:pt x="2773299" y="47498"/>
                </a:lnTo>
                <a:lnTo>
                  <a:pt x="2678303" y="0"/>
                </a:lnTo>
                <a:close/>
              </a:path>
              <a:path w="2773679" h="95250">
                <a:moveTo>
                  <a:pt x="0" y="30099"/>
                </a:moveTo>
                <a:lnTo>
                  <a:pt x="0" y="61849"/>
                </a:lnTo>
                <a:lnTo>
                  <a:pt x="2678303" y="63364"/>
                </a:lnTo>
                <a:lnTo>
                  <a:pt x="2678303" y="31614"/>
                </a:lnTo>
                <a:lnTo>
                  <a:pt x="0" y="30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52422" y="5264911"/>
            <a:ext cx="129286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denota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staticamente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849239" y="5260340"/>
            <a:ext cx="15741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3434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denota  dina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ente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28059" y="4217034"/>
            <a:ext cx="8877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co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ene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5463" y="303021"/>
            <a:ext cx="60490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Legami degli</a:t>
            </a:r>
            <a:r>
              <a:rPr spc="-85" dirty="0"/>
              <a:t> </a:t>
            </a:r>
            <a:r>
              <a:rPr dirty="0"/>
              <a:t>Identificatori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5693" y="1001649"/>
            <a:ext cx="7455534" cy="3448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4805" marR="570865" indent="-332105">
              <a:lnSpc>
                <a:spcPct val="100000"/>
              </a:lnSpc>
              <a:spcBef>
                <a:spcPts val="10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La dinamicità del legame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identificatore-  valore consente di scrivere senza  contraddizioni assegnazioni del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tipo</a:t>
            </a:r>
            <a:endParaRPr sz="3200">
              <a:latin typeface="Times New Roman"/>
              <a:cs typeface="Times New Roman"/>
            </a:endParaRPr>
          </a:p>
          <a:p>
            <a:pPr marL="1080770">
              <a:lnSpc>
                <a:spcPct val="100000"/>
              </a:lnSpc>
              <a:spcBef>
                <a:spcPts val="805"/>
              </a:spcBef>
            </a:pPr>
            <a:r>
              <a:rPr sz="3200" dirty="0">
                <a:latin typeface="Times New Roman"/>
                <a:cs typeface="Times New Roman"/>
              </a:rPr>
              <a:t>x </a:t>
            </a:r>
            <a:r>
              <a:rPr sz="3200" spc="5" dirty="0">
                <a:latin typeface="Symbol"/>
                <a:cs typeface="Symbol"/>
              </a:rPr>
              <a:t>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x + 1 (non è una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uguaglianza)</a:t>
            </a:r>
            <a:endParaRPr sz="3200">
              <a:latin typeface="Times New Roman"/>
              <a:cs typeface="Times New Roman"/>
            </a:endParaRPr>
          </a:p>
          <a:p>
            <a:pPr marL="744220" marR="5080" indent="-274955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latin typeface="Times New Roman"/>
                <a:cs typeface="Times New Roman"/>
              </a:rPr>
              <a:t>– Alla posizione di </a:t>
            </a:r>
            <a:r>
              <a:rPr sz="2800" spc="-365" dirty="0">
                <a:latin typeface="Times New Roman"/>
                <a:cs typeface="Times New Roman"/>
              </a:rPr>
              <a:t>memo</a:t>
            </a:r>
            <a:r>
              <a:rPr sz="3600" spc="-547" baseline="4629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800" spc="-365" dirty="0">
                <a:latin typeface="Times New Roman"/>
                <a:cs typeface="Times New Roman"/>
              </a:rPr>
              <a:t>ri</a:t>
            </a:r>
            <a:r>
              <a:rPr sz="3600" spc="-547" baseline="4629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2800" spc="-365" dirty="0">
                <a:latin typeface="Times New Roman"/>
                <a:cs typeface="Times New Roman"/>
              </a:rPr>
              <a:t>a </a:t>
            </a:r>
            <a:r>
              <a:rPr sz="3600" spc="-135" baseline="4629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2800" spc="-90" dirty="0">
                <a:latin typeface="Times New Roman"/>
                <a:cs typeface="Times New Roman"/>
              </a:rPr>
              <a:t>identificata </a:t>
            </a:r>
            <a:r>
              <a:rPr sz="2800" spc="-5" dirty="0">
                <a:latin typeface="Times New Roman"/>
                <a:cs typeface="Times New Roman"/>
              </a:rPr>
              <a:t>da </a:t>
            </a:r>
            <a:r>
              <a:rPr sz="2800" i="1" spc="-5" dirty="0">
                <a:latin typeface="Times New Roman"/>
                <a:cs typeface="Times New Roman"/>
              </a:rPr>
              <a:t>x  </a:t>
            </a:r>
            <a:r>
              <a:rPr sz="2800" spc="-5" dirty="0">
                <a:latin typeface="Times New Roman"/>
                <a:cs typeface="Times New Roman"/>
              </a:rPr>
              <a:t>assegna il valore ottenuto calcolando la </a:t>
            </a:r>
            <a:r>
              <a:rPr sz="2800" spc="-10" dirty="0">
                <a:latin typeface="Times New Roman"/>
                <a:cs typeface="Times New Roman"/>
              </a:rPr>
              <a:t>somma  </a:t>
            </a:r>
            <a:r>
              <a:rPr sz="2800" spc="-5" dirty="0">
                <a:latin typeface="Times New Roman"/>
                <a:cs typeface="Times New Roman"/>
              </a:rPr>
              <a:t>del valore già </a:t>
            </a:r>
            <a:r>
              <a:rPr sz="2800" spc="-10" dirty="0">
                <a:latin typeface="Times New Roman"/>
                <a:cs typeface="Times New Roman"/>
              </a:rPr>
              <a:t>memorizzato </a:t>
            </a:r>
            <a:r>
              <a:rPr sz="2800" spc="-5" dirty="0">
                <a:latin typeface="Times New Roman"/>
                <a:cs typeface="Times New Roman"/>
              </a:rPr>
              <a:t>e 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7875" y="4868862"/>
            <a:ext cx="863600" cy="43370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9400">
              <a:lnSpc>
                <a:spcPts val="2650"/>
              </a:lnSpc>
            </a:pPr>
            <a:r>
              <a:rPr sz="2400" dirty="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7875" y="5875337"/>
            <a:ext cx="863600" cy="43370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6385">
              <a:lnSpc>
                <a:spcPts val="2685"/>
              </a:lnSpc>
            </a:pPr>
            <a:r>
              <a:rPr sz="2400" spc="-85" dirty="0">
                <a:latin typeface="Times New Roman"/>
                <a:cs typeface="Times New Roman"/>
              </a:rPr>
              <a:t>11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2070" y="4746116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2070" y="589005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08400" y="5516626"/>
            <a:ext cx="291465" cy="363855"/>
          </a:xfrm>
          <a:custGeom>
            <a:avLst/>
            <a:gdLst/>
            <a:ahLst/>
            <a:cxnLst/>
            <a:rect l="l" t="t" r="r" b="b"/>
            <a:pathLst>
              <a:path w="291464" h="363854">
                <a:moveTo>
                  <a:pt x="51245" y="56564"/>
                </a:moveTo>
                <a:lnTo>
                  <a:pt x="43747" y="62525"/>
                </a:lnTo>
                <a:lnTo>
                  <a:pt x="283590" y="363270"/>
                </a:lnTo>
                <a:lnTo>
                  <a:pt x="291084" y="357327"/>
                </a:lnTo>
                <a:lnTo>
                  <a:pt x="51245" y="56564"/>
                </a:lnTo>
                <a:close/>
              </a:path>
              <a:path w="291464" h="363854">
                <a:moveTo>
                  <a:pt x="0" y="0"/>
                </a:moveTo>
                <a:lnTo>
                  <a:pt x="17652" y="83273"/>
                </a:lnTo>
                <a:lnTo>
                  <a:pt x="43747" y="62525"/>
                </a:lnTo>
                <a:lnTo>
                  <a:pt x="35813" y="52578"/>
                </a:lnTo>
                <a:lnTo>
                  <a:pt x="43307" y="46609"/>
                </a:lnTo>
                <a:lnTo>
                  <a:pt x="63766" y="46609"/>
                </a:lnTo>
                <a:lnTo>
                  <a:pt x="77342" y="35814"/>
                </a:lnTo>
                <a:lnTo>
                  <a:pt x="0" y="0"/>
                </a:lnTo>
                <a:close/>
              </a:path>
              <a:path w="291464" h="363854">
                <a:moveTo>
                  <a:pt x="43307" y="46609"/>
                </a:moveTo>
                <a:lnTo>
                  <a:pt x="35813" y="52578"/>
                </a:lnTo>
                <a:lnTo>
                  <a:pt x="43747" y="62525"/>
                </a:lnTo>
                <a:lnTo>
                  <a:pt x="51245" y="56564"/>
                </a:lnTo>
                <a:lnTo>
                  <a:pt x="43307" y="46609"/>
                </a:lnTo>
                <a:close/>
              </a:path>
              <a:path w="291464" h="363854">
                <a:moveTo>
                  <a:pt x="63766" y="46609"/>
                </a:moveTo>
                <a:lnTo>
                  <a:pt x="43307" y="46609"/>
                </a:lnTo>
                <a:lnTo>
                  <a:pt x="51245" y="56564"/>
                </a:lnTo>
                <a:lnTo>
                  <a:pt x="63766" y="466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79672" y="4891751"/>
            <a:ext cx="1851025" cy="1134110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2800" spc="-5" dirty="0">
                <a:latin typeface="Times New Roman"/>
                <a:cs typeface="Times New Roman"/>
              </a:rPr>
              <a:t>x =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x+1</a:t>
            </a:r>
            <a:endParaRPr sz="2800">
              <a:latin typeface="Times New Roman"/>
              <a:cs typeface="Times New Roman"/>
            </a:endParaRPr>
          </a:p>
          <a:p>
            <a:pPr marL="752475">
              <a:lnSpc>
                <a:spcPct val="100000"/>
              </a:lnSpc>
              <a:spcBef>
                <a:spcPts val="1150"/>
              </a:spcBef>
            </a:pPr>
            <a:r>
              <a:rPr sz="2400" dirty="0">
                <a:latin typeface="Times New Roman"/>
                <a:cs typeface="Times New Roman"/>
              </a:rPr>
              <a:t>ind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zzo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40200" y="5494146"/>
            <a:ext cx="1801495" cy="387985"/>
          </a:xfrm>
          <a:custGeom>
            <a:avLst/>
            <a:gdLst/>
            <a:ahLst/>
            <a:cxnLst/>
            <a:rect l="l" t="t" r="r" b="b"/>
            <a:pathLst>
              <a:path w="1801495" h="387985">
                <a:moveTo>
                  <a:pt x="75606" y="32700"/>
                </a:moveTo>
                <a:lnTo>
                  <a:pt x="73744" y="41980"/>
                </a:lnTo>
                <a:lnTo>
                  <a:pt x="1799336" y="387451"/>
                </a:lnTo>
                <a:lnTo>
                  <a:pt x="1801114" y="378104"/>
                </a:lnTo>
                <a:lnTo>
                  <a:pt x="75606" y="32700"/>
                </a:lnTo>
                <a:close/>
              </a:path>
              <a:path w="1801495" h="387985">
                <a:moveTo>
                  <a:pt x="82169" y="0"/>
                </a:moveTo>
                <a:lnTo>
                  <a:pt x="0" y="22478"/>
                </a:lnTo>
                <a:lnTo>
                  <a:pt x="67183" y="74675"/>
                </a:lnTo>
                <a:lnTo>
                  <a:pt x="73744" y="41980"/>
                </a:lnTo>
                <a:lnTo>
                  <a:pt x="61340" y="39496"/>
                </a:lnTo>
                <a:lnTo>
                  <a:pt x="63246" y="30225"/>
                </a:lnTo>
                <a:lnTo>
                  <a:pt x="76103" y="30225"/>
                </a:lnTo>
                <a:lnTo>
                  <a:pt x="82169" y="0"/>
                </a:lnTo>
                <a:close/>
              </a:path>
              <a:path w="1801495" h="387985">
                <a:moveTo>
                  <a:pt x="63246" y="30225"/>
                </a:moveTo>
                <a:lnTo>
                  <a:pt x="61340" y="39496"/>
                </a:lnTo>
                <a:lnTo>
                  <a:pt x="73744" y="41980"/>
                </a:lnTo>
                <a:lnTo>
                  <a:pt x="75606" y="32700"/>
                </a:lnTo>
                <a:lnTo>
                  <a:pt x="63246" y="30225"/>
                </a:lnTo>
                <a:close/>
              </a:path>
              <a:path w="1801495" h="387985">
                <a:moveTo>
                  <a:pt x="76103" y="30225"/>
                </a:moveTo>
                <a:lnTo>
                  <a:pt x="63246" y="30225"/>
                </a:lnTo>
                <a:lnTo>
                  <a:pt x="75606" y="32700"/>
                </a:lnTo>
                <a:lnTo>
                  <a:pt x="76103" y="30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91554" y="5673953"/>
            <a:ext cx="788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valore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5920" y="813562"/>
            <a:ext cx="43097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Istruzioni di</a:t>
            </a:r>
            <a:r>
              <a:rPr spc="-100" dirty="0"/>
              <a:t> </a:t>
            </a:r>
            <a:r>
              <a:rPr dirty="0"/>
              <a:t>Uscita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2003551"/>
            <a:ext cx="7526020" cy="397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marR="5080" indent="-332105">
              <a:lnSpc>
                <a:spcPct val="100000"/>
              </a:lnSpc>
              <a:spcBef>
                <a:spcPts val="9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Consentono di notificare all’utente il valore di una  variabile del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programma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20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Visualizzazione, stampa,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69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Attivano un’operazione di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scrittura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0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Copiatura </a:t>
            </a:r>
            <a:r>
              <a:rPr sz="2400" spc="-5" dirty="0">
                <a:latin typeface="Times New Roman"/>
                <a:cs typeface="Times New Roman"/>
              </a:rPr>
              <a:t>su </a:t>
            </a:r>
            <a:r>
              <a:rPr sz="2400" dirty="0">
                <a:latin typeface="Times New Roman"/>
                <a:cs typeface="Times New Roman"/>
              </a:rPr>
              <a:t>un supporto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esterno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52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carta, display, dischi </a:t>
            </a:r>
            <a:r>
              <a:rPr sz="2000" spc="-5" dirty="0">
                <a:latin typeface="Times New Roman"/>
                <a:cs typeface="Times New Roman"/>
              </a:rPr>
              <a:t>magnetici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  <a:p>
            <a:pPr marL="743585" marR="51435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Times New Roman"/>
                <a:cs typeface="Times New Roman"/>
              </a:rPr>
              <a:t>del contenuto di un’area di </a:t>
            </a:r>
            <a:r>
              <a:rPr sz="2400" spc="-5" dirty="0">
                <a:latin typeface="Times New Roman"/>
                <a:cs typeface="Times New Roman"/>
              </a:rPr>
              <a:t>memoria </a:t>
            </a:r>
            <a:r>
              <a:rPr sz="2400" dirty="0">
                <a:latin typeface="Times New Roman"/>
                <a:cs typeface="Times New Roman"/>
              </a:rPr>
              <a:t>denotata dal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nome  </a:t>
            </a:r>
            <a:r>
              <a:rPr sz="2400" dirty="0">
                <a:latin typeface="Times New Roman"/>
                <a:cs typeface="Times New Roman"/>
              </a:rPr>
              <a:t>della variabile che </a:t>
            </a:r>
            <a:r>
              <a:rPr sz="2400" spc="-5" dirty="0">
                <a:latin typeface="Times New Roman"/>
                <a:cs typeface="Times New Roman"/>
              </a:rPr>
              <a:t>compare </a:t>
            </a:r>
            <a:r>
              <a:rPr sz="2400" dirty="0">
                <a:latin typeface="Times New Roman"/>
                <a:cs typeface="Times New Roman"/>
              </a:rPr>
              <a:t>nell’istruzione di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scrittura</a:t>
            </a:r>
            <a:endParaRPr sz="24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69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Esempio: write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6089" y="538352"/>
            <a:ext cx="31330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Asse</a:t>
            </a:r>
            <a:r>
              <a:rPr spc="5" dirty="0"/>
              <a:t>g</a:t>
            </a:r>
            <a:r>
              <a:rPr dirty="0"/>
              <a:t>nazione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944324"/>
            <a:ext cx="6708775" cy="3092450"/>
          </a:xfrm>
          <a:prstGeom prst="rect">
            <a:avLst/>
          </a:prstGeom>
        </p:spPr>
        <p:txBody>
          <a:bodyPr vert="horz" wrap="square" lIns="0" tIns="281940" rIns="0" bIns="0" rtlCol="0">
            <a:spAutoFit/>
          </a:bodyPr>
          <a:lstStyle/>
          <a:p>
            <a:pPr marL="1980564">
              <a:lnSpc>
                <a:spcPct val="100000"/>
              </a:lnSpc>
              <a:spcBef>
                <a:spcPts val="2220"/>
              </a:spcBef>
            </a:pPr>
            <a:r>
              <a:rPr sz="3600" spc="-5" dirty="0">
                <a:latin typeface="Times New Roman"/>
                <a:cs typeface="Times New Roman"/>
              </a:rPr>
              <a:t>Computo </a:t>
            </a:r>
            <a:r>
              <a:rPr sz="3600" dirty="0">
                <a:latin typeface="Times New Roman"/>
                <a:cs typeface="Times New Roman"/>
              </a:rPr>
              <a:t>dei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Valori</a:t>
            </a:r>
            <a:endParaRPr sz="3600">
              <a:latin typeface="Times New Roman"/>
              <a:cs typeface="Times New Roman"/>
            </a:endParaRPr>
          </a:p>
          <a:p>
            <a:pPr marL="344805" marR="5080" indent="-332105">
              <a:lnSpc>
                <a:spcPct val="100000"/>
              </a:lnSpc>
              <a:spcBef>
                <a:spcPts val="1889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Le operazioni di assegnazione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possono  implicare calcoli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complessi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1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Espressioni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aritmetiche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00"/>
              </a:spcBef>
              <a:buChar char="–"/>
              <a:tabLst>
                <a:tab pos="744220" algn="l"/>
              </a:tabLst>
            </a:pPr>
            <a:r>
              <a:rPr sz="2800" dirty="0">
                <a:latin typeface="Times New Roman"/>
                <a:cs typeface="Times New Roman"/>
              </a:rPr>
              <a:t>Espressioni logiche 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predicati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5757" y="813562"/>
            <a:ext cx="54121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Espressioni</a:t>
            </a:r>
            <a:r>
              <a:rPr spc="-95" dirty="0"/>
              <a:t> </a:t>
            </a:r>
            <a:r>
              <a:rPr dirty="0"/>
              <a:t>Aritmetiche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2003551"/>
            <a:ext cx="6861809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marR="5080" indent="-332105">
              <a:lnSpc>
                <a:spcPct val="100000"/>
              </a:lnSpc>
              <a:spcBef>
                <a:spcPts val="9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Formate da associazioni di variabili e costanti  secondo </a:t>
            </a:r>
            <a:r>
              <a:rPr sz="2800" dirty="0">
                <a:latin typeface="Times New Roman"/>
                <a:cs typeface="Times New Roman"/>
              </a:rPr>
              <a:t>regole opportune </a:t>
            </a:r>
            <a:r>
              <a:rPr sz="2800" spc="-5" dirty="0">
                <a:latin typeface="Times New Roman"/>
                <a:cs typeface="Times New Roman"/>
              </a:rPr>
              <a:t>e attraverso  l’applicazione di definiti operatori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numerici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00217" y="3630679"/>
          <a:ext cx="6766559" cy="27511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8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5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87"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Simbolo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38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Tipo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di 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valore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cui dà</a:t>
                      </a:r>
                      <a:r>
                        <a:rPr sz="20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luogo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Operazione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7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+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Numerico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Somma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2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Symbol"/>
                          <a:cs typeface="Symbol"/>
                        </a:rPr>
                        <a:t>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“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Differenza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262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*,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Symbol"/>
                          <a:cs typeface="Symbol"/>
                        </a:rPr>
                        <a:t>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“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Prodotto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368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/, </a:t>
                      </a:r>
                      <a:r>
                        <a:rPr sz="2000" dirty="0">
                          <a:latin typeface="Symbol"/>
                          <a:cs typeface="Symbol"/>
                        </a:rPr>
                        <a:t>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DIV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“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Divisione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0087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**, </a:t>
                      </a:r>
                      <a:r>
                        <a:rPr sz="2000" dirty="0">
                          <a:latin typeface="Symbol"/>
                          <a:cs typeface="Symbol"/>
                        </a:rPr>
                        <a:t>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“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2406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Elevamento</a:t>
                      </a:r>
                      <a:r>
                        <a:rPr sz="20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  potenza</a:t>
                      </a: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342" y="813562"/>
            <a:ext cx="71221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Espressioni Logiche o</a:t>
            </a:r>
            <a:r>
              <a:rPr spc="-90" dirty="0"/>
              <a:t> </a:t>
            </a:r>
            <a:r>
              <a:rPr dirty="0"/>
              <a:t>Predicati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12443"/>
            <a:ext cx="3362325" cy="289242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81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Usate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in:</a:t>
            </a:r>
            <a:endParaRPr sz="2800">
              <a:latin typeface="Times New Roman"/>
              <a:cs typeface="Times New Roman"/>
            </a:endParaRPr>
          </a:p>
          <a:p>
            <a:pPr marL="743585" marR="469265" lvl="1" indent="-273685">
              <a:lnSpc>
                <a:spcPct val="100000"/>
              </a:lnSpc>
              <a:spcBef>
                <a:spcPts val="62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Assegnazioni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che  riguardano una  variabile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logica</a:t>
            </a:r>
            <a:endParaRPr sz="2400">
              <a:latin typeface="Times New Roman"/>
              <a:cs typeface="Times New Roman"/>
            </a:endParaRPr>
          </a:p>
          <a:p>
            <a:pPr marL="743585" marR="5080" lvl="1" indent="-273685">
              <a:lnSpc>
                <a:spcPct val="100000"/>
              </a:lnSpc>
              <a:spcBef>
                <a:spcPts val="60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Strutture di controllo  che </a:t>
            </a:r>
            <a:r>
              <a:rPr sz="2400" spc="-5" dirty="0">
                <a:latin typeface="Times New Roman"/>
                <a:cs typeface="Times New Roman"/>
              </a:rPr>
              <a:t>comportano </a:t>
            </a:r>
            <a:r>
              <a:rPr sz="2400" dirty="0">
                <a:latin typeface="Times New Roman"/>
                <a:cs typeface="Times New Roman"/>
              </a:rPr>
              <a:t>la  verifica di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condizioni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256154" y="1720980"/>
          <a:ext cx="4175124" cy="4686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0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2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2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4887"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Simbolo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 marR="147955" indent="-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Tipo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di  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valore</a:t>
                      </a:r>
                      <a:r>
                        <a:rPr sz="2000" b="1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cui  dà</a:t>
                      </a:r>
                      <a:r>
                        <a:rPr sz="20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luogo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Operazione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087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NOT,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AND,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Logico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Connettivi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logici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7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“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Uguaglianza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7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latin typeface="Symbol"/>
                          <a:cs typeface="Symbol"/>
                        </a:rPr>
                        <a:t>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425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“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Diversità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87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&lt;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“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Minoranza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24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&gt;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“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Maggioranza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011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latin typeface="Symbol"/>
                          <a:cs typeface="Symbol"/>
                        </a:rPr>
                        <a:t>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“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Minore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uguale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0087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latin typeface="Symbol"/>
                          <a:cs typeface="Symbol"/>
                        </a:rPr>
                        <a:t>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“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2965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Maggiore</a:t>
                      </a:r>
                      <a:r>
                        <a:rPr sz="20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  uguale</a:t>
                      </a: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6358" y="813562"/>
            <a:ext cx="189166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</a:t>
            </a:r>
            <a:r>
              <a:rPr spc="5" dirty="0"/>
              <a:t>s</a:t>
            </a:r>
            <a:r>
              <a:rPr dirty="0"/>
              <a:t>tanti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2002027"/>
            <a:ext cx="7560945" cy="3538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4805" marR="5080" indent="-332105">
              <a:lnSpc>
                <a:spcPct val="100000"/>
              </a:lnSpc>
              <a:spcBef>
                <a:spcPts val="10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Dati il </a:t>
            </a:r>
            <a:r>
              <a:rPr sz="3200" spc="5" dirty="0">
                <a:latin typeface="Times New Roman"/>
                <a:cs typeface="Times New Roman"/>
              </a:rPr>
              <a:t>cui </a:t>
            </a:r>
            <a:r>
              <a:rPr sz="3200" dirty="0">
                <a:latin typeface="Times New Roman"/>
                <a:cs typeface="Times New Roman"/>
              </a:rPr>
              <a:t>valore viene definito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inizialmente  e non varia per tutta l’esecuzione del  programma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1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Accessibili </a:t>
            </a:r>
            <a:r>
              <a:rPr sz="2800" dirty="0">
                <a:latin typeface="Times New Roman"/>
                <a:cs typeface="Times New Roman"/>
              </a:rPr>
              <a:t>solo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lettura</a:t>
            </a:r>
            <a:endParaRPr sz="2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790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Garanzia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nell’uso</a:t>
            </a:r>
            <a:endParaRPr sz="3200">
              <a:latin typeface="Times New Roman"/>
              <a:cs typeface="Times New Roman"/>
            </a:endParaRPr>
          </a:p>
          <a:p>
            <a:pPr marL="743585" marR="1198880" lvl="1" indent="-273685">
              <a:lnSpc>
                <a:spcPct val="100000"/>
              </a:lnSpc>
              <a:spcBef>
                <a:spcPts val="71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Impossibile eseguire assegnazioni </a:t>
            </a:r>
            <a:r>
              <a:rPr sz="2800" dirty="0">
                <a:latin typeface="Times New Roman"/>
                <a:cs typeface="Times New Roman"/>
              </a:rPr>
              <a:t>sugli  </a:t>
            </a:r>
            <a:r>
              <a:rPr sz="2800" spc="-5" dirty="0">
                <a:latin typeface="Times New Roman"/>
                <a:cs typeface="Times New Roman"/>
              </a:rPr>
              <a:t>identificatori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corrispondenti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0745" y="813562"/>
            <a:ext cx="48412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Strutture di</a:t>
            </a:r>
            <a:r>
              <a:rPr spc="-80" dirty="0"/>
              <a:t> </a:t>
            </a:r>
            <a:r>
              <a:rPr dirty="0"/>
              <a:t>Controllo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898179"/>
            <a:ext cx="4584065" cy="394906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53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Obbligatorie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8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Sequenza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6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Selezione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binaria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6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Una Iterazione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illimitata</a:t>
            </a:r>
            <a:endParaRPr sz="2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40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Opzionali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7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Selezione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multipla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7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L’altra iterazione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illimitata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6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Iterazione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limitata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9092" y="813562"/>
            <a:ext cx="38461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Programmazione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2002027"/>
            <a:ext cx="7585709" cy="3919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4805" marR="275590" indent="-332105">
              <a:lnSpc>
                <a:spcPct val="100000"/>
              </a:lnSpc>
              <a:spcBef>
                <a:spcPts val="10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Descrizione del procedimento di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soluzione  di un problema ad un esecutore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meccanico</a:t>
            </a:r>
            <a:endParaRPr sz="32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790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spc="-5" dirty="0">
                <a:latin typeface="Times New Roman"/>
                <a:cs typeface="Times New Roman"/>
              </a:rPr>
              <a:t>Poiché </a:t>
            </a:r>
            <a:r>
              <a:rPr sz="3200" dirty="0">
                <a:latin typeface="Times New Roman"/>
                <a:cs typeface="Times New Roman"/>
              </a:rPr>
              <a:t>l’esecutore è meccanico, consiste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nel</a:t>
            </a:r>
            <a:endParaRPr sz="3200">
              <a:latin typeface="Times New Roman"/>
              <a:cs typeface="Times New Roman"/>
            </a:endParaRPr>
          </a:p>
          <a:p>
            <a:pPr marL="743585" marR="148590" lvl="1" indent="-273685">
              <a:lnSpc>
                <a:spcPct val="100000"/>
              </a:lnSpc>
              <a:spcBef>
                <a:spcPts val="71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Ricondurre il problema da risolvere a problemi  primitivi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2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Eseguibili </a:t>
            </a:r>
            <a:r>
              <a:rPr sz="2400" spc="-5" dirty="0">
                <a:latin typeface="Times New Roman"/>
                <a:cs typeface="Times New Roman"/>
              </a:rPr>
              <a:t>come insieme </a:t>
            </a:r>
            <a:r>
              <a:rPr sz="2400" dirty="0">
                <a:latin typeface="Times New Roman"/>
                <a:cs typeface="Times New Roman"/>
              </a:rPr>
              <a:t>di azioni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primitive</a:t>
            </a:r>
            <a:endParaRPr sz="2400">
              <a:latin typeface="Times New Roman"/>
              <a:cs typeface="Times New Roman"/>
            </a:endParaRPr>
          </a:p>
          <a:p>
            <a:pPr marL="743585" marR="1568450" lvl="1" indent="-273685">
              <a:lnSpc>
                <a:spcPct val="100000"/>
              </a:lnSpc>
              <a:spcBef>
                <a:spcPts val="690"/>
              </a:spcBef>
              <a:buChar char="–"/>
              <a:tabLst>
                <a:tab pos="744220" algn="l"/>
              </a:tabLst>
            </a:pPr>
            <a:r>
              <a:rPr sz="2800" spc="-10" dirty="0">
                <a:latin typeface="Times New Roman"/>
                <a:cs typeface="Times New Roman"/>
              </a:rPr>
              <a:t>Organizzare </a:t>
            </a:r>
            <a:r>
              <a:rPr sz="2800" spc="-5" dirty="0">
                <a:latin typeface="Times New Roman"/>
                <a:cs typeface="Times New Roman"/>
              </a:rPr>
              <a:t>ed utilizzare le “risorse”  dell’elaboratore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9092" y="813562"/>
            <a:ext cx="38461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Programmazione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53260"/>
            <a:ext cx="7580630" cy="406590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44805" marR="882650" indent="-332105">
              <a:lnSpc>
                <a:spcPts val="3460"/>
              </a:lnSpc>
              <a:spcBef>
                <a:spcPts val="53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Trasformazione della descrizione di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un  algoritmo in un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messaggio</a:t>
            </a:r>
            <a:endParaRPr sz="3200">
              <a:latin typeface="Times New Roman"/>
              <a:cs typeface="Times New Roman"/>
            </a:endParaRPr>
          </a:p>
          <a:p>
            <a:pPr marL="743585" marR="5080" lvl="1" indent="-273685">
              <a:lnSpc>
                <a:spcPts val="3020"/>
              </a:lnSpc>
              <a:spcBef>
                <a:spcPts val="70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Insieme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istruzioni codificate in un linguaggio  interpretabile da un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esecutore</a:t>
            </a:r>
            <a:endParaRPr sz="2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370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spc="-5" dirty="0">
                <a:latin typeface="Times New Roman"/>
                <a:cs typeface="Times New Roman"/>
              </a:rPr>
              <a:t>Passa </a:t>
            </a:r>
            <a:r>
              <a:rPr sz="3200" dirty="0">
                <a:latin typeface="Times New Roman"/>
                <a:cs typeface="Times New Roman"/>
              </a:rPr>
              <a:t>attraverso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un’astrazione</a:t>
            </a:r>
            <a:endParaRPr sz="3200">
              <a:latin typeface="Times New Roman"/>
              <a:cs typeface="Times New Roman"/>
            </a:endParaRPr>
          </a:p>
          <a:p>
            <a:pPr marL="743585" marR="1000125" lvl="1" indent="-273685">
              <a:lnSpc>
                <a:spcPts val="3020"/>
              </a:lnSpc>
              <a:spcBef>
                <a:spcPts val="755"/>
              </a:spcBef>
              <a:buFont typeface="Times New Roman"/>
              <a:buChar char="–"/>
              <a:tabLst>
                <a:tab pos="744220" algn="l"/>
              </a:tabLst>
            </a:pPr>
            <a:r>
              <a:rPr sz="2800" i="1" dirty="0">
                <a:latin typeface="Times New Roman"/>
                <a:cs typeface="Times New Roman"/>
              </a:rPr>
              <a:t>Sia </a:t>
            </a:r>
            <a:r>
              <a:rPr sz="2800" spc="-5" dirty="0">
                <a:latin typeface="Times New Roman"/>
                <a:cs typeface="Times New Roman"/>
              </a:rPr>
              <a:t>delle </a:t>
            </a:r>
            <a:r>
              <a:rPr sz="2800" b="1" spc="-5" dirty="0">
                <a:latin typeface="Times New Roman"/>
                <a:cs typeface="Times New Roman"/>
              </a:rPr>
              <a:t>operazioni </a:t>
            </a:r>
            <a:r>
              <a:rPr sz="2800" spc="-5" dirty="0">
                <a:latin typeface="Times New Roman"/>
                <a:cs typeface="Times New Roman"/>
              </a:rPr>
              <a:t>che il procedimento  </a:t>
            </a:r>
            <a:r>
              <a:rPr sz="2800" dirty="0">
                <a:latin typeface="Times New Roman"/>
                <a:cs typeface="Times New Roman"/>
              </a:rPr>
              <a:t>prevede</a:t>
            </a:r>
            <a:endParaRPr sz="2800">
              <a:latin typeface="Times New Roman"/>
              <a:cs typeface="Times New Roman"/>
            </a:endParaRPr>
          </a:p>
          <a:p>
            <a:pPr marL="743585" marR="445770" lvl="1" indent="-273685">
              <a:lnSpc>
                <a:spcPts val="3020"/>
              </a:lnSpc>
              <a:spcBef>
                <a:spcPts val="710"/>
              </a:spcBef>
              <a:buFont typeface="Times New Roman"/>
              <a:buChar char="–"/>
              <a:tabLst>
                <a:tab pos="744220" algn="l"/>
              </a:tabLst>
            </a:pPr>
            <a:r>
              <a:rPr sz="2800" i="1" dirty="0">
                <a:latin typeface="Times New Roman"/>
                <a:cs typeface="Times New Roman"/>
              </a:rPr>
              <a:t>Sia </a:t>
            </a:r>
            <a:r>
              <a:rPr sz="2800" spc="-5" dirty="0">
                <a:latin typeface="Times New Roman"/>
                <a:cs typeface="Times New Roman"/>
              </a:rPr>
              <a:t>degli </a:t>
            </a:r>
            <a:r>
              <a:rPr sz="2800" b="1" spc="-5" dirty="0">
                <a:latin typeface="Times New Roman"/>
                <a:cs typeface="Times New Roman"/>
              </a:rPr>
              <a:t>oggetti </a:t>
            </a:r>
            <a:r>
              <a:rPr sz="2800" spc="-5" dirty="0">
                <a:latin typeface="Times New Roman"/>
                <a:cs typeface="Times New Roman"/>
              </a:rPr>
              <a:t>su cui il procedimento deve  operare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9092" y="813562"/>
            <a:ext cx="38461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Programmazione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898179"/>
            <a:ext cx="2439670" cy="388175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53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Metodologie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8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Astrazione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Oggetti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Azioni</a:t>
            </a:r>
            <a:endParaRPr sz="24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40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Tecniche</a:t>
            </a:r>
            <a:endParaRPr sz="32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409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Strumenti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7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Linguaggi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7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Ambienti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Programma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53260"/>
            <a:ext cx="7509509" cy="379158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44805" marR="5080" indent="-332105">
              <a:lnSpc>
                <a:spcPct val="90000"/>
              </a:lnSpc>
              <a:spcBef>
                <a:spcPts val="484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Traduzione, in un linguaggio comprensibile  alla macchina, della procedura di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soluzione,  con indicazioni sui dati di ingresso e </a:t>
            </a:r>
            <a:r>
              <a:rPr sz="3200" spc="5" dirty="0">
                <a:latin typeface="Times New Roman"/>
                <a:cs typeface="Times New Roman"/>
              </a:rPr>
              <a:t>di  </a:t>
            </a:r>
            <a:r>
              <a:rPr sz="3200" dirty="0">
                <a:latin typeface="Times New Roman"/>
                <a:cs typeface="Times New Roman"/>
              </a:rPr>
              <a:t>uscita</a:t>
            </a:r>
            <a:endParaRPr sz="32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414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Comunica al calcolatore istruzioni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7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Quali dati di ingresso deve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trattare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75"/>
              </a:spcBef>
              <a:buChar char="–"/>
              <a:tabLst>
                <a:tab pos="744220" algn="l"/>
              </a:tabLst>
            </a:pPr>
            <a:r>
              <a:rPr sz="2800" spc="-10" dirty="0">
                <a:latin typeface="Times New Roman"/>
                <a:cs typeface="Times New Roman"/>
              </a:rPr>
              <a:t>Come </a:t>
            </a:r>
            <a:r>
              <a:rPr sz="2800" spc="-5" dirty="0">
                <a:latin typeface="Times New Roman"/>
                <a:cs typeface="Times New Roman"/>
              </a:rPr>
              <a:t>deve operare su </a:t>
            </a:r>
            <a:r>
              <a:rPr sz="2800" dirty="0">
                <a:latin typeface="Times New Roman"/>
                <a:cs typeface="Times New Roman"/>
              </a:rPr>
              <a:t>questi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dati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59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Quali dati deve dare come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risultato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Programma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2002027"/>
            <a:ext cx="7320915" cy="39928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4805" marR="113030" indent="-332105">
              <a:lnSpc>
                <a:spcPct val="100000"/>
              </a:lnSpc>
              <a:spcBef>
                <a:spcPts val="10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Procedura eseguibile su calcolatore, che  rappresenta una soluzione ad un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problema</a:t>
            </a:r>
            <a:endParaRPr sz="3200">
              <a:latin typeface="Times New Roman"/>
              <a:cs typeface="Times New Roman"/>
            </a:endParaRPr>
          </a:p>
          <a:p>
            <a:pPr marL="743585" marR="5080" lvl="1" indent="-273685">
              <a:lnSpc>
                <a:spcPct val="100000"/>
              </a:lnSpc>
              <a:spcBef>
                <a:spcPts val="71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Risultato di un lavoro di analisi e progetto che  </a:t>
            </a:r>
            <a:r>
              <a:rPr sz="2800" dirty="0">
                <a:latin typeface="Times New Roman"/>
                <a:cs typeface="Times New Roman"/>
              </a:rPr>
              <a:t>inizia </a:t>
            </a:r>
            <a:r>
              <a:rPr sz="2800" spc="-5" dirty="0">
                <a:latin typeface="Times New Roman"/>
                <a:cs typeface="Times New Roman"/>
              </a:rPr>
              <a:t>dalla formulazione del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problema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00"/>
              </a:spcBef>
              <a:buChar char="–"/>
              <a:tabLst>
                <a:tab pos="744220" algn="l"/>
              </a:tabLst>
            </a:pPr>
            <a:r>
              <a:rPr sz="2800" dirty="0">
                <a:latin typeface="Times New Roman"/>
                <a:cs typeface="Times New Roman"/>
              </a:rPr>
              <a:t>Corrisponde </a:t>
            </a:r>
            <a:r>
              <a:rPr sz="2800" spc="-5" dirty="0">
                <a:latin typeface="Times New Roman"/>
                <a:cs typeface="Times New Roman"/>
              </a:rPr>
              <a:t>alla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tripla</a:t>
            </a:r>
            <a:endParaRPr sz="2800">
              <a:latin typeface="Times New Roman"/>
              <a:cs typeface="Times New Roman"/>
            </a:endParaRPr>
          </a:p>
          <a:p>
            <a:pPr marL="1358265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(Dati, Algoritmo,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Risultati)</a:t>
            </a:r>
            <a:endParaRPr sz="2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790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Algoritmi + Strutture Dati =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Programmi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1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[Wirth]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Programma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53260"/>
            <a:ext cx="7578090" cy="395160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44805" marR="401955" indent="-332105">
              <a:lnSpc>
                <a:spcPct val="90000"/>
              </a:lnSpc>
              <a:spcBef>
                <a:spcPts val="484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Traduzione di un metodo di soluzione  eseguibile in un linguaggio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comprensibile  alla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macchina</a:t>
            </a:r>
            <a:endParaRPr sz="3200">
              <a:latin typeface="Times New Roman"/>
              <a:cs typeface="Times New Roman"/>
            </a:endParaRPr>
          </a:p>
          <a:p>
            <a:pPr marL="743585" marR="5080" lvl="1" indent="-273685">
              <a:lnSpc>
                <a:spcPts val="3030"/>
              </a:lnSpc>
              <a:spcBef>
                <a:spcPts val="75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Descrive </a:t>
            </a:r>
            <a:r>
              <a:rPr sz="2800" spc="-10" dirty="0">
                <a:latin typeface="Times New Roman"/>
                <a:cs typeface="Times New Roman"/>
              </a:rPr>
              <a:t>come </a:t>
            </a:r>
            <a:r>
              <a:rPr sz="2800" spc="-5" dirty="0">
                <a:latin typeface="Times New Roman"/>
                <a:cs typeface="Times New Roman"/>
              </a:rPr>
              <a:t>vanno elaborati insiemi di valori  che rappresentano le entità del problema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(2+3)</a:t>
            </a:r>
            <a:endParaRPr sz="2800">
              <a:latin typeface="Times New Roman"/>
              <a:cs typeface="Times New Roman"/>
            </a:endParaRPr>
          </a:p>
          <a:p>
            <a:pPr marL="743585" marR="202565" lvl="1" indent="-273685" algn="just">
              <a:lnSpc>
                <a:spcPts val="3030"/>
              </a:lnSpc>
              <a:spcBef>
                <a:spcPts val="68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Usa rappresentazioni simboliche per estendere  l’applicabilità del metodo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soluzione a valori  </a:t>
            </a:r>
            <a:r>
              <a:rPr sz="2800" dirty="0">
                <a:latin typeface="Times New Roman"/>
                <a:cs typeface="Times New Roman"/>
              </a:rPr>
              <a:t>diversi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10"/>
              </a:spcBef>
              <a:buChar char="•"/>
              <a:tabLst>
                <a:tab pos="1155700" algn="l"/>
              </a:tabLst>
            </a:pPr>
            <a:r>
              <a:rPr sz="2800" spc="-5" dirty="0">
                <a:latin typeface="Times New Roman"/>
                <a:cs typeface="Times New Roman"/>
              </a:rPr>
              <a:t>Uso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b="1" i="1" dirty="0">
                <a:latin typeface="Times New Roman"/>
                <a:cs typeface="Times New Roman"/>
              </a:rPr>
              <a:t>variabili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(x+y)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7461" y="813562"/>
            <a:ext cx="98869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897652"/>
            <a:ext cx="7299325" cy="362712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92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Entità su cui lavora il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problema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1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Costanti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9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Variabili</a:t>
            </a:r>
            <a:endParaRPr sz="2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790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Rappresentati come sequenze di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bit</a:t>
            </a:r>
            <a:endParaRPr sz="3200">
              <a:latin typeface="Times New Roman"/>
              <a:cs typeface="Times New Roman"/>
            </a:endParaRPr>
          </a:p>
          <a:p>
            <a:pPr marL="743585" marR="5080" lvl="1" indent="-273685">
              <a:lnSpc>
                <a:spcPct val="100000"/>
              </a:lnSpc>
              <a:spcBef>
                <a:spcPts val="71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Nei </a:t>
            </a:r>
            <a:r>
              <a:rPr sz="2800" dirty="0">
                <a:latin typeface="Times New Roman"/>
                <a:cs typeface="Times New Roman"/>
              </a:rPr>
              <a:t>linguaggi </a:t>
            </a:r>
            <a:r>
              <a:rPr sz="2800" spc="-5" dirty="0">
                <a:latin typeface="Times New Roman"/>
                <a:cs typeface="Times New Roman"/>
              </a:rPr>
              <a:t>ad alto livello il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programmatore  può ignorare i dettagli della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rappresentazione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2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Tipo di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1351</Words>
  <Application>Microsoft Office PowerPoint</Application>
  <PresentationFormat>Presentazione su schermo (4:3)</PresentationFormat>
  <Paragraphs>265</Paragraphs>
  <Slides>28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3" baseType="lpstr">
      <vt:lpstr>Calibri</vt:lpstr>
      <vt:lpstr>Courier New</vt:lpstr>
      <vt:lpstr>Symbol</vt:lpstr>
      <vt:lpstr>Times New Roman</vt:lpstr>
      <vt:lpstr>Office Theme</vt:lpstr>
      <vt:lpstr>Corso di Programmazione</vt:lpstr>
      <vt:lpstr>Comunicazione dell’algoritmo  all’elaboratore</vt:lpstr>
      <vt:lpstr>Programmazione</vt:lpstr>
      <vt:lpstr>Programmazione</vt:lpstr>
      <vt:lpstr>Programmazione</vt:lpstr>
      <vt:lpstr>Programma</vt:lpstr>
      <vt:lpstr>Programma</vt:lpstr>
      <vt:lpstr>Programma</vt:lpstr>
      <vt:lpstr>Dati</vt:lpstr>
      <vt:lpstr>Tipi di Istruzioni</vt:lpstr>
      <vt:lpstr>Tipi di Istruzioni</vt:lpstr>
      <vt:lpstr>Istruzioni Dichiarative</vt:lpstr>
      <vt:lpstr>Istruzioni di Ingresso/Uscita</vt:lpstr>
      <vt:lpstr>Istruzioni Dichiarative</vt:lpstr>
      <vt:lpstr>Variabile</vt:lpstr>
      <vt:lpstr>Variabile</vt:lpstr>
      <vt:lpstr>Variabile</vt:lpstr>
      <vt:lpstr>Istruzioni di Ingresso</vt:lpstr>
      <vt:lpstr>Assegnazione di valori a variabili</vt:lpstr>
      <vt:lpstr>Assegnazione</vt:lpstr>
      <vt:lpstr>Legami degli Identificatori</vt:lpstr>
      <vt:lpstr>Legami degli Identificatori</vt:lpstr>
      <vt:lpstr>Istruzioni di Uscita</vt:lpstr>
      <vt:lpstr>Assegnazione</vt:lpstr>
      <vt:lpstr>Espressioni Aritmetiche</vt:lpstr>
      <vt:lpstr>Espressioni Logiche o Predicati</vt:lpstr>
      <vt:lpstr>Costanti</vt:lpstr>
      <vt:lpstr>Strutture di Controllo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2018-11-08T17:28:34Z</dcterms:created>
  <dcterms:modified xsi:type="dcterms:W3CDTF">2018-11-08T17:28:53Z</dcterms:modified>
</cp:coreProperties>
</file>