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3320" y="1901517"/>
            <a:ext cx="3406140" cy="3881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6304" y="1901480"/>
            <a:ext cx="3169920" cy="3842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51198" y="538048"/>
            <a:ext cx="1641602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0679" y="1328673"/>
            <a:ext cx="7622641" cy="399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85338" y="6497431"/>
            <a:ext cx="35020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resa.roselli@uniba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141" y="1751837"/>
            <a:ext cx="5359400" cy="1126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Corso di</a:t>
            </a:r>
            <a:r>
              <a:rPr sz="4000" dirty="0"/>
              <a:t> </a:t>
            </a:r>
            <a:r>
              <a:rPr sz="4000" spc="-5" dirty="0"/>
              <a:t>Programmazione</a:t>
            </a:r>
            <a:endParaRPr sz="4000"/>
          </a:p>
          <a:p>
            <a:pPr marL="1905" algn="ctr">
              <a:lnSpc>
                <a:spcPct val="100000"/>
              </a:lnSpc>
              <a:spcBef>
                <a:spcPts val="30"/>
              </a:spcBef>
            </a:pPr>
            <a:r>
              <a:rPr sz="3200" i="1" spc="-45" dirty="0">
                <a:latin typeface="Times New Roman"/>
                <a:cs typeface="Times New Roman"/>
              </a:rPr>
              <a:t>Tipi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strutturati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2645" y="4389558"/>
            <a:ext cx="4919980" cy="10693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3200" dirty="0">
                <a:latin typeface="Times New Roman"/>
                <a:cs typeface="Times New Roman"/>
              </a:rPr>
              <a:t>Prof.ssa </a:t>
            </a:r>
            <a:r>
              <a:rPr sz="3200" spc="-40" dirty="0">
                <a:latin typeface="Times New Roman"/>
                <a:cs typeface="Times New Roman"/>
              </a:rPr>
              <a:t>Teresa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Roselli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2800" spc="-10" dirty="0">
                <a:latin typeface="Courier New"/>
                <a:cs typeface="Courier New"/>
                <a:hlinkClick r:id="rId2"/>
              </a:rPr>
              <a:t>teresa.roselli@uniba.it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1610" y="813257"/>
            <a:ext cx="6640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Meccanismi di</a:t>
            </a:r>
            <a:r>
              <a:rPr spc="-75" dirty="0"/>
              <a:t> </a:t>
            </a:r>
            <a:r>
              <a:rPr dirty="0"/>
              <a:t>Strutturazione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506"/>
            <a:ext cx="4148454" cy="408559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54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spc="-10" dirty="0">
                <a:latin typeface="Times New Roman"/>
                <a:cs typeface="Times New Roman"/>
              </a:rPr>
              <a:t>Trasformazione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Diretta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80"/>
              </a:spcBef>
              <a:buChar char="–"/>
              <a:tabLst>
                <a:tab pos="744220" algn="l"/>
              </a:tabLst>
            </a:pPr>
            <a:r>
              <a:rPr sz="2800" spc="-50" dirty="0">
                <a:latin typeface="Times New Roman"/>
                <a:cs typeface="Times New Roman"/>
              </a:rPr>
              <a:t>Vettore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array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Prodotto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Cartesiano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8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Record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0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Insieme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Potenza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8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Set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Sequenze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File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173482"/>
            <a:ext cx="572643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7535" marR="5080" indent="-1855470">
              <a:lnSpc>
                <a:spcPct val="100000"/>
              </a:lnSpc>
              <a:spcBef>
                <a:spcPts val="100"/>
              </a:spcBef>
            </a:pPr>
            <a:r>
              <a:rPr dirty="0"/>
              <a:t>Array</a:t>
            </a:r>
            <a:r>
              <a:rPr spc="-70" dirty="0"/>
              <a:t> </a:t>
            </a:r>
            <a:r>
              <a:rPr dirty="0"/>
              <a:t>monodimensionale  </a:t>
            </a:r>
            <a:r>
              <a:rPr spc="-55" dirty="0"/>
              <a:t>(Vettore)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05234"/>
            <a:ext cx="6967220" cy="429577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54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spc="-35" dirty="0">
                <a:latin typeface="Times New Roman"/>
                <a:cs typeface="Times New Roman"/>
              </a:rPr>
              <a:t>Tabella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monodimensionale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dirty="0">
                <a:latin typeface="Times New Roman"/>
                <a:cs typeface="Times New Roman"/>
              </a:rPr>
              <a:t>Struttura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lineare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6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A dimensione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fissa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09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Sequenza di elementi dello stesso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tipo</a:t>
            </a:r>
            <a:endParaRPr sz="3200">
              <a:latin typeface="Times New Roman"/>
              <a:cs typeface="Times New Roman"/>
            </a:endParaRPr>
          </a:p>
          <a:p>
            <a:pPr marL="832485" lvl="1" indent="-362585">
              <a:lnSpc>
                <a:spcPct val="100000"/>
              </a:lnSpc>
              <a:spcBef>
                <a:spcPts val="375"/>
              </a:spcBef>
              <a:buChar char="–"/>
              <a:tabLst>
                <a:tab pos="832485" algn="l"/>
                <a:tab pos="833119" algn="l"/>
              </a:tabLst>
            </a:pPr>
            <a:r>
              <a:rPr sz="2800" spc="-5" dirty="0">
                <a:latin typeface="Times New Roman"/>
                <a:cs typeface="Times New Roman"/>
              </a:rPr>
              <a:t>Operazioni consentite: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2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Lettura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(selezione)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75"/>
              </a:spcBef>
              <a:buChar char="–"/>
              <a:tabLst>
                <a:tab pos="1613535" algn="l"/>
              </a:tabLst>
            </a:pPr>
            <a:r>
              <a:rPr sz="2000" spc="-5" dirty="0">
                <a:latin typeface="Times New Roman"/>
                <a:cs typeface="Times New Roman"/>
              </a:rPr>
              <a:t>Reperimento </a:t>
            </a:r>
            <a:r>
              <a:rPr sz="2000" dirty="0">
                <a:latin typeface="Times New Roman"/>
                <a:cs typeface="Times New Roman"/>
              </a:rPr>
              <a:t>del valore di un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elemento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9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Scrittura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(sostituzione)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ts val="2280"/>
              </a:lnSpc>
              <a:spcBef>
                <a:spcPts val="280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Sostituzione del valore di un </a:t>
            </a:r>
            <a:r>
              <a:rPr sz="2000" spc="-5" dirty="0">
                <a:latin typeface="Times New Roman"/>
                <a:cs typeface="Times New Roman"/>
              </a:rPr>
              <a:t>elemento </a:t>
            </a:r>
            <a:r>
              <a:rPr sz="2000" dirty="0">
                <a:latin typeface="Times New Roman"/>
                <a:cs typeface="Times New Roman"/>
              </a:rPr>
              <a:t>con un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nuovo</a:t>
            </a:r>
            <a:endParaRPr sz="2000">
              <a:latin typeface="Times New Roman"/>
              <a:cs typeface="Times New Roman"/>
            </a:endParaRPr>
          </a:p>
          <a:p>
            <a:pPr marL="16129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valore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173482"/>
            <a:ext cx="572643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7535" marR="5080" indent="-1855470">
              <a:lnSpc>
                <a:spcPct val="100000"/>
              </a:lnSpc>
              <a:spcBef>
                <a:spcPts val="100"/>
              </a:spcBef>
            </a:pPr>
            <a:r>
              <a:rPr dirty="0"/>
              <a:t>Array</a:t>
            </a:r>
            <a:r>
              <a:rPr spc="-70" dirty="0"/>
              <a:t> </a:t>
            </a:r>
            <a:r>
              <a:rPr dirty="0"/>
              <a:t>monodimensionale  </a:t>
            </a:r>
            <a:r>
              <a:rPr spc="-55" dirty="0"/>
              <a:t>(Vettore)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11327"/>
            <a:ext cx="7694930" cy="385508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550"/>
              </a:spcBef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Times New Roman"/>
                <a:cs typeface="Times New Roman"/>
              </a:rPr>
              <a:t>Numero </a:t>
            </a:r>
            <a:r>
              <a:rPr sz="2400" dirty="0">
                <a:latin typeface="Times New Roman"/>
                <a:cs typeface="Times New Roman"/>
              </a:rPr>
              <a:t>fissato di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componenti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3585" algn="l"/>
                <a:tab pos="744220" algn="l"/>
              </a:tabLst>
            </a:pPr>
            <a:r>
              <a:rPr sz="2000" spc="-15" dirty="0">
                <a:latin typeface="Times New Roman"/>
                <a:cs typeface="Times New Roman"/>
              </a:rPr>
              <a:t>Tutte </a:t>
            </a:r>
            <a:r>
              <a:rPr sz="2000" dirty="0">
                <a:latin typeface="Times New Roman"/>
                <a:cs typeface="Times New Roman"/>
              </a:rPr>
              <a:t>dello </a:t>
            </a:r>
            <a:r>
              <a:rPr sz="2000" spc="-5" dirty="0">
                <a:latin typeface="Times New Roman"/>
                <a:cs typeface="Times New Roman"/>
              </a:rPr>
              <a:t>stesso tipo </a:t>
            </a:r>
            <a:r>
              <a:rPr sz="2000" dirty="0">
                <a:latin typeface="Times New Roman"/>
                <a:cs typeface="Times New Roman"/>
              </a:rPr>
              <a:t>(array = struttura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omogenea)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15" dirty="0">
                <a:latin typeface="Times New Roman"/>
                <a:cs typeface="Times New Roman"/>
              </a:rPr>
              <a:t>Tipo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base</a:t>
            </a:r>
            <a:endParaRPr sz="1800">
              <a:latin typeface="Times New Roman"/>
              <a:cs typeface="Times New Roman"/>
            </a:endParaRPr>
          </a:p>
          <a:p>
            <a:pPr marL="743585" lvl="1" indent="-273685">
              <a:lnSpc>
                <a:spcPts val="2280"/>
              </a:lnSpc>
              <a:spcBef>
                <a:spcPts val="350"/>
              </a:spcBef>
              <a:buChar char="–"/>
              <a:tabLst>
                <a:tab pos="743585" algn="l"/>
                <a:tab pos="744220" algn="l"/>
              </a:tabLst>
            </a:pPr>
            <a:r>
              <a:rPr sz="2000" dirty="0">
                <a:latin typeface="Times New Roman"/>
                <a:cs typeface="Times New Roman"/>
              </a:rPr>
              <a:t>Ciascuna </a:t>
            </a:r>
            <a:r>
              <a:rPr sz="2000" spc="-5" dirty="0">
                <a:latin typeface="Times New Roman"/>
                <a:cs typeface="Times New Roman"/>
              </a:rPr>
              <a:t>esplicitamente </a:t>
            </a:r>
            <a:r>
              <a:rPr sz="2000" dirty="0">
                <a:latin typeface="Times New Roman"/>
                <a:cs typeface="Times New Roman"/>
              </a:rPr>
              <a:t>denotata ed </a:t>
            </a:r>
            <a:r>
              <a:rPr sz="2000" spc="-5" dirty="0">
                <a:latin typeface="Times New Roman"/>
                <a:cs typeface="Times New Roman"/>
              </a:rPr>
              <a:t>indirizzata tramite </a:t>
            </a:r>
            <a:r>
              <a:rPr sz="2000" dirty="0">
                <a:latin typeface="Times New Roman"/>
                <a:cs typeface="Times New Roman"/>
              </a:rPr>
              <a:t>un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selettore</a:t>
            </a:r>
            <a:endParaRPr sz="2000">
              <a:latin typeface="Times New Roman"/>
              <a:cs typeface="Times New Roman"/>
            </a:endParaRPr>
          </a:p>
          <a:p>
            <a:pPr marL="743585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indice)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Times New Roman"/>
                <a:cs typeface="Times New Roman"/>
              </a:rPr>
              <a:t>Non </a:t>
            </a:r>
            <a:r>
              <a:rPr sz="1800" spc="-5" dirty="0">
                <a:latin typeface="Times New Roman"/>
                <a:cs typeface="Times New Roman"/>
              </a:rPr>
              <a:t>si </a:t>
            </a:r>
            <a:r>
              <a:rPr sz="1800" dirty="0">
                <a:latin typeface="Times New Roman"/>
                <a:cs typeface="Times New Roman"/>
              </a:rPr>
              <a:t>è legati ad uno specifico tipo di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indice</a:t>
            </a:r>
            <a:endParaRPr sz="1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59"/>
              </a:spcBef>
              <a:buChar char="–"/>
              <a:tabLst>
                <a:tab pos="743585" algn="l"/>
                <a:tab pos="744220" algn="l"/>
              </a:tabLst>
            </a:pPr>
            <a:r>
              <a:rPr sz="2000" spc="-5" dirty="0">
                <a:latin typeface="Times New Roman"/>
                <a:cs typeface="Times New Roman"/>
              </a:rPr>
              <a:t>Memorizzate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celle </a:t>
            </a:r>
            <a:r>
              <a:rPr sz="2000" dirty="0">
                <a:latin typeface="Times New Roman"/>
                <a:cs typeface="Times New Roman"/>
              </a:rPr>
              <a:t>adiacenti di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memoria</a:t>
            </a:r>
            <a:endParaRPr sz="20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90"/>
              </a:spcBef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Times New Roman"/>
                <a:cs typeface="Times New Roman"/>
              </a:rPr>
              <a:t>Definito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da: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3585" algn="l"/>
                <a:tab pos="744220" algn="l"/>
              </a:tabLst>
            </a:pPr>
            <a:r>
              <a:rPr sz="2000" spc="-20" dirty="0">
                <a:latin typeface="Times New Roman"/>
                <a:cs typeface="Times New Roman"/>
              </a:rPr>
              <a:t>Tipo </a:t>
            </a:r>
            <a:r>
              <a:rPr sz="2000" dirty="0">
                <a:latin typeface="Times New Roman"/>
                <a:cs typeface="Times New Roman"/>
              </a:rPr>
              <a:t>degli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elementi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65"/>
              </a:spcBef>
              <a:buChar char="–"/>
              <a:tabLst>
                <a:tab pos="743585" algn="l"/>
                <a:tab pos="744220" algn="l"/>
              </a:tabLst>
            </a:pPr>
            <a:r>
              <a:rPr sz="2000" spc="-5" dirty="0">
                <a:latin typeface="Times New Roman"/>
                <a:cs typeface="Times New Roman"/>
              </a:rPr>
              <a:t>Numero </a:t>
            </a:r>
            <a:r>
              <a:rPr sz="2000" dirty="0">
                <a:latin typeface="Times New Roman"/>
                <a:cs typeface="Times New Roman"/>
              </a:rPr>
              <a:t>degli </a:t>
            </a:r>
            <a:r>
              <a:rPr sz="2000" spc="-5" dirty="0">
                <a:latin typeface="Times New Roman"/>
                <a:cs typeface="Times New Roman"/>
              </a:rPr>
              <a:t>indici </a:t>
            </a:r>
            <a:r>
              <a:rPr sz="2000" dirty="0">
                <a:latin typeface="Times New Roman"/>
                <a:cs typeface="Times New Roman"/>
              </a:rPr>
              <a:t>(un indice nel caso di array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monodimensionale)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59"/>
              </a:spcBef>
              <a:buChar char="–"/>
              <a:tabLst>
                <a:tab pos="743585" algn="l"/>
                <a:tab pos="744220" algn="l"/>
              </a:tabLst>
            </a:pPr>
            <a:r>
              <a:rPr sz="2000" spc="-20" dirty="0">
                <a:latin typeface="Times New Roman"/>
                <a:cs typeface="Times New Roman"/>
              </a:rPr>
              <a:t>Tipo </a:t>
            </a:r>
            <a:r>
              <a:rPr sz="2000" dirty="0">
                <a:latin typeface="Times New Roman"/>
                <a:cs typeface="Times New Roman"/>
              </a:rPr>
              <a:t>degli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indici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173482"/>
            <a:ext cx="572643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7535" marR="5080" indent="-1855470">
              <a:lnSpc>
                <a:spcPct val="100000"/>
              </a:lnSpc>
              <a:spcBef>
                <a:spcPts val="100"/>
              </a:spcBef>
            </a:pPr>
            <a:r>
              <a:rPr dirty="0"/>
              <a:t>Array</a:t>
            </a:r>
            <a:r>
              <a:rPr spc="-70" dirty="0"/>
              <a:t> </a:t>
            </a:r>
            <a:r>
              <a:rPr dirty="0"/>
              <a:t>monodimensionale  </a:t>
            </a:r>
            <a:r>
              <a:rPr spc="-55" dirty="0"/>
              <a:t>(Vettore)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00284"/>
            <a:ext cx="7358380" cy="415417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800" spc="-5" dirty="0">
                <a:latin typeface="Times New Roman"/>
                <a:cs typeface="Times New Roman"/>
              </a:rPr>
              <a:t>array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tipo_indice</a:t>
            </a:r>
            <a:r>
              <a:rPr sz="2800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di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tipo_base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7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Accesso a qualunque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componente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42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Specificandone la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posizione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7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Nome </a:t>
            </a:r>
            <a:r>
              <a:rPr sz="2000" dirty="0">
                <a:latin typeface="Times New Roman"/>
                <a:cs typeface="Times New Roman"/>
              </a:rPr>
              <a:t>della variabile array seguito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dall’indice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9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In un </a:t>
            </a:r>
            <a:r>
              <a:rPr sz="2400" spc="-5" dirty="0">
                <a:latin typeface="Times New Roman"/>
                <a:cs typeface="Times New Roman"/>
              </a:rPr>
              <a:t>tempo </a:t>
            </a:r>
            <a:r>
              <a:rPr sz="2400" dirty="0">
                <a:latin typeface="Times New Roman"/>
                <a:cs typeface="Times New Roman"/>
              </a:rPr>
              <a:t>indipendente dal valore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dell’indice</a:t>
            </a:r>
            <a:endParaRPr sz="2400">
              <a:latin typeface="Times New Roman"/>
              <a:cs typeface="Times New Roman"/>
            </a:endParaRPr>
          </a:p>
          <a:p>
            <a:pPr marL="743585" marR="263525">
              <a:lnSpc>
                <a:spcPts val="2590"/>
              </a:lnSpc>
              <a:spcBef>
                <a:spcPts val="750"/>
              </a:spcBef>
            </a:pPr>
            <a:r>
              <a:rPr sz="2400" spc="-5" dirty="0">
                <a:latin typeface="Times New Roman"/>
                <a:cs typeface="Times New Roman"/>
              </a:rPr>
              <a:t>(si </a:t>
            </a:r>
            <a:r>
              <a:rPr sz="2400" dirty="0">
                <a:latin typeface="Times New Roman"/>
                <a:cs typeface="Times New Roman"/>
              </a:rPr>
              <a:t>ottiene </a:t>
            </a:r>
            <a:r>
              <a:rPr sz="2400" spc="-5" dirty="0">
                <a:latin typeface="Times New Roman"/>
                <a:cs typeface="Times New Roman"/>
              </a:rPr>
              <a:t>mediante </a:t>
            </a:r>
            <a:r>
              <a:rPr sz="2400" dirty="0">
                <a:latin typeface="Times New Roman"/>
                <a:cs typeface="Times New Roman"/>
              </a:rPr>
              <a:t>il calcolo di una funzione che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  </a:t>
            </a:r>
            <a:r>
              <a:rPr sz="2400" dirty="0">
                <a:latin typeface="Times New Roman"/>
                <a:cs typeface="Times New Roman"/>
              </a:rPr>
              <a:t>basa sull’indirizzo della </a:t>
            </a:r>
            <a:r>
              <a:rPr sz="2400" spc="-5" dirty="0">
                <a:latin typeface="Times New Roman"/>
                <a:cs typeface="Times New Roman"/>
              </a:rPr>
              <a:t>prima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posizione)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Accesso diretto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random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44805" marR="5080" indent="-332105">
              <a:lnSpc>
                <a:spcPts val="3020"/>
              </a:lnSpc>
              <a:spcBef>
                <a:spcPts val="819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Un elemento di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array può essere a sua volta di  un tipo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strutturato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2752" y="214121"/>
            <a:ext cx="62376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6230" algn="l"/>
              </a:tabLst>
            </a:pPr>
            <a:r>
              <a:rPr sz="4800" spc="-5" dirty="0"/>
              <a:t>Array	monodimensionale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63320" y="778081"/>
            <a:ext cx="7383780" cy="505079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2000885">
              <a:lnSpc>
                <a:spcPct val="100000"/>
              </a:lnSpc>
              <a:spcBef>
                <a:spcPts val="1450"/>
              </a:spcBef>
            </a:pPr>
            <a:r>
              <a:rPr sz="4000" dirty="0">
                <a:latin typeface="Times New Roman"/>
                <a:cs typeface="Times New Roman"/>
              </a:rPr>
              <a:t>Rappresentazione</a:t>
            </a:r>
            <a:endParaRPr sz="4000">
              <a:latin typeface="Times New Roman"/>
              <a:cs typeface="Times New Roman"/>
            </a:endParaRPr>
          </a:p>
          <a:p>
            <a:pPr marL="344805" marR="617855" indent="-332105">
              <a:lnSpc>
                <a:spcPts val="3030"/>
              </a:lnSpc>
              <a:spcBef>
                <a:spcPts val="132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Componenti allocate in </a:t>
            </a:r>
            <a:r>
              <a:rPr sz="2800" dirty="0">
                <a:latin typeface="Times New Roman"/>
                <a:cs typeface="Times New Roman"/>
              </a:rPr>
              <a:t>posizioni </a:t>
            </a:r>
            <a:r>
              <a:rPr sz="2800" spc="-5" dirty="0">
                <a:latin typeface="Times New Roman"/>
                <a:cs typeface="Times New Roman"/>
              </a:rPr>
              <a:t>di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memoria  </a:t>
            </a:r>
            <a:r>
              <a:rPr sz="2800" spc="-5" dirty="0">
                <a:latin typeface="Times New Roman"/>
                <a:cs typeface="Times New Roman"/>
              </a:rPr>
              <a:t>contigue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8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Ordinatamente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1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Consecutivamente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6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Occupazione totale di </a:t>
            </a:r>
            <a:r>
              <a:rPr sz="2800" spc="-10" dirty="0">
                <a:latin typeface="Times New Roman"/>
                <a:cs typeface="Times New Roman"/>
              </a:rPr>
              <a:t>memoria </a:t>
            </a:r>
            <a:r>
              <a:rPr sz="2800" i="1" spc="-5" dirty="0">
                <a:latin typeface="Times New Roman"/>
                <a:cs typeface="Times New Roman"/>
              </a:rPr>
              <a:t>d </a:t>
            </a: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15"/>
              </a:spcBef>
              <a:buChar char="–"/>
              <a:tabLst>
                <a:tab pos="744220" algn="l"/>
                <a:tab pos="2705735" algn="l"/>
                <a:tab pos="3155315" algn="l"/>
              </a:tabLst>
            </a:pPr>
            <a:r>
              <a:rPr sz="2400" spc="-25" dirty="0">
                <a:latin typeface="Times New Roman"/>
                <a:cs typeface="Times New Roman"/>
              </a:rPr>
              <a:t>Tipo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	</a:t>
            </a:r>
            <a:r>
              <a:rPr sz="2400" i="1" dirty="0">
                <a:latin typeface="Times New Roman"/>
                <a:cs typeface="Times New Roman"/>
              </a:rPr>
              <a:t>d	</a:t>
            </a:r>
            <a:r>
              <a:rPr sz="2400" dirty="0">
                <a:latin typeface="Times New Roman"/>
                <a:cs typeface="Times New Roman"/>
              </a:rPr>
              <a:t>parole di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memoria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Dipendente dal </a:t>
            </a:r>
            <a:r>
              <a:rPr sz="2000" spc="-5" dirty="0">
                <a:latin typeface="Times New Roman"/>
                <a:cs typeface="Times New Roman"/>
              </a:rPr>
              <a:t>tipo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componenti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95"/>
              </a:spcBef>
              <a:buChar char="–"/>
              <a:tabLst>
                <a:tab pos="744220" algn="l"/>
                <a:tab pos="2705735" algn="l"/>
                <a:tab pos="3155315" algn="l"/>
              </a:tabLst>
            </a:pPr>
            <a:r>
              <a:rPr sz="2400" dirty="0">
                <a:latin typeface="Times New Roman"/>
                <a:cs typeface="Times New Roman"/>
              </a:rPr>
              <a:t>Array	</a:t>
            </a:r>
            <a:r>
              <a:rPr sz="2400" i="1" dirty="0">
                <a:latin typeface="Times New Roman"/>
                <a:cs typeface="Times New Roman"/>
              </a:rPr>
              <a:t>n	</a:t>
            </a:r>
            <a:r>
              <a:rPr sz="2400" spc="-5" dirty="0">
                <a:latin typeface="Times New Roman"/>
                <a:cs typeface="Times New Roman"/>
              </a:rPr>
              <a:t>elementi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6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Nota la posizione della prima componente: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I</a:t>
            </a:r>
            <a:r>
              <a:rPr sz="2775" spc="22" baseline="-21021" dirty="0">
                <a:latin typeface="Times New Roman"/>
                <a:cs typeface="Times New Roman"/>
              </a:rPr>
              <a:t>0</a:t>
            </a:r>
            <a:endParaRPr sz="2775" baseline="-21021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1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la </a:t>
            </a:r>
            <a:r>
              <a:rPr sz="2400" i="1" spc="-5" dirty="0">
                <a:latin typeface="Times New Roman"/>
                <a:cs typeface="Times New Roman"/>
              </a:rPr>
              <a:t>j</a:t>
            </a:r>
            <a:r>
              <a:rPr sz="2400" spc="-5" dirty="0">
                <a:latin typeface="Times New Roman"/>
                <a:cs typeface="Times New Roman"/>
              </a:rPr>
              <a:t>-esima componente </a:t>
            </a:r>
            <a:r>
              <a:rPr sz="2400" dirty="0">
                <a:latin typeface="Times New Roman"/>
                <a:cs typeface="Times New Roman"/>
              </a:rPr>
              <a:t>ha posizione I</a:t>
            </a:r>
            <a:r>
              <a:rPr sz="2400" baseline="-20833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0 </a:t>
            </a:r>
            <a:r>
              <a:rPr sz="2400" dirty="0">
                <a:latin typeface="Times New Roman"/>
                <a:cs typeface="Times New Roman"/>
              </a:rPr>
              <a:t>+ (j – 1) *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6773" y="813257"/>
            <a:ext cx="1330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403465" cy="42665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4805" marR="2387600" indent="-332105">
              <a:lnSpc>
                <a:spcPts val="3460"/>
              </a:lnSpc>
              <a:spcBef>
                <a:spcPts val="53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Dipendono dal linguaggio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  programmazione: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2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Modalità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Dichiarazione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Definizione dell’intervallo </a:t>
            </a:r>
            <a:r>
              <a:rPr sz="2400" dirty="0">
                <a:latin typeface="Times New Roman"/>
                <a:cs typeface="Times New Roman"/>
              </a:rPr>
              <a:t>di variabilità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dell’indice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Scrittura degli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indici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59"/>
              </a:spcBef>
              <a:buChar char="–"/>
              <a:tabLst>
                <a:tab pos="744220" algn="l"/>
              </a:tabLst>
            </a:pPr>
            <a:r>
              <a:rPr sz="2800" dirty="0">
                <a:latin typeface="Times New Roman"/>
                <a:cs typeface="Times New Roman"/>
              </a:rPr>
              <a:t>Possibilità </a:t>
            </a:r>
            <a:r>
              <a:rPr sz="2800" spc="-5" dirty="0">
                <a:latin typeface="Times New Roman"/>
                <a:cs typeface="Times New Roman"/>
              </a:rPr>
              <a:t>di operazioni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multiple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Agiscono </a:t>
            </a:r>
            <a:r>
              <a:rPr sz="2400" spc="-5" dirty="0">
                <a:latin typeface="Times New Roman"/>
                <a:cs typeface="Times New Roman"/>
              </a:rPr>
              <a:t>su </a:t>
            </a:r>
            <a:r>
              <a:rPr sz="2400" dirty="0">
                <a:latin typeface="Times New Roman"/>
                <a:cs typeface="Times New Roman"/>
              </a:rPr>
              <a:t>tutti gli </a:t>
            </a:r>
            <a:r>
              <a:rPr sz="2400" spc="-5" dirty="0">
                <a:latin typeface="Times New Roman"/>
                <a:cs typeface="Times New Roman"/>
              </a:rPr>
              <a:t>elementi </a:t>
            </a:r>
            <a:r>
              <a:rPr sz="2400" dirty="0">
                <a:latin typeface="Times New Roman"/>
                <a:cs typeface="Times New Roman"/>
              </a:rPr>
              <a:t>della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struttura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Times New Roman"/>
                <a:cs typeface="Times New Roman"/>
              </a:rPr>
              <a:t>– Purché abbiano uguali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dimensioni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9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Se non </a:t>
            </a:r>
            <a:r>
              <a:rPr sz="2400" spc="-5" dirty="0">
                <a:latin typeface="Times New Roman"/>
                <a:cs typeface="Times New Roman"/>
              </a:rPr>
              <a:t>definite, </a:t>
            </a:r>
            <a:r>
              <a:rPr sz="2400" dirty="0">
                <a:latin typeface="Times New Roman"/>
                <a:cs typeface="Times New Roman"/>
              </a:rPr>
              <a:t>necessarie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iterazioni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6773" y="813257"/>
            <a:ext cx="1330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60575"/>
            <a:ext cx="7521575" cy="38347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44805" marR="1341120" indent="-332105">
              <a:lnSpc>
                <a:spcPts val="3030"/>
              </a:lnSpc>
              <a:spcBef>
                <a:spcPts val="47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dirty="0">
                <a:latin typeface="Times New Roman"/>
                <a:cs typeface="Times New Roman"/>
              </a:rPr>
              <a:t>Solo tipo strutturato disponibile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alcuni  linguaggi</a:t>
            </a:r>
            <a:endParaRPr sz="2800">
              <a:latin typeface="Times New Roman"/>
              <a:cs typeface="Times New Roman"/>
            </a:endParaRPr>
          </a:p>
          <a:p>
            <a:pPr marL="344805" marR="556260" indent="-332105">
              <a:lnSpc>
                <a:spcPts val="3020"/>
              </a:lnSpc>
              <a:spcBef>
                <a:spcPts val="70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dirty="0">
                <a:latin typeface="Times New Roman"/>
                <a:cs typeface="Times New Roman"/>
              </a:rPr>
              <a:t>Indici </a:t>
            </a:r>
            <a:r>
              <a:rPr sz="2800" spc="-5" dirty="0">
                <a:latin typeface="Times New Roman"/>
                <a:cs typeface="Times New Roman"/>
              </a:rPr>
              <a:t>solo interi </a:t>
            </a:r>
            <a:r>
              <a:rPr sz="2800" dirty="0">
                <a:latin typeface="Times New Roman"/>
                <a:cs typeface="Times New Roman"/>
              </a:rPr>
              <a:t>positivi </a:t>
            </a:r>
            <a:r>
              <a:rPr sz="2800" spc="-5" dirty="0">
                <a:latin typeface="Times New Roman"/>
                <a:cs typeface="Times New Roman"/>
              </a:rPr>
              <a:t>in alcuni linguaggi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  programmazione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2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Nei </a:t>
            </a:r>
            <a:r>
              <a:rPr sz="2800" dirty="0">
                <a:latin typeface="Times New Roman"/>
                <a:cs typeface="Times New Roman"/>
              </a:rPr>
              <a:t>linguaggi </a:t>
            </a:r>
            <a:r>
              <a:rPr sz="2800" spc="-5" dirty="0">
                <a:latin typeface="Times New Roman"/>
                <a:cs typeface="Times New Roman"/>
              </a:rPr>
              <a:t>a tipizzazione forte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esistono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3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Dichiarativa di </a:t>
            </a:r>
            <a:r>
              <a:rPr sz="2400" i="1" dirty="0">
                <a:latin typeface="Times New Roman"/>
                <a:cs typeface="Times New Roman"/>
              </a:rPr>
              <a:t>tipo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1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Dichiarativa di </a:t>
            </a:r>
            <a:r>
              <a:rPr sz="2400" i="1" dirty="0">
                <a:latin typeface="Times New Roman"/>
                <a:cs typeface="Times New Roman"/>
              </a:rPr>
              <a:t>variabile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(diretta)</a:t>
            </a:r>
            <a:endParaRPr sz="2400">
              <a:latin typeface="Times New Roman"/>
              <a:cs typeface="Times New Roman"/>
            </a:endParaRPr>
          </a:p>
          <a:p>
            <a:pPr marL="344805" marR="5080" indent="-332105">
              <a:lnSpc>
                <a:spcPts val="3020"/>
              </a:lnSpc>
              <a:spcBef>
                <a:spcPts val="73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altri linguaggi la dichiarativa di array è diretta e  con notazioni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implicite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2765" y="312546"/>
            <a:ext cx="1447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Array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63320" y="789570"/>
            <a:ext cx="7607934" cy="3541395"/>
          </a:xfrm>
          <a:prstGeom prst="rect">
            <a:avLst/>
          </a:prstGeom>
        </p:spPr>
        <p:txBody>
          <a:bodyPr vert="horz" wrap="square" lIns="0" tIns="271145" rIns="0" bIns="0" rtlCol="0">
            <a:spAutoFit/>
          </a:bodyPr>
          <a:lstStyle/>
          <a:p>
            <a:pPr marL="2574925">
              <a:lnSpc>
                <a:spcPct val="100000"/>
              </a:lnSpc>
              <a:spcBef>
                <a:spcPts val="2135"/>
              </a:spcBef>
            </a:pPr>
            <a:r>
              <a:rPr sz="4000" spc="-5" dirty="0">
                <a:latin typeface="Times New Roman"/>
                <a:cs typeface="Times New Roman"/>
              </a:rPr>
              <a:t>Allocazione</a:t>
            </a:r>
            <a:endParaRPr sz="4000">
              <a:latin typeface="Times New Roman"/>
              <a:cs typeface="Times New Roman"/>
            </a:endParaRPr>
          </a:p>
          <a:p>
            <a:pPr marL="344805" marR="5080" indent="-332105" algn="just">
              <a:lnSpc>
                <a:spcPct val="100000"/>
              </a:lnSpc>
              <a:spcBef>
                <a:spcPts val="1639"/>
              </a:spcBef>
              <a:buChar char="•"/>
              <a:tabLst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Nessuno spazio è </a:t>
            </a:r>
            <a:r>
              <a:rPr sz="3200" spc="-5" dirty="0">
                <a:latin typeface="Times New Roman"/>
                <a:cs typeface="Times New Roman"/>
              </a:rPr>
              <a:t>allocato </a:t>
            </a:r>
            <a:r>
              <a:rPr sz="3200" dirty="0">
                <a:latin typeface="Times New Roman"/>
                <a:cs typeface="Times New Roman"/>
              </a:rPr>
              <a:t>quando è  </a:t>
            </a:r>
            <a:r>
              <a:rPr sz="3200" spc="-5" dirty="0">
                <a:latin typeface="Times New Roman"/>
                <a:cs typeface="Times New Roman"/>
              </a:rPr>
              <a:t>dichiarato il tipo </a:t>
            </a:r>
            <a:r>
              <a:rPr sz="3200" dirty="0">
                <a:latin typeface="Times New Roman"/>
                <a:cs typeface="Times New Roman"/>
              </a:rPr>
              <a:t>di </a:t>
            </a:r>
            <a:r>
              <a:rPr sz="3200" spc="-40" dirty="0">
                <a:latin typeface="Times New Roman"/>
                <a:cs typeface="Times New Roman"/>
              </a:rPr>
              <a:t>array, </a:t>
            </a:r>
            <a:r>
              <a:rPr sz="3200" spc="-5" dirty="0">
                <a:latin typeface="Times New Roman"/>
                <a:cs typeface="Times New Roman"/>
              </a:rPr>
              <a:t>il tipo </a:t>
            </a:r>
            <a:r>
              <a:rPr sz="3200" dirty="0">
                <a:latin typeface="Times New Roman"/>
                <a:cs typeface="Times New Roman"/>
              </a:rPr>
              <a:t>di </a:t>
            </a:r>
            <a:r>
              <a:rPr sz="3200" spc="-5" dirty="0">
                <a:latin typeface="Times New Roman"/>
                <a:cs typeface="Times New Roman"/>
              </a:rPr>
              <a:t>array  </a:t>
            </a:r>
            <a:r>
              <a:rPr sz="3200" dirty="0">
                <a:latin typeface="Times New Roman"/>
                <a:cs typeface="Times New Roman"/>
              </a:rPr>
              <a:t>descrive soltanto </a:t>
            </a:r>
            <a:r>
              <a:rPr sz="3200" spc="-10" dirty="0">
                <a:latin typeface="Times New Roman"/>
                <a:cs typeface="Times New Roman"/>
              </a:rPr>
              <a:t>la </a:t>
            </a:r>
            <a:r>
              <a:rPr sz="3200" spc="-5" dirty="0">
                <a:latin typeface="Times New Roman"/>
                <a:cs typeface="Times New Roman"/>
              </a:rPr>
              <a:t>struttura </a:t>
            </a:r>
            <a:r>
              <a:rPr sz="3200" dirty="0">
                <a:latin typeface="Times New Roman"/>
                <a:cs typeface="Times New Roman"/>
              </a:rPr>
              <a:t>di un </a:t>
            </a:r>
            <a:r>
              <a:rPr sz="3200" spc="-40" dirty="0">
                <a:latin typeface="Times New Roman"/>
                <a:cs typeface="Times New Roman"/>
              </a:rPr>
              <a:t>array, </a:t>
            </a:r>
            <a:r>
              <a:rPr sz="3200" spc="-15" dirty="0">
                <a:latin typeface="Times New Roman"/>
                <a:cs typeface="Times New Roman"/>
              </a:rPr>
              <a:t>lo  </a:t>
            </a:r>
            <a:r>
              <a:rPr sz="3200" dirty="0">
                <a:latin typeface="Times New Roman"/>
                <a:cs typeface="Times New Roman"/>
              </a:rPr>
              <a:t>spazio </a:t>
            </a:r>
            <a:r>
              <a:rPr sz="3200" spc="-5" dirty="0">
                <a:latin typeface="Times New Roman"/>
                <a:cs typeface="Times New Roman"/>
              </a:rPr>
              <a:t>di memoria </a:t>
            </a:r>
            <a:r>
              <a:rPr sz="3200" dirty="0">
                <a:latin typeface="Times New Roman"/>
                <a:cs typeface="Times New Roman"/>
              </a:rPr>
              <a:t>è allocato </a:t>
            </a:r>
            <a:r>
              <a:rPr sz="3200" spc="-5" dirty="0">
                <a:latin typeface="Times New Roman"/>
                <a:cs typeface="Times New Roman"/>
              </a:rPr>
              <a:t>quando </a:t>
            </a:r>
            <a:r>
              <a:rPr sz="3200" dirty="0">
                <a:latin typeface="Times New Roman"/>
                <a:cs typeface="Times New Roman"/>
              </a:rPr>
              <a:t>è  dichiarata </a:t>
            </a:r>
            <a:r>
              <a:rPr sz="3200" spc="5" dirty="0">
                <a:latin typeface="Times New Roman"/>
                <a:cs typeface="Times New Roman"/>
              </a:rPr>
              <a:t>una </a:t>
            </a:r>
            <a:r>
              <a:rPr sz="3200" dirty="0">
                <a:latin typeface="Times New Roman"/>
                <a:cs typeface="Times New Roman"/>
              </a:rPr>
              <a:t>variabile di </a:t>
            </a:r>
            <a:r>
              <a:rPr sz="3200" spc="5" dirty="0">
                <a:latin typeface="Times New Roman"/>
                <a:cs typeface="Times New Roman"/>
              </a:rPr>
              <a:t>quel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tipo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085" y="538048"/>
            <a:ext cx="2435860" cy="125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Array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3600" spc="-5" dirty="0"/>
              <a:t>Elaborazione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320" y="1901480"/>
            <a:ext cx="7611109" cy="407924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894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Sequenziale</a:t>
            </a:r>
            <a:endParaRPr sz="32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Su </a:t>
            </a:r>
            <a:r>
              <a:rPr sz="3200" spc="-5" dirty="0">
                <a:latin typeface="Times New Roman"/>
                <a:cs typeface="Times New Roman"/>
              </a:rPr>
              <a:t>tutte </a:t>
            </a:r>
            <a:r>
              <a:rPr sz="3200" dirty="0">
                <a:latin typeface="Times New Roman"/>
                <a:cs typeface="Times New Roman"/>
              </a:rPr>
              <a:t>le componenti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Uso di </a:t>
            </a:r>
            <a:r>
              <a:rPr sz="2800" dirty="0">
                <a:latin typeface="Times New Roman"/>
                <a:cs typeface="Times New Roman"/>
              </a:rPr>
              <a:t>strutture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iterative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Numero </a:t>
            </a:r>
            <a:r>
              <a:rPr sz="2400" dirty="0">
                <a:latin typeface="Times New Roman"/>
                <a:cs typeface="Times New Roman"/>
              </a:rPr>
              <a:t>di ripetizioni noto 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priori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520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8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Controllo della condizione sull’indice della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struttura,</a:t>
            </a:r>
            <a:endParaRPr sz="240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rispetto alla </a:t>
            </a:r>
            <a:r>
              <a:rPr sz="2400" spc="-5" dirty="0">
                <a:latin typeface="Times New Roman"/>
                <a:cs typeface="Times New Roman"/>
              </a:rPr>
              <a:t>dimensione </a:t>
            </a:r>
            <a:r>
              <a:rPr sz="2400" spc="-10" dirty="0">
                <a:latin typeface="Times New Roman"/>
                <a:cs typeface="Times New Roman"/>
              </a:rPr>
              <a:t>massima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dell’array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509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While</a:t>
            </a:r>
            <a:endParaRPr sz="20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500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Repeat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269" y="813257"/>
            <a:ext cx="5601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Array</a:t>
            </a:r>
            <a:r>
              <a:rPr spc="-65" dirty="0"/>
              <a:t> </a:t>
            </a:r>
            <a:r>
              <a:rPr dirty="0"/>
              <a:t>Multidimensionali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044" y="1897506"/>
            <a:ext cx="7496175" cy="38830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54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Array di</a:t>
            </a:r>
            <a:r>
              <a:rPr sz="3200" spc="-2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Array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8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Esempio: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Times New Roman"/>
                <a:cs typeface="Times New Roman"/>
              </a:rPr>
              <a:t>tipo </a:t>
            </a:r>
            <a:r>
              <a:rPr sz="2400" spc="-5" dirty="0">
                <a:latin typeface="Times New Roman"/>
                <a:cs typeface="Times New Roman"/>
              </a:rPr>
              <a:t>materia </a:t>
            </a:r>
            <a:r>
              <a:rPr sz="2400" dirty="0">
                <a:latin typeface="Times New Roman"/>
                <a:cs typeface="Times New Roman"/>
              </a:rPr>
              <a:t>: (italiano, </a:t>
            </a:r>
            <a:r>
              <a:rPr sz="2400" spc="-5" dirty="0">
                <a:latin typeface="Times New Roman"/>
                <a:cs typeface="Times New Roman"/>
              </a:rPr>
              <a:t>matematica,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religione)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Times New Roman"/>
                <a:cs typeface="Times New Roman"/>
              </a:rPr>
              <a:t>orario : array(lun … sab) </a:t>
            </a:r>
            <a:r>
              <a:rPr sz="2400" spc="-5" dirty="0">
                <a:latin typeface="Times New Roman"/>
                <a:cs typeface="Times New Roman"/>
              </a:rPr>
              <a:t>di </a:t>
            </a:r>
            <a:r>
              <a:rPr sz="2400" dirty="0">
                <a:latin typeface="Times New Roman"/>
                <a:cs typeface="Times New Roman"/>
              </a:rPr>
              <a:t>array (8 … </a:t>
            </a:r>
            <a:r>
              <a:rPr sz="2400" spc="-5" dirty="0">
                <a:latin typeface="Times New Roman"/>
                <a:cs typeface="Times New Roman"/>
              </a:rPr>
              <a:t>13)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materia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Abbreviazione:</a:t>
            </a: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latin typeface="Times New Roman"/>
                <a:cs typeface="Times New Roman"/>
              </a:rPr>
              <a:t>orario : array(lun … sab, 8 … </a:t>
            </a:r>
            <a:r>
              <a:rPr sz="2000" spc="5" dirty="0">
                <a:latin typeface="Times New Roman"/>
                <a:cs typeface="Times New Roman"/>
              </a:rPr>
              <a:t>13)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materia</a:t>
            </a:r>
            <a:endParaRPr sz="20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4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Uso di </a:t>
            </a:r>
            <a:r>
              <a:rPr sz="2800" dirty="0">
                <a:latin typeface="Times New Roman"/>
                <a:cs typeface="Times New Roman"/>
              </a:rPr>
              <a:t>tipi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intermedi</a:t>
            </a:r>
            <a:endParaRPr sz="2800">
              <a:latin typeface="Times New Roman"/>
              <a:cs typeface="Times New Roman"/>
            </a:endParaRPr>
          </a:p>
          <a:p>
            <a:pPr marL="927100" marR="1647825">
              <a:lnSpc>
                <a:spcPct val="110800"/>
              </a:lnSpc>
              <a:spcBef>
                <a:spcPts val="5"/>
              </a:spcBef>
              <a:tabLst>
                <a:tab pos="1806575" algn="l"/>
              </a:tabLst>
            </a:pPr>
            <a:r>
              <a:rPr sz="2400" dirty="0">
                <a:latin typeface="Times New Roman"/>
                <a:cs typeface="Times New Roman"/>
              </a:rPr>
              <a:t>tipo	lezioni :array(8 … 13) di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materia  </a:t>
            </a:r>
            <a:r>
              <a:rPr sz="2400" dirty="0">
                <a:latin typeface="Times New Roman"/>
                <a:cs typeface="Times New Roman"/>
              </a:rPr>
              <a:t>orario : array(lun … </a:t>
            </a:r>
            <a:r>
              <a:rPr sz="2400" spc="-5" dirty="0">
                <a:latin typeface="Times New Roman"/>
                <a:cs typeface="Times New Roman"/>
              </a:rPr>
              <a:t>sab)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lezioni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120" y="813257"/>
            <a:ext cx="33997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Dati</a:t>
            </a:r>
            <a:r>
              <a:rPr spc="-50" dirty="0"/>
              <a:t> </a:t>
            </a:r>
            <a:r>
              <a:rPr dirty="0"/>
              <a:t>Strutturati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506"/>
            <a:ext cx="7285355" cy="397382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54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Insiemi di valori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correlati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8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Indicati collettivamente da un unico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nome</a:t>
            </a:r>
            <a:endParaRPr sz="28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ts val="3020"/>
              </a:lnSpc>
              <a:spcBef>
                <a:spcPts val="74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Si </a:t>
            </a:r>
            <a:r>
              <a:rPr sz="2800" dirty="0">
                <a:latin typeface="Times New Roman"/>
                <a:cs typeface="Times New Roman"/>
              </a:rPr>
              <a:t>presuppone </a:t>
            </a:r>
            <a:r>
              <a:rPr sz="2800" spc="-5" dirty="0">
                <a:latin typeface="Times New Roman"/>
                <a:cs typeface="Times New Roman"/>
              </a:rPr>
              <a:t>che </a:t>
            </a:r>
            <a:r>
              <a:rPr sz="2800" dirty="0">
                <a:latin typeface="Times New Roman"/>
                <a:cs typeface="Times New Roman"/>
              </a:rPr>
              <a:t>tra </a:t>
            </a:r>
            <a:r>
              <a:rPr sz="2800" spc="-5" dirty="0">
                <a:latin typeface="Times New Roman"/>
                <a:cs typeface="Times New Roman"/>
              </a:rPr>
              <a:t>essi esista una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struttura,  </a:t>
            </a:r>
            <a:r>
              <a:rPr sz="2800" spc="-5" dirty="0">
                <a:latin typeface="Times New Roman"/>
                <a:cs typeface="Times New Roman"/>
              </a:rPr>
              <a:t>legata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All’organizzazione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 </a:t>
            </a:r>
            <a:r>
              <a:rPr sz="2400" dirty="0">
                <a:latin typeface="Times New Roman"/>
                <a:cs typeface="Times New Roman"/>
              </a:rPr>
              <a:t>tipo di valori che </a:t>
            </a:r>
            <a:r>
              <a:rPr sz="2400" spc="-5" dirty="0">
                <a:latin typeface="Times New Roman"/>
                <a:cs typeface="Times New Roman"/>
              </a:rPr>
              <a:t>compongono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l’insieme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Alle </a:t>
            </a:r>
            <a:r>
              <a:rPr sz="2400" dirty="0">
                <a:latin typeface="Times New Roman"/>
                <a:cs typeface="Times New Roman"/>
              </a:rPr>
              <a:t>operazioni per estrarre i dati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dall’insieme</a:t>
            </a:r>
            <a:endParaRPr sz="2400">
              <a:latin typeface="Times New Roman"/>
              <a:cs typeface="Times New Roman"/>
            </a:endParaRPr>
          </a:p>
          <a:p>
            <a:pPr marL="743585" marR="1120140" lvl="1" indent="-273685">
              <a:lnSpc>
                <a:spcPts val="3020"/>
              </a:lnSpc>
              <a:spcBef>
                <a:spcPts val="73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È fondamentale il </a:t>
            </a:r>
            <a:r>
              <a:rPr sz="2800" spc="-10" dirty="0">
                <a:latin typeface="Times New Roman"/>
                <a:cs typeface="Times New Roman"/>
              </a:rPr>
              <a:t>modo </a:t>
            </a:r>
            <a:r>
              <a:rPr sz="2800" spc="-5" dirty="0">
                <a:latin typeface="Times New Roman"/>
                <a:cs typeface="Times New Roman"/>
              </a:rPr>
              <a:t>in cui i valori  componenti vengono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individuati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173" y="126568"/>
            <a:ext cx="5601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Array</a:t>
            </a:r>
            <a:r>
              <a:rPr spc="-65" dirty="0"/>
              <a:t> </a:t>
            </a:r>
            <a:r>
              <a:rPr dirty="0"/>
              <a:t>Multidimensionali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495748"/>
            <a:ext cx="7278370" cy="55219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178685">
              <a:lnSpc>
                <a:spcPct val="100000"/>
              </a:lnSpc>
              <a:spcBef>
                <a:spcPts val="819"/>
              </a:spcBef>
            </a:pPr>
            <a:r>
              <a:rPr sz="3600" spc="-5" dirty="0">
                <a:latin typeface="Times New Roman"/>
                <a:cs typeface="Times New Roman"/>
              </a:rPr>
              <a:t>Rappresentazione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65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Linearizzazione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Componenti </a:t>
            </a:r>
            <a:r>
              <a:rPr sz="2800" spc="-10" dirty="0">
                <a:latin typeface="Times New Roman"/>
                <a:cs typeface="Times New Roman"/>
              </a:rPr>
              <a:t>memorizzate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sequenza</a:t>
            </a:r>
            <a:endParaRPr sz="28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inizia da quelle più interne ovvero </a:t>
            </a:r>
            <a:r>
              <a:rPr sz="2400" spc="-5" dirty="0">
                <a:latin typeface="Times New Roman"/>
                <a:cs typeface="Times New Roman"/>
              </a:rPr>
              <a:t>si fissano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gli  indici più esterni e </a:t>
            </a: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fa variare quello più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interno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10" dirty="0">
                <a:latin typeface="Times New Roman"/>
                <a:cs typeface="Times New Roman"/>
              </a:rPr>
              <a:t>Esempio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  <a:tab pos="3159760" algn="l"/>
              </a:tabLst>
            </a:pPr>
            <a:r>
              <a:rPr sz="2800" spc="-5" dirty="0">
                <a:latin typeface="Times New Roman"/>
                <a:cs typeface="Times New Roman"/>
              </a:rPr>
              <a:t>A(1…</a:t>
            </a:r>
            <a:r>
              <a:rPr sz="2800" i="1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1…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)	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dimensioni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Memorizzazione </a:t>
            </a:r>
            <a:r>
              <a:rPr sz="2800" dirty="0">
                <a:latin typeface="Times New Roman"/>
                <a:cs typeface="Times New Roman"/>
              </a:rPr>
              <a:t>per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righe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  <a:tab pos="2909570" algn="l"/>
              </a:tabLst>
            </a:pPr>
            <a:r>
              <a:rPr sz="2400" dirty="0">
                <a:latin typeface="Times New Roman"/>
                <a:cs typeface="Times New Roman"/>
              </a:rPr>
              <a:t>Ind(A(i,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j))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	(i – 1) * n *d + (j – 1) *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8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Memorizzazione </a:t>
            </a:r>
            <a:r>
              <a:rPr sz="2800" dirty="0">
                <a:latin typeface="Times New Roman"/>
                <a:cs typeface="Times New Roman"/>
              </a:rPr>
              <a:t>per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colonne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  <a:tab pos="2909570" algn="l"/>
              </a:tabLst>
            </a:pPr>
            <a:r>
              <a:rPr sz="2400" dirty="0">
                <a:latin typeface="Times New Roman"/>
                <a:cs typeface="Times New Roman"/>
              </a:rPr>
              <a:t>Ind(A(i,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j))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	(j – 1) * m *d + (i – 1) *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269" y="538048"/>
            <a:ext cx="5601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Array</a:t>
            </a:r>
            <a:r>
              <a:rPr spc="-65" dirty="0"/>
              <a:t> </a:t>
            </a:r>
            <a:r>
              <a:rPr dirty="0"/>
              <a:t>Multidimensionali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5283"/>
            <a:ext cx="6144895" cy="3416935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1476375" algn="ctr">
              <a:lnSpc>
                <a:spcPct val="100000"/>
              </a:lnSpc>
              <a:spcBef>
                <a:spcPts val="2215"/>
              </a:spcBef>
            </a:pPr>
            <a:r>
              <a:rPr sz="3600" dirty="0">
                <a:latin typeface="Times New Roman"/>
                <a:cs typeface="Times New Roman"/>
              </a:rPr>
              <a:t>Rappresentazione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89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Esempio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  <a:tab pos="4053204" algn="l"/>
              </a:tabLst>
            </a:pPr>
            <a:r>
              <a:rPr sz="2800" spc="-5" dirty="0">
                <a:latin typeface="Times New Roman"/>
                <a:cs typeface="Times New Roman"/>
              </a:rPr>
              <a:t>A(1…</a:t>
            </a:r>
            <a:r>
              <a:rPr sz="2800" i="1" spc="-5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1…</a:t>
            </a:r>
            <a:r>
              <a:rPr sz="2800" i="1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1…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)	</a:t>
            </a:r>
            <a:r>
              <a:rPr sz="2800" spc="-5" dirty="0">
                <a:latin typeface="Times New Roman"/>
                <a:cs typeface="Times New Roman"/>
              </a:rPr>
              <a:t>3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dimensioni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0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Memorizzazione </a:t>
            </a:r>
            <a:r>
              <a:rPr sz="2800" dirty="0">
                <a:latin typeface="Times New Roman"/>
                <a:cs typeface="Times New Roman"/>
              </a:rPr>
              <a:t>per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righe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A(i, </a:t>
            </a:r>
            <a:r>
              <a:rPr sz="2400" dirty="0">
                <a:latin typeface="Times New Roman"/>
                <a:cs typeface="Times New Roman"/>
              </a:rPr>
              <a:t>j,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k)</a:t>
            </a:r>
            <a:endParaRPr sz="2400">
              <a:latin typeface="Times New Roman"/>
              <a:cs typeface="Times New Roman"/>
            </a:endParaRPr>
          </a:p>
          <a:p>
            <a:pPr marL="1370965" algn="ctr">
              <a:lnSpc>
                <a:spcPct val="100000"/>
              </a:lnSpc>
              <a:spcBef>
                <a:spcPts val="509"/>
              </a:spcBef>
            </a:pPr>
            <a:r>
              <a:rPr sz="2000" dirty="0">
                <a:latin typeface="Times New Roman"/>
                <a:cs typeface="Times New Roman"/>
              </a:rPr>
              <a:t>(i – 1) * m * n *d + (j – 1) * n * d + (k – 1) *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6773" y="538048"/>
            <a:ext cx="1330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000037"/>
            <a:ext cx="7506334" cy="492315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12395" algn="ctr">
              <a:lnSpc>
                <a:spcPct val="100000"/>
              </a:lnSpc>
              <a:spcBef>
                <a:spcPts val="178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51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In matematica,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matrici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A una dimensione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vettori</a:t>
            </a:r>
            <a:r>
              <a:rPr sz="2800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o a </a:t>
            </a:r>
            <a:r>
              <a:rPr sz="2800" dirty="0">
                <a:latin typeface="Times New Roman"/>
                <a:cs typeface="Times New Roman"/>
              </a:rPr>
              <a:t>più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dimensioni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Sono </a:t>
            </a:r>
            <a:r>
              <a:rPr sz="2400" spc="-5" dirty="0">
                <a:latin typeface="Times New Roman"/>
                <a:cs typeface="Times New Roman"/>
              </a:rPr>
              <a:t>fondamentali </a:t>
            </a:r>
            <a:r>
              <a:rPr sz="2400" dirty="0">
                <a:latin typeface="Times New Roman"/>
                <a:cs typeface="Times New Roman"/>
              </a:rPr>
              <a:t>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dimensioni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59"/>
              </a:spcBef>
              <a:buChar char="–"/>
              <a:tabLst>
                <a:tab pos="744220" algn="l"/>
              </a:tabLst>
            </a:pPr>
            <a:r>
              <a:rPr sz="2800" spc="-40" dirty="0">
                <a:latin typeface="Times New Roman"/>
                <a:cs typeface="Times New Roman"/>
              </a:rPr>
              <a:t>Variabili </a:t>
            </a:r>
            <a:r>
              <a:rPr sz="2800" dirty="0">
                <a:latin typeface="Times New Roman"/>
                <a:cs typeface="Times New Roman"/>
              </a:rPr>
              <a:t>sottoscritte </a:t>
            </a:r>
            <a:r>
              <a:rPr sz="2800" spc="-5" dirty="0">
                <a:latin typeface="Times New Roman"/>
                <a:cs typeface="Times New Roman"/>
              </a:rPr>
              <a:t>o con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indici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Considerate </a:t>
            </a:r>
            <a:r>
              <a:rPr sz="2400" spc="-5" dirty="0">
                <a:latin typeface="Times New Roman"/>
                <a:cs typeface="Times New Roman"/>
              </a:rPr>
              <a:t>come </a:t>
            </a:r>
            <a:r>
              <a:rPr sz="2400" dirty="0">
                <a:latin typeface="Times New Roman"/>
                <a:cs typeface="Times New Roman"/>
              </a:rPr>
              <a:t>un tutto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unico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65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Operazioni tra </a:t>
            </a:r>
            <a:r>
              <a:rPr sz="2000" spc="-5" dirty="0">
                <a:latin typeface="Times New Roman"/>
                <a:cs typeface="Times New Roman"/>
              </a:rPr>
              <a:t>matrici </a:t>
            </a:r>
            <a:r>
              <a:rPr sz="2000" dirty="0">
                <a:latin typeface="Times New Roman"/>
                <a:cs typeface="Times New Roman"/>
              </a:rPr>
              <a:t>(algebra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matriciale)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Indici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interi</a:t>
            </a:r>
            <a:endParaRPr sz="2400">
              <a:latin typeface="Times New Roman"/>
              <a:cs typeface="Times New Roman"/>
            </a:endParaRPr>
          </a:p>
          <a:p>
            <a:pPr marL="1612900" marR="5080" lvl="3" indent="-229235">
              <a:lnSpc>
                <a:spcPts val="2160"/>
              </a:lnSpc>
              <a:spcBef>
                <a:spcPts val="550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Rappresentano la posizione che quella variabile occupa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 </a:t>
            </a:r>
            <a:r>
              <a:rPr sz="2000" spc="5" dirty="0">
                <a:latin typeface="Times New Roman"/>
                <a:cs typeface="Times New Roman"/>
              </a:rPr>
              <a:t>una </a:t>
            </a:r>
            <a:r>
              <a:rPr sz="2000" dirty="0">
                <a:latin typeface="Times New Roman"/>
                <a:cs typeface="Times New Roman"/>
              </a:rPr>
              <a:t>struttura di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variabili</a:t>
            </a:r>
            <a:endParaRPr sz="20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35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Servono ad indicare univocamente quella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variabile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6967220" cy="47802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4805" marR="22225" indent="-332105">
              <a:lnSpc>
                <a:spcPts val="3460"/>
              </a:lnSpc>
              <a:spcBef>
                <a:spcPts val="53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Registra in una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-pla di dati </a:t>
            </a:r>
            <a:r>
              <a:rPr sz="3200" spc="-5" dirty="0">
                <a:latin typeface="Times New Roman"/>
                <a:cs typeface="Times New Roman"/>
              </a:rPr>
              <a:t>le </a:t>
            </a:r>
            <a:r>
              <a:rPr sz="3200" dirty="0">
                <a:latin typeface="Times New Roman"/>
                <a:cs typeface="Times New Roman"/>
              </a:rPr>
              <a:t>principali  caratteristiche di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un’entità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25"/>
              </a:spcBef>
              <a:buChar char="–"/>
              <a:tabLst>
                <a:tab pos="744220" algn="l"/>
              </a:tabLst>
            </a:pPr>
            <a:r>
              <a:rPr sz="2800" dirty="0">
                <a:latin typeface="Times New Roman"/>
                <a:cs typeface="Times New Roman"/>
              </a:rPr>
              <a:t>Struttura </a:t>
            </a:r>
            <a:r>
              <a:rPr sz="2800" spc="-5" dirty="0">
                <a:latin typeface="Times New Roman"/>
                <a:cs typeface="Times New Roman"/>
              </a:rPr>
              <a:t>non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lineare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6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A dimensione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fissa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Insieme di dati non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omogenei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Operazioni consentite: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Lettura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(selezione)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70"/>
              </a:spcBef>
              <a:buChar char="–"/>
              <a:tabLst>
                <a:tab pos="1613535" algn="l"/>
              </a:tabLst>
            </a:pPr>
            <a:r>
              <a:rPr sz="2000" spc="-5" dirty="0">
                <a:latin typeface="Times New Roman"/>
                <a:cs typeface="Times New Roman"/>
              </a:rPr>
              <a:t>Reperimento </a:t>
            </a:r>
            <a:r>
              <a:rPr sz="2000" dirty="0">
                <a:latin typeface="Times New Roman"/>
                <a:cs typeface="Times New Roman"/>
              </a:rPr>
              <a:t>del valore di un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elemento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9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Scrittura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(sostituzione)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80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Sostituzione del valore di un </a:t>
            </a:r>
            <a:r>
              <a:rPr sz="2000" spc="-5" dirty="0">
                <a:latin typeface="Times New Roman"/>
                <a:cs typeface="Times New Roman"/>
              </a:rPr>
              <a:t>elemento </a:t>
            </a:r>
            <a:r>
              <a:rPr sz="2000" dirty="0">
                <a:latin typeface="Times New Roman"/>
                <a:cs typeface="Times New Roman"/>
              </a:rPr>
              <a:t>con un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nuovo</a:t>
            </a:r>
            <a:endParaRPr sz="20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560"/>
              </a:spcBef>
            </a:pPr>
            <a:r>
              <a:rPr sz="3000" baseline="22222" dirty="0">
                <a:latin typeface="Times New Roman"/>
                <a:cs typeface="Times New Roman"/>
              </a:rPr>
              <a:t>valore </a:t>
            </a:r>
            <a:r>
              <a:rPr sz="1400" dirty="0">
                <a:latin typeface="Times New Roman"/>
                <a:cs typeface="Times New Roman"/>
              </a:rPr>
              <a:t>Corso di </a:t>
            </a:r>
            <a:r>
              <a:rPr sz="1400" spc="-5" dirty="0">
                <a:latin typeface="Times New Roman"/>
                <a:cs typeface="Times New Roman"/>
              </a:rPr>
              <a:t>Programmazione </a:t>
            </a:r>
            <a:r>
              <a:rPr sz="1400" dirty="0">
                <a:latin typeface="Times New Roman"/>
                <a:cs typeface="Times New Roman"/>
              </a:rPr>
              <a:t>- </a:t>
            </a:r>
            <a:r>
              <a:rPr sz="1400" spc="-15" dirty="0">
                <a:latin typeface="Times New Roman"/>
                <a:cs typeface="Times New Roman"/>
              </a:rPr>
              <a:t>Teresa </a:t>
            </a:r>
            <a:r>
              <a:rPr sz="1400" dirty="0">
                <a:latin typeface="Times New Roman"/>
                <a:cs typeface="Times New Roman"/>
              </a:rPr>
              <a:t>Roselli -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DIB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11660"/>
            <a:ext cx="7471409" cy="43249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48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Numero fissato di componenti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30"/>
              </a:spcBef>
              <a:buChar char="–"/>
              <a:tabLst>
                <a:tab pos="744220" algn="l"/>
              </a:tabLst>
            </a:pPr>
            <a:r>
              <a:rPr sz="2400" spc="-25" dirty="0">
                <a:latin typeface="Times New Roman"/>
                <a:cs typeface="Times New Roman"/>
              </a:rPr>
              <a:t>Tipi </a:t>
            </a:r>
            <a:r>
              <a:rPr sz="2400" spc="-5" dirty="0">
                <a:latin typeface="Times New Roman"/>
                <a:cs typeface="Times New Roman"/>
              </a:rPr>
              <a:t>potenzialmente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diversi</a:t>
            </a:r>
            <a:endParaRPr sz="24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ts val="2590"/>
              </a:lnSpc>
              <a:spcBef>
                <a:spcPts val="64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Ciascuna </a:t>
            </a:r>
            <a:r>
              <a:rPr sz="2400" spc="-5" dirty="0">
                <a:latin typeface="Times New Roman"/>
                <a:cs typeface="Times New Roman"/>
              </a:rPr>
              <a:t>esplicitamente </a:t>
            </a:r>
            <a:r>
              <a:rPr sz="2400" dirty="0">
                <a:latin typeface="Times New Roman"/>
                <a:cs typeface="Times New Roman"/>
              </a:rPr>
              <a:t>denotata ed indirizzata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tramite  </a:t>
            </a:r>
            <a:r>
              <a:rPr sz="2400" dirty="0">
                <a:latin typeface="Times New Roman"/>
                <a:cs typeface="Times New Roman"/>
              </a:rPr>
              <a:t>un selettore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campo)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Paragonabile ad una variabile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ordinaria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Denotato da un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identificatore</a:t>
            </a:r>
            <a:endParaRPr sz="2000">
              <a:latin typeface="Times New Roman"/>
              <a:cs typeface="Times New Roman"/>
            </a:endParaRPr>
          </a:p>
          <a:p>
            <a:pPr marL="344805" marR="983615" indent="-332105">
              <a:lnSpc>
                <a:spcPts val="3020"/>
              </a:lnSpc>
              <a:spcBef>
                <a:spcPts val="72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Definito dalla descrizione, per </a:t>
            </a:r>
            <a:r>
              <a:rPr sz="2800" dirty="0">
                <a:latin typeface="Times New Roman"/>
                <a:cs typeface="Times New Roman"/>
              </a:rPr>
              <a:t>ogni singola  </a:t>
            </a:r>
            <a:r>
              <a:rPr sz="2800" spc="-5" dirty="0">
                <a:latin typeface="Times New Roman"/>
                <a:cs typeface="Times New Roman"/>
              </a:rPr>
              <a:t>componente,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di: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90"/>
              </a:spcBef>
              <a:buChar char="–"/>
              <a:tabLst>
                <a:tab pos="744220" algn="l"/>
              </a:tabLst>
            </a:pPr>
            <a:r>
              <a:rPr sz="2400" spc="-25" dirty="0">
                <a:latin typeface="Times New Roman"/>
                <a:cs typeface="Times New Roman"/>
              </a:rPr>
              <a:t>Tipo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Limiti </a:t>
            </a:r>
            <a:r>
              <a:rPr sz="2000" dirty="0">
                <a:latin typeface="Times New Roman"/>
                <a:cs typeface="Times New Roman"/>
              </a:rPr>
              <a:t>di variabilità del valore che </a:t>
            </a:r>
            <a:r>
              <a:rPr sz="2000" spc="5" dirty="0">
                <a:latin typeface="Times New Roman"/>
                <a:cs typeface="Times New Roman"/>
              </a:rPr>
              <a:t>può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assumere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9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Identificatore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accedervi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552" y="2003247"/>
            <a:ext cx="932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re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9591" y="1912450"/>
            <a:ext cx="2854325" cy="15748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800" i="1" spc="-10" dirty="0">
                <a:latin typeface="Times New Roman"/>
                <a:cs typeface="Times New Roman"/>
              </a:rPr>
              <a:t>identificatore 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tipo</a:t>
            </a:r>
            <a:r>
              <a:rPr sz="2800" dirty="0"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800" i="1" spc="-5" dirty="0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i="1" spc="-10" dirty="0">
                <a:latin typeface="Times New Roman"/>
                <a:cs typeface="Times New Roman"/>
              </a:rPr>
              <a:t>identificatore 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tipo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320" y="3459788"/>
            <a:ext cx="7534275" cy="260096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81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Accesso a qualunque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componente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1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Specificandone il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campo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Nome </a:t>
            </a:r>
            <a:r>
              <a:rPr sz="2000" dirty="0">
                <a:latin typeface="Times New Roman"/>
                <a:cs typeface="Times New Roman"/>
              </a:rPr>
              <a:t>della variabile record </a:t>
            </a:r>
            <a:r>
              <a:rPr sz="2000" spc="-5" dirty="0">
                <a:latin typeface="Times New Roman"/>
                <a:cs typeface="Times New Roman"/>
              </a:rPr>
              <a:t>seguito dall’identificatore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</a:t>
            </a:r>
            <a:endParaRPr sz="200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campo</a:t>
            </a:r>
            <a:endParaRPr sz="2000">
              <a:latin typeface="Times New Roman"/>
              <a:cs typeface="Times New Roman"/>
            </a:endParaRPr>
          </a:p>
          <a:p>
            <a:pPr marL="344805" marR="5080" indent="-332105">
              <a:lnSpc>
                <a:spcPct val="100000"/>
              </a:lnSpc>
              <a:spcBef>
                <a:spcPts val="66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Un elemento di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record può essere a sua volta di  un tipo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strutturato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04164"/>
            <a:ext cx="7345680" cy="5086985"/>
          </a:xfrm>
          <a:prstGeom prst="rect">
            <a:avLst/>
          </a:prstGeom>
        </p:spPr>
        <p:txBody>
          <a:bodyPr vert="horz" wrap="square" lIns="0" tIns="321945" rIns="0" bIns="0" rtlCol="0">
            <a:spAutoFit/>
          </a:bodyPr>
          <a:lstStyle/>
          <a:p>
            <a:pPr marL="2184400">
              <a:lnSpc>
                <a:spcPct val="100000"/>
              </a:lnSpc>
              <a:spcBef>
                <a:spcPts val="2535"/>
              </a:spcBef>
            </a:pPr>
            <a:r>
              <a:rPr sz="3600" dirty="0">
                <a:latin typeface="Times New Roman"/>
                <a:cs typeface="Times New Roman"/>
              </a:rPr>
              <a:t>Rappresentazione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8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Componenti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allocate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In posizioni di </a:t>
            </a:r>
            <a:r>
              <a:rPr sz="2400" spc="-5" dirty="0">
                <a:latin typeface="Times New Roman"/>
                <a:cs typeface="Times New Roman"/>
              </a:rPr>
              <a:t>memoria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contigue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Nell’ordine in cui sono specificate nella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dichiarazione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69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Occupazione di </a:t>
            </a:r>
            <a:r>
              <a:rPr sz="2800" spc="-10" dirty="0">
                <a:latin typeface="Times New Roman"/>
                <a:cs typeface="Times New Roman"/>
              </a:rPr>
              <a:t>memoria</a:t>
            </a:r>
            <a:r>
              <a:rPr sz="2800" spc="-5" dirty="0">
                <a:latin typeface="Times New Roman"/>
                <a:cs typeface="Times New Roman"/>
              </a:rPr>
              <a:t> complessiva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10"/>
              </a:spcBef>
              <a:buChar char="–"/>
              <a:tabLst>
                <a:tab pos="744220" algn="l"/>
              </a:tabLst>
            </a:pPr>
            <a:r>
              <a:rPr sz="2400" spc="-10" dirty="0">
                <a:latin typeface="Times New Roman"/>
                <a:cs typeface="Times New Roman"/>
              </a:rPr>
              <a:t>Somma </a:t>
            </a:r>
            <a:r>
              <a:rPr sz="2400" dirty="0">
                <a:latin typeface="Times New Roman"/>
                <a:cs typeface="Times New Roman"/>
              </a:rPr>
              <a:t>dell’occupazione di ciascun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campo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Note in fase di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compilazione</a:t>
            </a:r>
            <a:endParaRPr sz="20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67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Posizione di </a:t>
            </a:r>
            <a:r>
              <a:rPr sz="2800" spc="-10" dirty="0">
                <a:latin typeface="Times New Roman"/>
                <a:cs typeface="Times New Roman"/>
              </a:rPr>
              <a:t>memoria </a:t>
            </a:r>
            <a:r>
              <a:rPr sz="2800" spc="-5" dirty="0">
                <a:latin typeface="Times New Roman"/>
                <a:cs typeface="Times New Roman"/>
              </a:rPr>
              <a:t>di un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campo</a:t>
            </a:r>
            <a:endParaRPr sz="2800">
              <a:latin typeface="Times New Roman"/>
              <a:cs typeface="Times New Roman"/>
            </a:endParaRPr>
          </a:p>
          <a:p>
            <a:pPr marL="743585" marR="603250" lvl="1" indent="-273685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spc="-10" dirty="0">
                <a:latin typeface="Times New Roman"/>
                <a:cs typeface="Times New Roman"/>
              </a:rPr>
              <a:t>Somma </a:t>
            </a:r>
            <a:r>
              <a:rPr sz="2400" dirty="0">
                <a:latin typeface="Times New Roman"/>
                <a:cs typeface="Times New Roman"/>
              </a:rPr>
              <a:t>della posizione </a:t>
            </a:r>
            <a:r>
              <a:rPr sz="2400" spc="-5" dirty="0">
                <a:latin typeface="Times New Roman"/>
                <a:cs typeface="Times New Roman"/>
              </a:rPr>
              <a:t>iniziale </a:t>
            </a:r>
            <a:r>
              <a:rPr sz="2400" dirty="0">
                <a:latin typeface="Times New Roman"/>
                <a:cs typeface="Times New Roman"/>
              </a:rPr>
              <a:t>del record 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della  </a:t>
            </a:r>
            <a:r>
              <a:rPr sz="2400" spc="-10" dirty="0">
                <a:latin typeface="Times New Roman"/>
                <a:cs typeface="Times New Roman"/>
              </a:rPr>
              <a:t>somma </a:t>
            </a:r>
            <a:r>
              <a:rPr sz="2400" dirty="0">
                <a:latin typeface="Times New Roman"/>
                <a:cs typeface="Times New Roman"/>
              </a:rPr>
              <a:t>delle </a:t>
            </a:r>
            <a:r>
              <a:rPr sz="2400" spc="-5" dirty="0">
                <a:latin typeface="Times New Roman"/>
                <a:cs typeface="Times New Roman"/>
              </a:rPr>
              <a:t>dimensioni </a:t>
            </a:r>
            <a:r>
              <a:rPr sz="2400" dirty="0">
                <a:latin typeface="Times New Roman"/>
                <a:cs typeface="Times New Roman"/>
              </a:rPr>
              <a:t>dei </a:t>
            </a:r>
            <a:r>
              <a:rPr sz="2400" spc="-5" dirty="0">
                <a:latin typeface="Times New Roman"/>
                <a:cs typeface="Times New Roman"/>
              </a:rPr>
              <a:t>campi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precedenti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339"/>
            <a:ext cx="6910070" cy="216662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2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spc="-40" dirty="0">
                <a:latin typeface="Times New Roman"/>
                <a:cs typeface="Times New Roman"/>
              </a:rPr>
              <a:t>Variabile </a:t>
            </a:r>
            <a:r>
              <a:rPr sz="3200" dirty="0">
                <a:latin typeface="Times New Roman"/>
                <a:cs typeface="Times New Roman"/>
              </a:rPr>
              <a:t>strutturata a molte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componenti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Aggregazioni di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sz="2800" spc="-30" dirty="0">
                <a:latin typeface="Times New Roman"/>
                <a:cs typeface="Times New Roman"/>
              </a:rPr>
              <a:t>Tipi </a:t>
            </a:r>
            <a:r>
              <a:rPr sz="2800" spc="-5" dirty="0">
                <a:latin typeface="Times New Roman"/>
                <a:cs typeface="Times New Roman"/>
              </a:rPr>
              <a:t>potenzialmente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differenti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0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Accesso alle componenti tramite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nome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Record</a:t>
            </a:r>
          </a:p>
          <a:p>
            <a:pPr marL="1905" algn="ctr">
              <a:lnSpc>
                <a:spcPct val="100000"/>
              </a:lnSpc>
              <a:spcBef>
                <a:spcPts val="35"/>
              </a:spcBef>
            </a:pPr>
            <a:r>
              <a:rPr sz="3600" spc="-5" dirty="0"/>
              <a:t>Esempi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320" y="1897506"/>
            <a:ext cx="7253605" cy="408559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54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Data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8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Giorno, </a:t>
            </a:r>
            <a:r>
              <a:rPr sz="2800" spc="-10" dirty="0">
                <a:latin typeface="Times New Roman"/>
                <a:cs typeface="Times New Roman"/>
              </a:rPr>
              <a:t>Mese,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Anno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Scheda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bibliografica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8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Autore, </a:t>
            </a:r>
            <a:r>
              <a:rPr sz="2800" spc="-20" dirty="0">
                <a:latin typeface="Times New Roman"/>
                <a:cs typeface="Times New Roman"/>
              </a:rPr>
              <a:t>Titolo, </a:t>
            </a:r>
            <a:r>
              <a:rPr sz="2800" spc="-5" dirty="0">
                <a:latin typeface="Times New Roman"/>
                <a:cs typeface="Times New Roman"/>
              </a:rPr>
              <a:t>Prezzo, Anno,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Prestito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0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Indirizzo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80"/>
              </a:spcBef>
              <a:buChar char="–"/>
              <a:tabLst>
                <a:tab pos="744220" algn="l"/>
              </a:tabLst>
            </a:pPr>
            <a:r>
              <a:rPr sz="2800" spc="-45" dirty="0">
                <a:latin typeface="Times New Roman"/>
                <a:cs typeface="Times New Roman"/>
              </a:rPr>
              <a:t>Via, </a:t>
            </a:r>
            <a:r>
              <a:rPr sz="2800" spc="-5" dirty="0">
                <a:latin typeface="Times New Roman"/>
                <a:cs typeface="Times New Roman"/>
              </a:rPr>
              <a:t>N. civico, </a:t>
            </a:r>
            <a:r>
              <a:rPr sz="2800" spc="-85" dirty="0">
                <a:latin typeface="Times New Roman"/>
                <a:cs typeface="Times New Roman"/>
              </a:rPr>
              <a:t>CAP, </a:t>
            </a:r>
            <a:r>
              <a:rPr sz="2800" spc="-5" dirty="0">
                <a:latin typeface="Times New Roman"/>
                <a:cs typeface="Times New Roman"/>
              </a:rPr>
              <a:t>Città,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Provincia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Scheda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anagrafica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spc="-10" dirty="0">
                <a:latin typeface="Times New Roman"/>
                <a:cs typeface="Times New Roman"/>
              </a:rPr>
              <a:t>Nome, </a:t>
            </a:r>
            <a:r>
              <a:rPr sz="2800" spc="-5" dirty="0">
                <a:latin typeface="Times New Roman"/>
                <a:cs typeface="Times New Roman"/>
              </a:rPr>
              <a:t>Cognome, Data di nascita, Stato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civile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1473" y="813257"/>
            <a:ext cx="38633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Array vs.</a:t>
            </a:r>
            <a:r>
              <a:rPr spc="-70" dirty="0"/>
              <a:t> </a:t>
            </a:r>
            <a:r>
              <a:rPr dirty="0"/>
              <a:t>Record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509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/>
              <a:t>Dimensione</a:t>
            </a:r>
            <a:r>
              <a:rPr spc="-55" dirty="0"/>
              <a:t> </a:t>
            </a:r>
            <a:r>
              <a:rPr dirty="0"/>
              <a:t>fissa</a:t>
            </a:r>
          </a:p>
          <a:p>
            <a:pPr marL="344805" indent="-332105">
              <a:lnSpc>
                <a:spcPct val="100000"/>
              </a:lnSpc>
              <a:spcBef>
                <a:spcPts val="409"/>
              </a:spcBef>
              <a:buChar char="•"/>
              <a:tabLst>
                <a:tab pos="344805" algn="l"/>
                <a:tab pos="345440" algn="l"/>
              </a:tabLst>
            </a:pPr>
            <a:r>
              <a:rPr spc="-30" dirty="0"/>
              <a:t>Tipi </a:t>
            </a:r>
            <a:r>
              <a:rPr dirty="0"/>
              <a:t>omogenei</a:t>
            </a:r>
          </a:p>
          <a:p>
            <a:pPr marL="344805" indent="-332105">
              <a:lnSpc>
                <a:spcPct val="100000"/>
              </a:lnSpc>
              <a:spcBef>
                <a:spcPts val="420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/>
              <a:t>Sequenza</a:t>
            </a:r>
          </a:p>
          <a:p>
            <a:pPr marL="743585" lvl="1" indent="-273685">
              <a:lnSpc>
                <a:spcPct val="100000"/>
              </a:lnSpc>
              <a:spcBef>
                <a:spcPts val="38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Ordine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0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/>
              <a:t>Accesso</a:t>
            </a:r>
            <a:r>
              <a:rPr spc="-25" dirty="0"/>
              <a:t> </a:t>
            </a:r>
            <a:r>
              <a:rPr dirty="0"/>
              <a:t>diretto</a:t>
            </a: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dirty="0">
                <a:latin typeface="Times New Roman"/>
                <a:cs typeface="Times New Roman"/>
              </a:rPr>
              <a:t>Indice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Uso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espressioni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265"/>
              </a:spcBef>
            </a:pPr>
            <a:r>
              <a:rPr sz="2000" dirty="0"/>
              <a:t>–</a:t>
            </a:r>
            <a:r>
              <a:rPr sz="2000" spc="290" dirty="0"/>
              <a:t> </a:t>
            </a:r>
            <a:r>
              <a:rPr sz="2000" spc="-5" dirty="0"/>
              <a:t>Flessibilità</a:t>
            </a:r>
            <a:endParaRPr sz="200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894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/>
              <a:t>Dimensione</a:t>
            </a:r>
            <a:r>
              <a:rPr spc="-85" dirty="0"/>
              <a:t> </a:t>
            </a:r>
            <a:r>
              <a:rPr dirty="0"/>
              <a:t>fissa</a:t>
            </a:r>
          </a:p>
          <a:p>
            <a:pPr marL="344805" indent="-332105">
              <a:lnSpc>
                <a:spcPct val="100000"/>
              </a:lnSpc>
              <a:spcBef>
                <a:spcPts val="795"/>
              </a:spcBef>
              <a:buChar char="•"/>
              <a:tabLst>
                <a:tab pos="344805" algn="l"/>
                <a:tab pos="345440" algn="l"/>
              </a:tabLst>
            </a:pPr>
            <a:r>
              <a:rPr spc="-30" dirty="0"/>
              <a:t>Tipi </a:t>
            </a:r>
            <a:r>
              <a:rPr dirty="0"/>
              <a:t>diversi</a:t>
            </a:r>
          </a:p>
          <a:p>
            <a:pPr marL="744220" lvl="1" indent="-274320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Più generale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/>
              <a:t>Insieme</a:t>
            </a:r>
          </a:p>
          <a:p>
            <a:pPr marL="344805" indent="-332105">
              <a:lnSpc>
                <a:spcPct val="100000"/>
              </a:lnSpc>
              <a:spcBef>
                <a:spcPts val="80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/>
              <a:t>Accesso</a:t>
            </a:r>
            <a:r>
              <a:rPr spc="-30" dirty="0"/>
              <a:t> </a:t>
            </a:r>
            <a:r>
              <a:rPr dirty="0"/>
              <a:t>diretto</a:t>
            </a:r>
          </a:p>
          <a:p>
            <a:pPr marL="744220" marR="139065" lvl="1" indent="-274320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Identificatore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  </a:t>
            </a:r>
            <a:r>
              <a:rPr sz="2800" spc="-10" dirty="0">
                <a:latin typeface="Times New Roman"/>
                <a:cs typeface="Times New Roman"/>
              </a:rPr>
              <a:t>campo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777" y="538048"/>
            <a:ext cx="3550920" cy="125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Dato</a:t>
            </a:r>
            <a:r>
              <a:rPr spc="-80" dirty="0"/>
              <a:t> </a:t>
            </a:r>
            <a:r>
              <a:rPr dirty="0"/>
              <a:t>strutturato</a:t>
            </a:r>
          </a:p>
          <a:p>
            <a:pPr marL="3810" algn="ctr">
              <a:lnSpc>
                <a:spcPct val="100000"/>
              </a:lnSpc>
              <a:spcBef>
                <a:spcPts val="35"/>
              </a:spcBef>
            </a:pPr>
            <a:r>
              <a:rPr sz="3600" spc="-5" dirty="0"/>
              <a:t>Esempi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320" y="1897506"/>
            <a:ext cx="3636010" cy="198945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54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spc="-35" dirty="0">
                <a:latin typeface="Times New Roman"/>
                <a:cs typeface="Times New Roman"/>
              </a:rPr>
              <a:t>Tabelle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8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Orario delle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Lezioni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6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Orario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Ferroviario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6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Matrici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2057" y="813257"/>
            <a:ext cx="3660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Array </a:t>
            </a:r>
            <a:r>
              <a:rPr spc="5" dirty="0"/>
              <a:t>&amp;</a:t>
            </a:r>
            <a:r>
              <a:rPr spc="-80" dirty="0"/>
              <a:t> </a:t>
            </a:r>
            <a:r>
              <a:rPr dirty="0"/>
              <a:t>Record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541895" cy="41903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4805" marR="5080" indent="-332105">
              <a:lnSpc>
                <a:spcPts val="3460"/>
              </a:lnSpc>
              <a:spcBef>
                <a:spcPts val="53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Spesso si ha a che fare con strutture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formate  da array di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record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2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Sequenza di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schede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Simili fra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loro</a:t>
            </a:r>
            <a:endParaRPr sz="2400">
              <a:latin typeface="Times New Roman"/>
              <a:cs typeface="Times New Roman"/>
            </a:endParaRPr>
          </a:p>
          <a:p>
            <a:pPr marL="1155065" marR="286385" lvl="2" indent="-228600">
              <a:lnSpc>
                <a:spcPts val="2590"/>
              </a:lnSpc>
              <a:spcBef>
                <a:spcPts val="64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Distinguibili in base ad un </a:t>
            </a:r>
            <a:r>
              <a:rPr sz="2400" spc="-5" dirty="0">
                <a:latin typeface="Times New Roman"/>
                <a:cs typeface="Times New Roman"/>
              </a:rPr>
              <a:t>sottoinsieme </a:t>
            </a:r>
            <a:r>
              <a:rPr sz="2400" dirty="0">
                <a:latin typeface="Times New Roman"/>
                <a:cs typeface="Times New Roman"/>
              </a:rPr>
              <a:t>dei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campi  </a:t>
            </a:r>
            <a:r>
              <a:rPr sz="2400" dirty="0">
                <a:latin typeface="Times New Roman"/>
                <a:cs typeface="Times New Roman"/>
              </a:rPr>
              <a:t>che 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formano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Chiave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45"/>
              </a:spcBef>
              <a:buChar char="–"/>
              <a:tabLst>
                <a:tab pos="744220" algn="l"/>
              </a:tabLst>
            </a:pPr>
            <a:r>
              <a:rPr sz="2800" spc="-10" dirty="0">
                <a:latin typeface="Times New Roman"/>
                <a:cs typeface="Times New Roman"/>
              </a:rPr>
              <a:t>Esempi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Schedario di dipendenti (Chiave: Codice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Fiscale)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Orario Ferroviario (Chiave: </a:t>
            </a:r>
            <a:r>
              <a:rPr sz="2400" spc="-5" dirty="0">
                <a:latin typeface="Times New Roman"/>
                <a:cs typeface="Times New Roman"/>
              </a:rPr>
              <a:t>Numero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Treno)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825" y="0"/>
            <a:ext cx="3553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Dato</a:t>
            </a:r>
            <a:r>
              <a:rPr spc="-60" dirty="0"/>
              <a:t> </a:t>
            </a:r>
            <a:r>
              <a:rPr dirty="0"/>
              <a:t>strutturato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8673" y="845565"/>
            <a:ext cx="139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Esempi</a:t>
            </a:r>
            <a:endParaRPr sz="3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0143" y="1629155"/>
          <a:ext cx="8498203" cy="3168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35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27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°</a:t>
                      </a:r>
                      <a:r>
                        <a:rPr sz="2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ora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88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2305">
                        <a:lnSpc>
                          <a:spcPct val="100000"/>
                        </a:lnSpc>
                        <a:spcBef>
                          <a:spcPts val="227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°</a:t>
                      </a:r>
                      <a:r>
                        <a:rPr sz="2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ora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88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227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°</a:t>
                      </a:r>
                      <a:r>
                        <a:rPr sz="2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ora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88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227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°</a:t>
                      </a:r>
                      <a:r>
                        <a:rPr sz="2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ora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8829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Lunedì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875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Italiano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8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Ed.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Fisica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8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…….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8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…….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875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327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Martedì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970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Italiano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97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Matematica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97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…….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97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…….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970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85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Mercoledì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5176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…….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51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…….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51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…….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51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…….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517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485" y="293319"/>
            <a:ext cx="3662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Struttura di</a:t>
            </a:r>
            <a:r>
              <a:rPr spc="-75" dirty="0"/>
              <a:t> </a:t>
            </a:r>
            <a:r>
              <a:rPr dirty="0"/>
              <a:t>Dati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60575"/>
            <a:ext cx="7595234" cy="37001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44805" marR="5080" indent="-332740">
              <a:lnSpc>
                <a:spcPts val="3030"/>
              </a:lnSpc>
              <a:spcBef>
                <a:spcPts val="475"/>
              </a:spcBef>
            </a:pPr>
            <a:r>
              <a:rPr sz="2800" spc="-5" dirty="0">
                <a:latin typeface="Times New Roman"/>
                <a:cs typeface="Times New Roman"/>
              </a:rPr>
              <a:t>Una </a:t>
            </a:r>
            <a:r>
              <a:rPr sz="2800" dirty="0">
                <a:latin typeface="Times New Roman"/>
                <a:cs typeface="Times New Roman"/>
              </a:rPr>
              <a:t>struttura </a:t>
            </a:r>
            <a:r>
              <a:rPr sz="2800" spc="-5" dirty="0">
                <a:latin typeface="Times New Roman"/>
                <a:cs typeface="Times New Roman"/>
              </a:rPr>
              <a:t>di dati è un insieme di dati correlati </a:t>
            </a:r>
            <a:r>
              <a:rPr sz="2800" spc="-10" dirty="0">
                <a:latin typeface="Times New Roman"/>
                <a:cs typeface="Times New Roman"/>
              </a:rPr>
              <a:t>che  </a:t>
            </a:r>
            <a:r>
              <a:rPr sz="2800" dirty="0">
                <a:latin typeface="Times New Roman"/>
                <a:cs typeface="Times New Roman"/>
              </a:rPr>
              <a:t>possono </a:t>
            </a:r>
            <a:r>
              <a:rPr sz="2800" spc="-5" dirty="0">
                <a:latin typeface="Times New Roman"/>
                <a:cs typeface="Times New Roman"/>
              </a:rPr>
              <a:t>non essere tutti dello stesso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tipo.</a:t>
            </a:r>
            <a:endParaRPr sz="2800">
              <a:latin typeface="Times New Roman"/>
              <a:cs typeface="Times New Roman"/>
            </a:endParaRPr>
          </a:p>
          <a:p>
            <a:pPr marL="344805" marR="665480" indent="-243840">
              <a:lnSpc>
                <a:spcPct val="90000"/>
              </a:lnSpc>
              <a:spcBef>
                <a:spcPts val="750"/>
              </a:spcBef>
            </a:pPr>
            <a:r>
              <a:rPr sz="2800" spc="-5" dirty="0">
                <a:latin typeface="Times New Roman"/>
                <a:cs typeface="Times New Roman"/>
              </a:rPr>
              <a:t>I dati sono legati da una </a:t>
            </a:r>
            <a:r>
              <a:rPr sz="2800" spc="-10" dirty="0">
                <a:latin typeface="Times New Roman"/>
                <a:cs typeface="Times New Roman"/>
              </a:rPr>
              <a:t>organizzazione </a:t>
            </a:r>
            <a:r>
              <a:rPr sz="2800" spc="-5" dirty="0">
                <a:latin typeface="Times New Roman"/>
                <a:cs typeface="Times New Roman"/>
              </a:rPr>
              <a:t>ed è  fondamentale il modo in cui i dati componenti  vengono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individuati.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7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Esempio: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42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Schede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7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Documenti di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riconoscimento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6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Schede di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biblioteca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5817" y="266141"/>
            <a:ext cx="4451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Variabili</a:t>
            </a:r>
            <a:r>
              <a:rPr spc="-75" dirty="0"/>
              <a:t> </a:t>
            </a:r>
            <a:r>
              <a:rPr dirty="0"/>
              <a:t>Strutturate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7345" marR="5080" indent="-332740">
              <a:lnSpc>
                <a:spcPts val="2590"/>
              </a:lnSpc>
              <a:spcBef>
                <a:spcPts val="425"/>
              </a:spcBef>
            </a:pPr>
            <a:r>
              <a:rPr dirty="0"/>
              <a:t>I </a:t>
            </a:r>
            <a:r>
              <a:rPr spc="-5" dirty="0"/>
              <a:t>dati strutturati </a:t>
            </a:r>
            <a:r>
              <a:rPr dirty="0"/>
              <a:t>e </a:t>
            </a:r>
            <a:r>
              <a:rPr spc="-5" dirty="0"/>
              <a:t>le strutture </a:t>
            </a:r>
            <a:r>
              <a:rPr dirty="0"/>
              <a:t>di </a:t>
            </a:r>
            <a:r>
              <a:rPr spc="-5" dirty="0"/>
              <a:t>dati </a:t>
            </a:r>
            <a:r>
              <a:rPr dirty="0"/>
              <a:t>vengono </a:t>
            </a:r>
            <a:r>
              <a:rPr spc="-5" dirty="0"/>
              <a:t>memorizzati </a:t>
            </a:r>
            <a:r>
              <a:rPr spc="5" dirty="0"/>
              <a:t>in  </a:t>
            </a:r>
            <a:r>
              <a:rPr dirty="0"/>
              <a:t>varibili</a:t>
            </a:r>
            <a:r>
              <a:rPr spc="-40" dirty="0"/>
              <a:t> </a:t>
            </a:r>
            <a:r>
              <a:rPr dirty="0"/>
              <a:t>strutturate.</a:t>
            </a:r>
          </a:p>
          <a:p>
            <a:pPr marL="15240">
              <a:lnSpc>
                <a:spcPct val="100000"/>
              </a:lnSpc>
              <a:spcBef>
                <a:spcPts val="439"/>
              </a:spcBef>
            </a:pPr>
            <a:r>
              <a:rPr sz="2000" spc="5" dirty="0"/>
              <a:t>Una </a:t>
            </a:r>
            <a:r>
              <a:rPr sz="2000" dirty="0"/>
              <a:t>variabile di </a:t>
            </a:r>
            <a:r>
              <a:rPr sz="2000" spc="-5" dirty="0"/>
              <a:t>tipo strutturato </a:t>
            </a:r>
            <a:r>
              <a:rPr sz="2000" dirty="0"/>
              <a:t>possiede più di una</a:t>
            </a:r>
            <a:r>
              <a:rPr sz="2000" spc="-200" dirty="0"/>
              <a:t> </a:t>
            </a:r>
            <a:r>
              <a:rPr sz="2000" dirty="0"/>
              <a:t>componente</a:t>
            </a:r>
            <a:endParaRPr sz="2000"/>
          </a:p>
          <a:p>
            <a:pPr marL="347345" indent="-332105">
              <a:lnSpc>
                <a:spcPct val="100000"/>
              </a:lnSpc>
              <a:spcBef>
                <a:spcPts val="470"/>
              </a:spcBef>
              <a:buChar char="•"/>
              <a:tabLst>
                <a:tab pos="347345" algn="l"/>
                <a:tab pos="347980" algn="l"/>
              </a:tabLst>
            </a:pPr>
            <a:r>
              <a:rPr sz="2000" dirty="0"/>
              <a:t>Ia dichiarazione prevede l’indicazione</a:t>
            </a:r>
            <a:r>
              <a:rPr sz="2000" spc="-135" dirty="0"/>
              <a:t> </a:t>
            </a:r>
            <a:r>
              <a:rPr sz="2000" dirty="0"/>
              <a:t>di</a:t>
            </a:r>
            <a:endParaRPr sz="2000"/>
          </a:p>
          <a:p>
            <a:pPr marL="1157605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7605" algn="l"/>
                <a:tab pos="1158240" algn="l"/>
              </a:tabLst>
            </a:pPr>
            <a:r>
              <a:rPr sz="1800" spc="-5" dirty="0">
                <a:latin typeface="Times New Roman"/>
                <a:cs typeface="Times New Roman"/>
              </a:rPr>
              <a:t>Nome </a:t>
            </a:r>
            <a:r>
              <a:rPr sz="1800" dirty="0">
                <a:latin typeface="Times New Roman"/>
                <a:cs typeface="Times New Roman"/>
              </a:rPr>
              <a:t>delle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struttura</a:t>
            </a:r>
            <a:endParaRPr sz="1800">
              <a:latin typeface="Times New Roman"/>
              <a:cs typeface="Times New Roman"/>
            </a:endParaRPr>
          </a:p>
          <a:p>
            <a:pPr marL="1157605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1157605" algn="l"/>
                <a:tab pos="1158240" algn="l"/>
              </a:tabLst>
            </a:pPr>
            <a:r>
              <a:rPr sz="1800" spc="-15" dirty="0">
                <a:latin typeface="Times New Roman"/>
                <a:cs typeface="Times New Roman"/>
              </a:rPr>
              <a:t>Tipo </a:t>
            </a:r>
            <a:r>
              <a:rPr sz="1800" dirty="0">
                <a:latin typeface="Times New Roman"/>
                <a:cs typeface="Times New Roman"/>
              </a:rPr>
              <a:t>di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struttura</a:t>
            </a:r>
            <a:endParaRPr sz="1800">
              <a:latin typeface="Times New Roman"/>
              <a:cs typeface="Times New Roman"/>
            </a:endParaRPr>
          </a:p>
          <a:p>
            <a:pPr marL="1157605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1157605" algn="l"/>
                <a:tab pos="1158240" algn="l"/>
              </a:tabLst>
            </a:pPr>
            <a:r>
              <a:rPr sz="1800" spc="-15" dirty="0">
                <a:latin typeface="Times New Roman"/>
                <a:cs typeface="Times New Roman"/>
              </a:rPr>
              <a:t>Tipo </a:t>
            </a:r>
            <a:r>
              <a:rPr sz="1800" dirty="0">
                <a:latin typeface="Times New Roman"/>
                <a:cs typeface="Times New Roman"/>
              </a:rPr>
              <a:t>delle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componenti</a:t>
            </a:r>
            <a:endParaRPr sz="1800">
              <a:latin typeface="Times New Roman"/>
              <a:cs typeface="Times New Roman"/>
            </a:endParaRPr>
          </a:p>
          <a:p>
            <a:pPr marL="347345" indent="-332105">
              <a:lnSpc>
                <a:spcPct val="100000"/>
              </a:lnSpc>
              <a:spcBef>
                <a:spcPts val="450"/>
              </a:spcBef>
              <a:buChar char="•"/>
              <a:tabLst>
                <a:tab pos="347345" algn="l"/>
                <a:tab pos="347980" algn="l"/>
              </a:tabLst>
            </a:pPr>
            <a:r>
              <a:rPr sz="2000" dirty="0"/>
              <a:t>Strutture più comuni già previste dai linguaggi di</a:t>
            </a:r>
            <a:r>
              <a:rPr sz="2000" spc="-175" dirty="0"/>
              <a:t> </a:t>
            </a:r>
            <a:r>
              <a:rPr sz="2000" spc="-5" dirty="0"/>
              <a:t>programmazione</a:t>
            </a:r>
            <a:endParaRPr sz="2000"/>
          </a:p>
          <a:p>
            <a:pPr marL="746125" indent="-273685">
              <a:lnSpc>
                <a:spcPct val="100000"/>
              </a:lnSpc>
              <a:spcBef>
                <a:spcPts val="390"/>
              </a:spcBef>
              <a:buChar char="–"/>
              <a:tabLst>
                <a:tab pos="746125" algn="l"/>
                <a:tab pos="746760" algn="l"/>
              </a:tabLst>
            </a:pPr>
            <a:r>
              <a:rPr sz="1800" dirty="0"/>
              <a:t>Operatori già</a:t>
            </a:r>
            <a:r>
              <a:rPr sz="1800" spc="-20" dirty="0"/>
              <a:t> </a:t>
            </a:r>
            <a:r>
              <a:rPr sz="1800" dirty="0"/>
              <a:t>definiti</a:t>
            </a:r>
            <a:endParaRPr sz="1800"/>
          </a:p>
          <a:p>
            <a:pPr marL="1157605" lvl="1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1157605" algn="l"/>
                <a:tab pos="1158240" algn="l"/>
              </a:tabLst>
            </a:pPr>
            <a:r>
              <a:rPr sz="1600" spc="-5" dirty="0">
                <a:latin typeface="Times New Roman"/>
                <a:cs typeface="Times New Roman"/>
              </a:rPr>
              <a:t>Alcuni linguaggi consentono operazioni su intere variabili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strutturate</a:t>
            </a:r>
            <a:endParaRPr sz="1600">
              <a:latin typeface="Times New Roman"/>
              <a:cs typeface="Times New Roman"/>
            </a:endParaRPr>
          </a:p>
          <a:p>
            <a:pPr marL="2540">
              <a:lnSpc>
                <a:spcPct val="100000"/>
              </a:lnSpc>
              <a:spcBef>
                <a:spcPts val="40"/>
              </a:spcBef>
            </a:pPr>
            <a:endParaRPr sz="2300"/>
          </a:p>
          <a:p>
            <a:pPr marL="347345" indent="-332105">
              <a:lnSpc>
                <a:spcPct val="100000"/>
              </a:lnSpc>
              <a:buChar char="•"/>
              <a:tabLst>
                <a:tab pos="347345" algn="l"/>
                <a:tab pos="347980" algn="l"/>
              </a:tabLst>
            </a:pPr>
            <a:r>
              <a:rPr sz="2000" dirty="0"/>
              <a:t>Strutture più </a:t>
            </a:r>
            <a:r>
              <a:rPr sz="2000" spc="-5" dirty="0"/>
              <a:t>complesse </a:t>
            </a:r>
            <a:r>
              <a:rPr sz="2000" dirty="0"/>
              <a:t>definibili attraverso il costrutto di</a:t>
            </a:r>
            <a:r>
              <a:rPr sz="2000" spc="-240" dirty="0"/>
              <a:t> </a:t>
            </a:r>
            <a:r>
              <a:rPr sz="2000" spc="-5" dirty="0"/>
              <a:t>tipo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5817" y="813257"/>
            <a:ext cx="4450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Variabile</a:t>
            </a:r>
            <a:r>
              <a:rPr spc="-75" dirty="0"/>
              <a:t> </a:t>
            </a:r>
            <a:r>
              <a:rPr dirty="0"/>
              <a:t>strutturata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60575"/>
            <a:ext cx="7558405" cy="38176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44805" marR="5080" indent="-332105">
              <a:lnSpc>
                <a:spcPts val="3030"/>
              </a:lnSpc>
              <a:spcBef>
                <a:spcPts val="47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Agglomerato </a:t>
            </a:r>
            <a:r>
              <a:rPr sz="2800" dirty="0">
                <a:latin typeface="Times New Roman"/>
                <a:cs typeface="Times New Roman"/>
              </a:rPr>
              <a:t>(significativo) </a:t>
            </a:r>
            <a:r>
              <a:rPr sz="2800" spc="-5" dirty="0">
                <a:latin typeface="Times New Roman"/>
                <a:cs typeface="Times New Roman"/>
              </a:rPr>
              <a:t>in cui </a:t>
            </a:r>
            <a:r>
              <a:rPr sz="2800" dirty="0">
                <a:latin typeface="Times New Roman"/>
                <a:cs typeface="Times New Roman"/>
              </a:rPr>
              <a:t>sono riuniti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  da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elaborare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7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Particolare tipo di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ts val="228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Caratterizzato </a:t>
            </a:r>
            <a:r>
              <a:rPr sz="2000" i="1" dirty="0">
                <a:latin typeface="Times New Roman"/>
                <a:cs typeface="Times New Roman"/>
              </a:rPr>
              <a:t>più </a:t>
            </a:r>
            <a:r>
              <a:rPr sz="2000" spc="-5" dirty="0">
                <a:latin typeface="Times New Roman"/>
                <a:cs typeface="Times New Roman"/>
              </a:rPr>
              <a:t>dall’organizzazione imposta </a:t>
            </a:r>
            <a:r>
              <a:rPr sz="2000" dirty="0">
                <a:latin typeface="Times New Roman"/>
                <a:cs typeface="Times New Roman"/>
              </a:rPr>
              <a:t>agli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elementi</a:t>
            </a:r>
            <a:endParaRPr sz="2000">
              <a:latin typeface="Times New Roman"/>
              <a:cs typeface="Times New Roman"/>
            </a:endParaRPr>
          </a:p>
          <a:p>
            <a:pPr marL="1155065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componenti che dal </a:t>
            </a:r>
            <a:r>
              <a:rPr sz="2000" spc="-5" dirty="0">
                <a:latin typeface="Times New Roman"/>
                <a:cs typeface="Times New Roman"/>
              </a:rPr>
              <a:t>tipo </a:t>
            </a:r>
            <a:r>
              <a:rPr sz="2000" dirty="0">
                <a:latin typeface="Times New Roman"/>
                <a:cs typeface="Times New Roman"/>
              </a:rPr>
              <a:t>degli </a:t>
            </a:r>
            <a:r>
              <a:rPr sz="2000" spc="-5" dirty="0">
                <a:latin typeface="Times New Roman"/>
                <a:cs typeface="Times New Roman"/>
              </a:rPr>
              <a:t>elementi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stessi</a:t>
            </a:r>
            <a:endParaRPr sz="20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3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Prevede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3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Un modo sistematico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organizzare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dati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1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Un </a:t>
            </a:r>
            <a:r>
              <a:rPr sz="2400" spc="-5" dirty="0">
                <a:latin typeface="Times New Roman"/>
                <a:cs typeface="Times New Roman"/>
              </a:rPr>
              <a:t>insieme </a:t>
            </a:r>
            <a:r>
              <a:rPr sz="2400" dirty="0">
                <a:latin typeface="Times New Roman"/>
                <a:cs typeface="Times New Roman"/>
              </a:rPr>
              <a:t>di operatori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Manipolare </a:t>
            </a:r>
            <a:r>
              <a:rPr sz="2000" spc="-5" dirty="0">
                <a:latin typeface="Times New Roman"/>
                <a:cs typeface="Times New Roman"/>
              </a:rPr>
              <a:t>elementi della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struttura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Aggregare </a:t>
            </a:r>
            <a:r>
              <a:rPr sz="2000" spc="-5" dirty="0">
                <a:latin typeface="Times New Roman"/>
                <a:cs typeface="Times New Roman"/>
              </a:rPr>
              <a:t>elementi </a:t>
            </a:r>
            <a:r>
              <a:rPr sz="2000" dirty="0">
                <a:latin typeface="Times New Roman"/>
                <a:cs typeface="Times New Roman"/>
              </a:rPr>
              <a:t>per costruire </a:t>
            </a:r>
            <a:r>
              <a:rPr sz="2000" spc="-5" dirty="0">
                <a:latin typeface="Times New Roman"/>
                <a:cs typeface="Times New Roman"/>
              </a:rPr>
              <a:t>altre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strutture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5817" y="813257"/>
            <a:ext cx="4451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Variabili</a:t>
            </a:r>
            <a:r>
              <a:rPr spc="-75" dirty="0"/>
              <a:t> </a:t>
            </a:r>
            <a:r>
              <a:rPr dirty="0"/>
              <a:t>Strutturate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543165" cy="41567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4805" marR="684530" indent="-332105">
              <a:lnSpc>
                <a:spcPts val="3460"/>
              </a:lnSpc>
              <a:spcBef>
                <a:spcPts val="53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I moderni linguaggi di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programmazione  mettono a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disposizione</a:t>
            </a:r>
            <a:endParaRPr sz="3200">
              <a:latin typeface="Times New Roman"/>
              <a:cs typeface="Times New Roman"/>
            </a:endParaRPr>
          </a:p>
          <a:p>
            <a:pPr marL="743585" marR="826769" lvl="1" indent="-273685">
              <a:lnSpc>
                <a:spcPts val="302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Un insieme di </a:t>
            </a:r>
            <a:r>
              <a:rPr sz="2800" dirty="0">
                <a:latin typeface="Times New Roman"/>
                <a:cs typeface="Times New Roman"/>
              </a:rPr>
              <a:t>strutture </a:t>
            </a:r>
            <a:r>
              <a:rPr sz="2800" spc="-5" dirty="0">
                <a:latin typeface="Times New Roman"/>
                <a:cs typeface="Times New Roman"/>
              </a:rPr>
              <a:t>di uso </a:t>
            </a:r>
            <a:r>
              <a:rPr sz="2800" dirty="0">
                <a:latin typeface="Times New Roman"/>
                <a:cs typeface="Times New Roman"/>
              </a:rPr>
              <a:t>più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comune  </a:t>
            </a:r>
            <a:r>
              <a:rPr sz="2800" dirty="0">
                <a:latin typeface="Times New Roman"/>
                <a:cs typeface="Times New Roman"/>
              </a:rPr>
              <a:t>(predefinite)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Sufficiente </a:t>
            </a:r>
            <a:r>
              <a:rPr sz="2400" dirty="0">
                <a:latin typeface="Times New Roman"/>
                <a:cs typeface="Times New Roman"/>
              </a:rPr>
              <a:t>l’indicazione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80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Dimensione</a:t>
            </a:r>
            <a:endParaRPr sz="20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65"/>
              </a:spcBef>
              <a:buChar char="–"/>
              <a:tabLst>
                <a:tab pos="1613535" algn="l"/>
              </a:tabLst>
            </a:pPr>
            <a:r>
              <a:rPr sz="2000" spc="-20" dirty="0">
                <a:latin typeface="Times New Roman"/>
                <a:cs typeface="Times New Roman"/>
              </a:rPr>
              <a:t>Tipo </a:t>
            </a:r>
            <a:r>
              <a:rPr sz="2000" dirty="0">
                <a:latin typeface="Times New Roman"/>
                <a:cs typeface="Times New Roman"/>
              </a:rPr>
              <a:t>delle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componenti</a:t>
            </a:r>
            <a:endParaRPr sz="20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ts val="302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Gli strumenti </a:t>
            </a:r>
            <a:r>
              <a:rPr sz="2800" dirty="0">
                <a:latin typeface="Times New Roman"/>
                <a:cs typeface="Times New Roman"/>
              </a:rPr>
              <a:t>per </a:t>
            </a:r>
            <a:r>
              <a:rPr sz="2800" spc="-5" dirty="0">
                <a:latin typeface="Times New Roman"/>
                <a:cs typeface="Times New Roman"/>
              </a:rPr>
              <a:t>poter costruire qualunque tipo  di </a:t>
            </a:r>
            <a:r>
              <a:rPr sz="2800" dirty="0">
                <a:latin typeface="Times New Roman"/>
                <a:cs typeface="Times New Roman"/>
              </a:rPr>
              <a:t>struttura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Costruttori di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tipo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936" y="476758"/>
            <a:ext cx="5577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4850" algn="l"/>
              </a:tabLst>
            </a:pPr>
            <a:r>
              <a:rPr sz="4800" spc="-5" dirty="0"/>
              <a:t>Strut</a:t>
            </a:r>
            <a:r>
              <a:rPr sz="4800" spc="-20" dirty="0"/>
              <a:t>t</a:t>
            </a:r>
            <a:r>
              <a:rPr sz="4800" spc="-5" dirty="0"/>
              <a:t>urazione</a:t>
            </a:r>
            <a:r>
              <a:rPr sz="4800" spc="5" dirty="0"/>
              <a:t> </a:t>
            </a:r>
            <a:r>
              <a:rPr sz="4800" spc="-5" dirty="0"/>
              <a:t>dei	Dati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006089" y="1212545"/>
            <a:ext cx="3130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Class</a:t>
            </a:r>
            <a:r>
              <a:rPr sz="4000" spc="5" dirty="0">
                <a:latin typeface="Times New Roman"/>
                <a:cs typeface="Times New Roman"/>
              </a:rPr>
              <a:t>i</a:t>
            </a:r>
            <a:r>
              <a:rPr sz="4000" spc="-5" dirty="0">
                <a:latin typeface="Times New Roman"/>
                <a:cs typeface="Times New Roman"/>
              </a:rPr>
              <a:t>ficazi</a:t>
            </a:r>
            <a:r>
              <a:rPr sz="4000" spc="5" dirty="0">
                <a:latin typeface="Times New Roman"/>
                <a:cs typeface="Times New Roman"/>
              </a:rPr>
              <a:t>o</a:t>
            </a:r>
            <a:r>
              <a:rPr sz="4000" spc="-5" dirty="0">
                <a:latin typeface="Times New Roman"/>
                <a:cs typeface="Times New Roman"/>
              </a:rPr>
              <a:t>ne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2003247"/>
            <a:ext cx="3613785" cy="37261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262255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dirty="0">
                <a:latin typeface="Times New Roman"/>
                <a:cs typeface="Times New Roman"/>
              </a:rPr>
              <a:t>Disposizione </a:t>
            </a:r>
            <a:r>
              <a:rPr sz="2800" spc="-5" dirty="0">
                <a:latin typeface="Times New Roman"/>
                <a:cs typeface="Times New Roman"/>
              </a:rPr>
              <a:t>dei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  componenti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Lineari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Dati disposti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sequenza</a:t>
            </a:r>
            <a:endParaRPr sz="2000">
              <a:latin typeface="Times New Roman"/>
              <a:cs typeface="Times New Roman"/>
            </a:endParaRPr>
          </a:p>
          <a:p>
            <a:pPr marL="1612900" marR="5080" indent="-229235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5" dirty="0">
                <a:latin typeface="Times New Roman"/>
                <a:cs typeface="Times New Roman"/>
              </a:rPr>
              <a:t>Primo </a:t>
            </a:r>
            <a:r>
              <a:rPr sz="1800" dirty="0">
                <a:latin typeface="Times New Roman"/>
                <a:cs typeface="Times New Roman"/>
              </a:rPr>
              <a:t>elemento,  secondo elemento,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57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Non</a:t>
            </a:r>
            <a:r>
              <a:rPr sz="2400" dirty="0">
                <a:latin typeface="Times New Roman"/>
                <a:cs typeface="Times New Roman"/>
              </a:rPr>
              <a:t> lineari</a:t>
            </a:r>
            <a:endParaRPr sz="2400">
              <a:latin typeface="Times New Roman"/>
              <a:cs typeface="Times New Roman"/>
            </a:endParaRPr>
          </a:p>
          <a:p>
            <a:pPr marL="1155065" marR="200660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è individuata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una  </a:t>
            </a:r>
            <a:r>
              <a:rPr sz="2000" dirty="0">
                <a:latin typeface="Times New Roman"/>
                <a:cs typeface="Times New Roman"/>
              </a:rPr>
              <a:t>sequenza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6304" y="2003247"/>
            <a:ext cx="3584575" cy="3418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1079500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Numero di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  componenti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A dimensione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fissa</a:t>
            </a:r>
            <a:endParaRPr sz="2400">
              <a:latin typeface="Times New Roman"/>
              <a:cs typeface="Times New Roman"/>
            </a:endParaRPr>
          </a:p>
          <a:p>
            <a:pPr marL="1155700" marR="226695" lvl="2" indent="-228600" algn="just">
              <a:lnSpc>
                <a:spcPct val="100000"/>
              </a:lnSpc>
              <a:spcBef>
                <a:spcPts val="520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Il numero </a:t>
            </a:r>
            <a:r>
              <a:rPr sz="2000" spc="5" dirty="0">
                <a:latin typeface="Times New Roman"/>
                <a:cs typeface="Times New Roman"/>
              </a:rPr>
              <a:t>di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elementi  </a:t>
            </a:r>
            <a:r>
              <a:rPr sz="2000" dirty="0">
                <a:latin typeface="Times New Roman"/>
                <a:cs typeface="Times New Roman"/>
              </a:rPr>
              <a:t>della struttura </a:t>
            </a:r>
            <a:r>
              <a:rPr sz="2000" spc="-5" dirty="0">
                <a:latin typeface="Times New Roman"/>
                <a:cs typeface="Times New Roman"/>
              </a:rPr>
              <a:t>rimane  </a:t>
            </a:r>
            <a:r>
              <a:rPr sz="2000" dirty="0">
                <a:latin typeface="Times New Roman"/>
                <a:cs typeface="Times New Roman"/>
              </a:rPr>
              <a:t>costante nel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tempo</a:t>
            </a:r>
            <a:endParaRPr sz="20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58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A dimensione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variabile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09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Il numero </a:t>
            </a:r>
            <a:r>
              <a:rPr sz="2000" spc="5" dirty="0">
                <a:latin typeface="Times New Roman"/>
                <a:cs typeface="Times New Roman"/>
              </a:rPr>
              <a:t>di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elementi</a:t>
            </a:r>
            <a:endParaRPr sz="20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può </a:t>
            </a:r>
            <a:r>
              <a:rPr sz="2000" dirty="0">
                <a:latin typeface="Times New Roman"/>
                <a:cs typeface="Times New Roman"/>
              </a:rPr>
              <a:t>variare nel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tempo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00371" y="2060448"/>
            <a:ext cx="0" cy="4032885"/>
          </a:xfrm>
          <a:custGeom>
            <a:avLst/>
            <a:gdLst/>
            <a:ahLst/>
            <a:cxnLst/>
            <a:rect l="l" t="t" r="r" b="b"/>
            <a:pathLst>
              <a:path h="4032885">
                <a:moveTo>
                  <a:pt x="0" y="0"/>
                </a:moveTo>
                <a:lnTo>
                  <a:pt x="0" y="40325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1497</Words>
  <Application>Microsoft Office PowerPoint</Application>
  <PresentationFormat>Presentazione su schermo (4:3)</PresentationFormat>
  <Paragraphs>321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Times New Roman</vt:lpstr>
      <vt:lpstr>Office Theme</vt:lpstr>
      <vt:lpstr>Corso di Programmazione Tipi strutturati</vt:lpstr>
      <vt:lpstr>Dati Strutturati</vt:lpstr>
      <vt:lpstr>Dato strutturato Esempi</vt:lpstr>
      <vt:lpstr>Dato strutturato</vt:lpstr>
      <vt:lpstr>Struttura di Dati</vt:lpstr>
      <vt:lpstr>Variabili Strutturate</vt:lpstr>
      <vt:lpstr>Variabile strutturata</vt:lpstr>
      <vt:lpstr>Variabili Strutturate</vt:lpstr>
      <vt:lpstr>Strutturazione dei Dati</vt:lpstr>
      <vt:lpstr>Meccanismi di Strutturazione</vt:lpstr>
      <vt:lpstr>Array monodimensionale  (Vettore)</vt:lpstr>
      <vt:lpstr>Array monodimensionale  (Vettore)</vt:lpstr>
      <vt:lpstr>Array monodimensionale  (Vettore)</vt:lpstr>
      <vt:lpstr>Array monodimensionale</vt:lpstr>
      <vt:lpstr>Array</vt:lpstr>
      <vt:lpstr>Array</vt:lpstr>
      <vt:lpstr>Array</vt:lpstr>
      <vt:lpstr>Array Elaborazione</vt:lpstr>
      <vt:lpstr>Array Multidimensionali</vt:lpstr>
      <vt:lpstr>Array Multidimensionali</vt:lpstr>
      <vt:lpstr>Array Multidimensionali</vt:lpstr>
      <vt:lpstr>Array</vt:lpstr>
      <vt:lpstr>Record</vt:lpstr>
      <vt:lpstr>Record</vt:lpstr>
      <vt:lpstr>Record</vt:lpstr>
      <vt:lpstr>Record</vt:lpstr>
      <vt:lpstr>Record</vt:lpstr>
      <vt:lpstr>Record Esempi</vt:lpstr>
      <vt:lpstr>Array vs. Record</vt:lpstr>
      <vt:lpstr>Array &amp; Record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2018-11-08T17:29:03Z</dcterms:created>
  <dcterms:modified xsi:type="dcterms:W3CDTF">2018-11-08T17:29:20Z</dcterms:modified>
</cp:coreProperties>
</file>