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8" r:id="rId13"/>
    <p:sldId id="270" r:id="rId14"/>
    <p:sldId id="271" r:id="rId15"/>
    <p:sldId id="276" r:id="rId16"/>
    <p:sldId id="272" r:id="rId17"/>
    <p:sldId id="273" r:id="rId18"/>
    <p:sldId id="274" r:id="rId19"/>
    <p:sldId id="275" r:id="rId20"/>
    <p:sldId id="279" r:id="rId21"/>
    <p:sldId id="280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6065A-43DF-4B00-9E83-ADAD5B368F1E}" v="1" dt="2023-10-10T20:55:50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squar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squar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squar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squar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A605F531-4167-46CA-BA9B-B924A50043E7}" type="slidenum">
              <a:t>‹#›</a:t>
            </a:fld>
            <a:endParaRPr lang="en-US" sz="1300"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213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Posição do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osição d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11E1FFDB-A101-432B-A514-1E222291B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6CF259FF-27FD-4104-962F-0BC3DF803AE7}" type="slidenum">
              <a:t>1</a:t>
            </a:fld>
            <a:endParaRPr lang="pt-PT" sz="12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022345-8CA8-4C65-B703-4FF6937E8BC8}" type="slidenum">
              <a:t>1</a:t>
            </a:fld>
            <a:endParaRPr lang="en-US"/>
          </a:p>
        </p:txBody>
      </p:sp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05E261-B02D-4B5A-99C8-6CA61FF16E57}" type="slidenum">
              <a:t>2</a:t>
            </a:fld>
            <a:endParaRPr lang="en-US"/>
          </a:p>
        </p:txBody>
      </p:sp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63325B0-E821-4F3B-95DB-9BB0E97B7DF6}" type="slidenum">
              <a:t>4</a:t>
            </a:fld>
            <a:endParaRPr lang="en-US"/>
          </a:p>
        </p:txBody>
      </p:sp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F6BC7-4619-4459-B6DF-1811A3DB3C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D25CD-DD4E-43C1-A421-8E6FF4FA74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4972050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77200" cy="49720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750FF9-2A02-4397-9E83-AFA32D2620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2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2362AB-AC93-4CD7-83D4-11B2D85F73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5E1F6-7319-40A1-A6EB-9829419CB5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835A01-3B15-4736-B860-00285BE96C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0613" y="2667000"/>
            <a:ext cx="4876800" cy="3124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3D09DC-71B8-4516-A046-50D89933E6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08C91-2E21-44D2-BF25-6C36971174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D8C1F7-DE88-417E-8F0D-21E5361419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4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75C41-08C1-41B7-BC8B-483D6DB618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29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6FADC-279B-4B55-9CB7-FEA3E55970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316BA4-2E39-4E28-84A8-E11EF98A6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B6BE3B-ACED-4C57-A8C3-40B3D2AC77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6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147458-0E9B-4433-AA67-57EC340DA3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0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570913" y="609600"/>
            <a:ext cx="2476500" cy="5181600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3" y="609600"/>
            <a:ext cx="7277100" cy="51816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668D29-A62E-4059-9D7D-568597758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37E6D5-DDC1-4737-91A1-54222D2582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679CA2-CE39-4B1D-98A5-0E04D12E59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3F6B2-A489-4CFE-A670-FDC74A7FC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918888-22A3-4D6B-A1D3-5E07DA994A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D74035-1465-49FC-A55E-543D9C5D36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19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EC7F7-BFC5-483A-A8D5-9180448186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D72DC1-9E6F-4AD5-99A6-8BB3EC8BDE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51039" y="609480"/>
            <a:ext cx="8676000" cy="320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rmAutofit/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837640" y="5883120"/>
            <a:ext cx="1599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0" baseline="0">
                <a:ln>
                  <a:noFill/>
                </a:ln>
                <a:solidFill>
                  <a:srgbClr val="BFBFB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560" y="5883120"/>
            <a:ext cx="7543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514160" y="5883120"/>
            <a:ext cx="55080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0" baseline="0">
                <a:ln>
                  <a:noFill/>
                </a:ln>
                <a:solidFill>
                  <a:srgbClr val="BFBFB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DejaVu Sans" pitchFamily="2"/>
                <a:cs typeface="Noto Sans" pitchFamily="2"/>
              </a:defRPr>
            </a:lvl1pPr>
          </a:lstStyle>
          <a:p>
            <a:pPr lvl="0"/>
            <a:fld id="{503F76B4-A5A3-4C49-B385-13B22785F7EE}" type="slidenum">
              <a:t>‹#›</a:t>
            </a:fld>
            <a:endParaRPr lang="en-US"/>
          </a:p>
        </p:txBody>
      </p:sp>
      <p:sp>
        <p:nvSpPr>
          <p:cNvPr id="6" name="Marcador de Posição do Texto 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4800" b="0" i="0" u="none" strike="noStrike" kern="1200" cap="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1pPr>
    </p:titleStyle>
    <p:bodyStyle>
      <a:lvl1pPr algn="l" rtl="0" hangingPunct="1">
        <a:lnSpc>
          <a:spcPct val="10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837640" y="5883120"/>
            <a:ext cx="1599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0" baseline="0">
                <a:ln>
                  <a:noFill/>
                </a:ln>
                <a:solidFill>
                  <a:srgbClr val="BFBFB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560" y="5883120"/>
            <a:ext cx="7543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514160" y="5883120"/>
            <a:ext cx="55080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none" spc="0" baseline="0">
                <a:ln>
                  <a:noFill/>
                </a:ln>
                <a:solidFill>
                  <a:srgbClr val="BFBFB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DejaVu Sans" pitchFamily="2"/>
                <a:cs typeface="Noto Sans" pitchFamily="2"/>
              </a:defRPr>
            </a:lvl1pPr>
          </a:lstStyle>
          <a:p>
            <a:pPr lvl="0"/>
            <a:fld id="{0C0F772F-0FDA-4106-A39F-2BDBEDD3773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3200" b="0" i="0" u="none" strike="noStrike" kern="1200" cap="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400"/>
        </a:spcBef>
        <a:spcAft>
          <a:spcPts val="601"/>
        </a:spcAft>
        <a:buClr>
          <a:srgbClr val="FFFFFF"/>
        </a:buClr>
        <a:buSzPct val="100000"/>
        <a:buFont typeface="Arial"/>
        <a:buChar char="•"/>
        <a:tabLst/>
        <a:defRPr lang="pt-PT" sz="20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1pPr>
      <a:lvl2pPr marL="0" marR="0" lvl="1" indent="0" algn="l" rtl="0" hangingPunct="1">
        <a:lnSpc>
          <a:spcPct val="100000"/>
        </a:lnSpc>
        <a:spcBef>
          <a:spcPts val="360"/>
        </a:spcBef>
        <a:spcAft>
          <a:spcPts val="601"/>
        </a:spcAft>
        <a:buClr>
          <a:srgbClr val="FFFFFF"/>
        </a:buClr>
        <a:buSzPct val="100000"/>
        <a:buFont typeface="Arial"/>
        <a:buChar char="•"/>
        <a:tabLst/>
        <a:defRPr lang="pt-PT" sz="18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2pPr>
      <a:lvl3pPr marL="0" marR="0" lvl="2" indent="0" algn="l" rtl="0" hangingPunct="1">
        <a:lnSpc>
          <a:spcPct val="100000"/>
        </a:lnSpc>
        <a:spcBef>
          <a:spcPts val="320"/>
        </a:spcBef>
        <a:spcAft>
          <a:spcPts val="601"/>
        </a:spcAft>
        <a:buClr>
          <a:srgbClr val="FFFFFF"/>
        </a:buClr>
        <a:buSzPct val="100000"/>
        <a:buFont typeface="Arial"/>
        <a:buChar char="•"/>
        <a:tabLst/>
        <a:defRPr lang="pt-PT" sz="16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3pPr>
      <a:lvl4pPr marL="0" marR="0" lvl="3" indent="0" algn="l" rtl="0" hangingPunct="1">
        <a:lnSpc>
          <a:spcPct val="100000"/>
        </a:lnSpc>
        <a:spcBef>
          <a:spcPts val="281"/>
        </a:spcBef>
        <a:spcAft>
          <a:spcPts val="601"/>
        </a:spcAft>
        <a:buClr>
          <a:srgbClr val="FFFFFF"/>
        </a:buClr>
        <a:buSzPct val="100000"/>
        <a:buFont typeface="Arial"/>
        <a:buChar char="•"/>
        <a:tabLst/>
        <a:defRPr lang="pt-PT" sz="14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4pPr>
      <a:lvl5pPr marL="0" marR="0" lvl="4" indent="0" algn="l" rtl="0" hangingPunct="1">
        <a:lnSpc>
          <a:spcPct val="100000"/>
        </a:lnSpc>
        <a:spcBef>
          <a:spcPts val="281"/>
        </a:spcBef>
        <a:spcAft>
          <a:spcPts val="601"/>
        </a:spcAft>
        <a:buClr>
          <a:srgbClr val="FFFFFF"/>
        </a:buClr>
        <a:buSzPct val="100000"/>
        <a:buFont typeface="Arial"/>
        <a:buChar char="•"/>
        <a:tabLst/>
        <a:defRPr lang="pt-PT" sz="1400" b="0" i="0" u="none" strike="noStrike" kern="1200" cap="small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/>
          <a:ea typeface="Noto Sans CJK SC" pitchFamily="2"/>
          <a:cs typeface="Noto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oonacular AP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839599" y="2514600"/>
            <a:ext cx="8676000" cy="795600"/>
          </a:xfrm>
        </p:spPr>
        <p:txBody>
          <a:bodyPr>
            <a:normAutofit fontScale="90000"/>
          </a:bodyPr>
          <a:lstStyle/>
          <a:p>
            <a:pPr lvl="0"/>
            <a:r>
              <a:rPr lang="pt-PT" dirty="0" err="1">
                <a:solidFill>
                  <a:srgbClr val="D35F1F"/>
                </a:solidFill>
              </a:rPr>
              <a:t>spoonacular</a:t>
            </a:r>
            <a:r>
              <a:rPr lang="pt-PT" dirty="0">
                <a:solidFill>
                  <a:srgbClr val="D35F1F"/>
                </a:solidFill>
              </a:rPr>
              <a:t> API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610640" y="5240880"/>
            <a:ext cx="8676000" cy="1904760"/>
          </a:xfrm>
        </p:spPr>
        <p:txBody>
          <a:bodyPr wrap="square" lIns="91440" tIns="45720" rIns="91440" bIns="45720" anchor="t"/>
          <a:lstStyle/>
          <a:p>
            <a:pPr lvl="0" algn="r">
              <a:spcBef>
                <a:spcPts val="281"/>
              </a:spcBef>
              <a:spcAft>
                <a:spcPts val="601"/>
              </a:spcAft>
              <a:tabLst>
                <a:tab pos="0" algn="l"/>
              </a:tabLst>
            </a:pPr>
            <a:r>
              <a:rPr lang="pt-PT" sz="1400" dirty="0">
                <a:latin typeface="Century Gothic" pitchFamily="18"/>
              </a:rPr>
              <a:t>Trabalho realizado por</a:t>
            </a:r>
          </a:p>
          <a:p>
            <a:pPr lvl="0" algn="r">
              <a:spcBef>
                <a:spcPts val="281"/>
              </a:spcBef>
              <a:spcAft>
                <a:spcPts val="601"/>
              </a:spcAft>
              <a:tabLst>
                <a:tab pos="0" algn="l"/>
              </a:tabLst>
            </a:pPr>
            <a:r>
              <a:rPr lang="pt-PT" sz="1400" dirty="0">
                <a:latin typeface="Century Gothic" pitchFamily="18"/>
              </a:rPr>
              <a:t>André Rodrigues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3657600"/>
            <a:ext cx="2599920" cy="25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br>
              <a:rPr lang="pt-PT" dirty="0">
                <a:solidFill>
                  <a:srgbClr val="D35F1F"/>
                </a:solidFill>
              </a:rPr>
            </a:br>
            <a:r>
              <a:rPr lang="pt-PT" dirty="0">
                <a:solidFill>
                  <a:srgbClr val="D35F1F"/>
                </a:solidFill>
              </a:rPr>
              <a:t> Adicionar à lista de compras: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0" y="2514240"/>
            <a:ext cx="8115717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62825" y="-124166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API </a:t>
            </a:r>
            <a:r>
              <a:rPr lang="pt-PT" dirty="0" err="1">
                <a:solidFill>
                  <a:srgbClr val="D35F1F"/>
                </a:solidFill>
              </a:rPr>
              <a:t>Hash</a:t>
            </a:r>
            <a:endParaRPr lang="pt-PT" dirty="0">
              <a:solidFill>
                <a:srgbClr val="D35F1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190C9-F2E2-AA93-5407-23E6B93F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01" y="2128656"/>
            <a:ext cx="429637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55" y="2476052"/>
            <a:ext cx="8103016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8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Resultado: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0" y="2514240"/>
            <a:ext cx="8122067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07644" y="758335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b="1" dirty="0">
                <a:solidFill>
                  <a:srgbClr val="D35F1F"/>
                </a:solidFill>
              </a:rPr>
              <a:t>Relação "Um para Muitos"</a:t>
            </a:r>
            <a:r>
              <a:rPr lang="pt-PT" dirty="0">
                <a:solidFill>
                  <a:srgbClr val="D35F1F"/>
                </a:solidFill>
              </a:rPr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7644" y="2478429"/>
            <a:ext cx="9022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Relação “Um para muitos” vários </a:t>
            </a:r>
            <a:r>
              <a:rPr lang="pt-PT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items</a:t>
            </a:r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são adicionados a uma só lista.</a:t>
            </a:r>
            <a:endParaRPr lang="pt-PT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07644" y="3090409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b="1" dirty="0">
                <a:solidFill>
                  <a:srgbClr val="D35F1F"/>
                </a:solidFill>
              </a:rPr>
              <a:t>Relação “Muitos para Muitos"</a:t>
            </a:r>
            <a:r>
              <a:rPr lang="pt-PT" dirty="0">
                <a:solidFill>
                  <a:srgbClr val="D35F1F"/>
                </a:solidFill>
              </a:rPr>
              <a:t>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7644" y="5053151"/>
            <a:ext cx="932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Relação “muitos para muitos” vários </a:t>
            </a:r>
            <a:r>
              <a:rPr lang="pt-PT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items</a:t>
            </a:r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são usados em várias receitas.</a:t>
            </a:r>
            <a:endParaRPr lang="pt-PT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Eliminar da lista de compras: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0" y="2354956"/>
            <a:ext cx="8115717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83" y="2381343"/>
            <a:ext cx="8128418" cy="215911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354410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Encontrar o melhor vinho para acompanhar: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26" y="2514240"/>
            <a:ext cx="8045863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Resultado: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0" y="2399578"/>
            <a:ext cx="8071265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 err="1">
                <a:solidFill>
                  <a:srgbClr val="D35F1F"/>
                </a:solidFill>
              </a:rPr>
              <a:t>Spoonacular</a:t>
            </a:r>
            <a:r>
              <a:rPr lang="pt-PT" dirty="0">
                <a:solidFill>
                  <a:srgbClr val="D35F1F"/>
                </a:solidFill>
              </a:rPr>
              <a:t> API: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41560" y="2418547"/>
            <a:ext cx="9905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Ferramenta valiosa para criar aplicativos e serviços relacionados à culinária. Tem Uma ampla base de dados de alimentos, receitas e informações nutricionais. Tem a documentação da API bem conseguida o que nos facilitou muito o trabalho. Tem custos associados a planos avançados, o que não é tão positivo mas compreensível e tem limitações no plano gratuito em termos de solicitações e recursos disponíveis</a:t>
            </a:r>
          </a:p>
        </p:txBody>
      </p:sp>
    </p:spTree>
    <p:extLst>
      <p:ext uri="{BB962C8B-B14F-4D97-AF65-F5344CB8AC3E}">
        <p14:creationId xmlns:p14="http://schemas.microsoft.com/office/powerpoint/2010/main" val="27850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finição&#10;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D35F1F"/>
                </a:solidFill>
              </a:rPr>
              <a:t>Definição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type="body" idx="4294967295"/>
          </p:nvPr>
        </p:nvSpPr>
        <p:spPr>
          <a:xfrm>
            <a:off x="1141560" y="2241577"/>
            <a:ext cx="9905760" cy="3123720"/>
          </a:xfrm>
        </p:spPr>
        <p:txBody>
          <a:bodyPr>
            <a:normAutofit/>
          </a:bodyPr>
          <a:lstStyle/>
          <a:p>
            <a:pPr lvl="0">
              <a:spcBef>
                <a:spcPts val="561"/>
              </a:spcBef>
              <a:buNone/>
              <a:tabLst>
                <a:tab pos="0" algn="l"/>
              </a:tabLst>
            </a:pPr>
            <a:r>
              <a:rPr lang="pt-PT" sz="2800" dirty="0"/>
              <a:t>Esta API permite que desenvolvedores de software integrem dados de alimentos, receitas, informações nutricionais, listas de compras e muito mais em seus aplicativos, sites ou serviços. podem criar aplicativos de culinária, planos de refeições, dietas e outras ferramentas relacionadas à alimentação e culinária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310063" y="2257527"/>
            <a:ext cx="3494235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sz="6600" dirty="0" err="1">
                <a:solidFill>
                  <a:srgbClr val="D35F1F"/>
                </a:solidFill>
              </a:rPr>
              <a:t>The</a:t>
            </a:r>
            <a:r>
              <a:rPr lang="pt-PT" sz="6600" dirty="0">
                <a:solidFill>
                  <a:srgbClr val="D35F1F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389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62825" y="-92269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br>
              <a:rPr lang="pt-PT" dirty="0">
                <a:solidFill>
                  <a:srgbClr val="D35F1F"/>
                </a:solidFill>
              </a:rPr>
            </a:br>
            <a:r>
              <a:rPr lang="pt-PT" dirty="0">
                <a:solidFill>
                  <a:srgbClr val="D35F1F"/>
                </a:solidFill>
              </a:rPr>
              <a:t>Autenticação API </a:t>
            </a:r>
            <a:r>
              <a:rPr lang="pt-PT" dirty="0" err="1">
                <a:solidFill>
                  <a:srgbClr val="D35F1F"/>
                </a:solidFill>
              </a:rPr>
              <a:t>Key</a:t>
            </a:r>
            <a:endParaRPr lang="pt-PT" dirty="0">
              <a:solidFill>
                <a:srgbClr val="D35F1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2DAE7-C7F7-C2AC-DF1C-84553567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2" y="1429468"/>
            <a:ext cx="7876249" cy="45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incipais recursos e serviç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br>
              <a:rPr lang="pt-PT" dirty="0"/>
            </a:br>
            <a:r>
              <a:rPr lang="pt-PT" dirty="0" err="1">
                <a:solidFill>
                  <a:srgbClr val="D35F1F"/>
                </a:solidFill>
              </a:rPr>
              <a:t>Requests</a:t>
            </a:r>
            <a:endParaRPr lang="pt-PT" dirty="0">
              <a:solidFill>
                <a:srgbClr val="D35F1F"/>
              </a:solidFill>
            </a:endParaRP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type="body" idx="4294967295"/>
          </p:nvPr>
        </p:nvSpPr>
        <p:spPr>
          <a:xfrm>
            <a:off x="1141560" y="2326638"/>
            <a:ext cx="9905760" cy="3123720"/>
          </a:xfrm>
        </p:spPr>
        <p:txBody>
          <a:bodyPr>
            <a:normAutofit/>
          </a:bodyPr>
          <a:lstStyle/>
          <a:p>
            <a:pPr lvl="0"/>
            <a:r>
              <a:rPr lang="pt-PT" dirty="0"/>
              <a:t> </a:t>
            </a:r>
            <a:r>
              <a:rPr lang="pt-PT" sz="2400" dirty="0"/>
              <a:t>Encontrar receita por ingrediente</a:t>
            </a:r>
          </a:p>
          <a:p>
            <a:pPr lvl="0"/>
            <a:r>
              <a:rPr lang="pt-PT" sz="2400" dirty="0"/>
              <a:t> Classificar cozinha</a:t>
            </a:r>
          </a:p>
          <a:p>
            <a:pPr lvl="0"/>
            <a:r>
              <a:rPr lang="pt-PT" sz="2400" dirty="0"/>
              <a:t> Adicionar à lista de compras</a:t>
            </a:r>
          </a:p>
          <a:p>
            <a:pPr lvl="0"/>
            <a:r>
              <a:rPr lang="pt-PT" sz="2400" dirty="0"/>
              <a:t> Eliminar da lista de compras</a:t>
            </a:r>
          </a:p>
          <a:p>
            <a:pPr lvl="0"/>
            <a:r>
              <a:rPr lang="pt-PT" sz="2400" dirty="0"/>
              <a:t> Encontrar o melhor vinho para acompanhar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035234" y="603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br>
              <a:rPr lang="pt-PT" dirty="0">
                <a:solidFill>
                  <a:srgbClr val="D35F1F"/>
                </a:solidFill>
              </a:rPr>
            </a:br>
            <a:r>
              <a:rPr lang="pt-PT" dirty="0">
                <a:solidFill>
                  <a:srgbClr val="D35F1F"/>
                </a:solidFill>
              </a:rPr>
              <a:t>Encontrar receita por ingrediente:</a:t>
            </a:r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1748D-140A-CF04-D442-845B3A9F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6" y="2208130"/>
            <a:ext cx="814501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035234" y="709805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Resultado:</a:t>
            </a:r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82E1-A8F3-4224-7C63-BE9F75F2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4" y="2549706"/>
            <a:ext cx="823074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35234" y="603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pPr lvl="0"/>
            <a:r>
              <a:rPr lang="pt-PT" dirty="0">
                <a:solidFill>
                  <a:srgbClr val="D35F1F"/>
                </a:solidFill>
              </a:rPr>
              <a:t>Classificar cozinha: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6F90F-48AC-0535-08A3-A806420A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4" y="2208776"/>
            <a:ext cx="814501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9DAEB1-0137-D5E8-9DF0-009AC100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71" y="2290603"/>
            <a:ext cx="810690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035234" y="603480"/>
            <a:ext cx="9905760" cy="1904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3200" b="0" i="0" u="none" strike="noStrike" kern="1200" cap="all" spc="0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" pitchFamily="2"/>
                <a:cs typeface="Noto Sans Devanagari" pitchFamily="2"/>
              </a:defRPr>
            </a:lvl1pPr>
          </a:lstStyle>
          <a:p>
            <a:r>
              <a:rPr lang="pt-PT" dirty="0">
                <a:solidFill>
                  <a:srgbClr val="D35F1F"/>
                </a:solidFill>
              </a:rPr>
              <a:t>Resultado:</a:t>
            </a:r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51E71-9E0C-D5ED-E1C3-1FE00F30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06" y="2508240"/>
            <a:ext cx="817359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11911"/>
      </p:ext>
    </p:extLst>
  </p:cSld>
  <p:clrMapOvr>
    <a:masterClrMapping/>
  </p:clrMapOvr>
</p:sld>
</file>

<file path=ppt/theme/theme1.xml><?xml version="1.0" encoding="utf-8"?>
<a:theme xmlns:a="http://schemas.openxmlformats.org/drawingml/2006/main" name="Diapositivo de tí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ítulo e obje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252</Words>
  <Application>Microsoft Office PowerPoint</Application>
  <PresentationFormat>Widescreen</PresentationFormat>
  <Paragraphs>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Liberation Sans</vt:lpstr>
      <vt:lpstr>Liberation Serif</vt:lpstr>
      <vt:lpstr>Diapositivo de título</vt:lpstr>
      <vt:lpstr>Título e objeto</vt:lpstr>
      <vt:lpstr>spoonacular API</vt:lpstr>
      <vt:lpstr>Definição </vt:lpstr>
      <vt:lpstr>PowerPoint Presentation</vt:lpstr>
      <vt:lpstr>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spoonacular API</dc:title>
  <dc:creator>André</dc:creator>
  <cp:lastModifiedBy>André Cruz Rodrigues</cp:lastModifiedBy>
  <cp:revision>23</cp:revision>
  <dcterms:created xsi:type="dcterms:W3CDTF">2023-09-27T20:42:34Z</dcterms:created>
  <dcterms:modified xsi:type="dcterms:W3CDTF">2024-01-25T00:20:51Z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r8>2</vt:r8>
  </property>
  <property fmtid="{D5CDD505-2E9C-101B-9397-08002B2CF9AE}" pid="4" name="PresentationFormat">
    <vt:lpwstr>Ecrã Panorâmico</vt:lpwstr>
  </property>
  <property fmtid="{D5CDD505-2E9C-101B-9397-08002B2CF9AE}" pid="5" name="Slides">
    <vt:r8>8</vt:r8>
  </property>
</Properties>
</file>