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Assistant"/>
      <p:regular r:id="rId33"/>
      <p:bold r:id="rId34"/>
    </p:embeddedFont>
    <p:embeddedFont>
      <p:font typeface="Bebas Neue"/>
      <p:regular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Advent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-regular.fntdata"/><Relationship Id="rId20" Type="http://schemas.openxmlformats.org/officeDocument/2006/relationships/slide" Target="slides/slide15.xml"/><Relationship Id="rId42" Type="http://schemas.openxmlformats.org/officeDocument/2006/relationships/font" Target="fonts/AdventPro-italic.fntdata"/><Relationship Id="rId41" Type="http://schemas.openxmlformats.org/officeDocument/2006/relationships/font" Target="fonts/Advent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dvent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Assistant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Assistant-bold.fntdata"/><Relationship Id="rId15" Type="http://schemas.openxmlformats.org/officeDocument/2006/relationships/slide" Target="slides/slide10.xml"/><Relationship Id="rId37" Type="http://schemas.openxmlformats.org/officeDocument/2006/relationships/font" Target="fonts/PTSans-bold.fntdata"/><Relationship Id="rId14" Type="http://schemas.openxmlformats.org/officeDocument/2006/relationships/slide" Target="slides/slide9.xml"/><Relationship Id="rId36" Type="http://schemas.openxmlformats.org/officeDocument/2006/relationships/font" Target="fonts/PTSans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P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4df94588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4df94588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4df94588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4df94588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4df94588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4df94588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4df94588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4df94588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4df94588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4df94588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4df945889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4df94588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4df94588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4df94588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4df94588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4df94588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4df94588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4df94588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4df94588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4df94588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4df94588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4df94588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4df94588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4df94588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4df94588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4df94588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4df94588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4df94588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4df945889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4df94588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4df94588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4df94588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4df9458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4df9458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4df94588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4df94588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4df94588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4df94588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4df94588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4df94588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4df9458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4df9458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4df94588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4df94588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58838" y="3808500"/>
            <a:ext cx="6426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988400" y="1728450"/>
            <a:ext cx="5167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988400" y="2773650"/>
            <a:ext cx="5167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720000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720000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3419271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3419274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6118549" y="14029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6118549" y="3075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1854202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419274" y="1854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6118550" y="1854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20000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3419275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118550" y="3527200"/>
            <a:ext cx="2305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463" y="-3007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446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206138" y="14924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78475" y="1126425"/>
            <a:ext cx="6852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3771963" y="-645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-12" y="2662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9758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4653875" y="1485275"/>
            <a:ext cx="3519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4653875" y="2897725"/>
            <a:ext cx="3519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>
            <p:ph idx="2" type="pic"/>
          </p:nvPr>
        </p:nvSpPr>
        <p:spPr>
          <a:xfrm flipH="1">
            <a:off x="970512" y="1012925"/>
            <a:ext cx="3117600" cy="311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8" name="Google Shape;108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37250" y="3166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8173463" y="3242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799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237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 rot="10800000">
            <a:off x="449100" y="-470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10800000">
            <a:off x="7662150" y="-250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4911372" y="2463900"/>
            <a:ext cx="30549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177697" y="2463900"/>
            <a:ext cx="30549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177698" y="1905000"/>
            <a:ext cx="305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11403" y="1905000"/>
            <a:ext cx="3054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6975" y="-462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9960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735525" y="4450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4947753" y="1898050"/>
            <a:ext cx="30408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2" type="subTitle"/>
          </p:nvPr>
        </p:nvSpPr>
        <p:spPr>
          <a:xfrm>
            <a:off x="1155450" y="1898050"/>
            <a:ext cx="30408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-465850" y="3764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322550" y="1489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7480300" y="-9697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720059" y="173424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2" type="subTitle"/>
          </p:nvPr>
        </p:nvSpPr>
        <p:spPr>
          <a:xfrm>
            <a:off x="719992" y="284152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3" type="subTitle"/>
          </p:nvPr>
        </p:nvSpPr>
        <p:spPr>
          <a:xfrm>
            <a:off x="719925" y="3948800"/>
            <a:ext cx="6874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4" type="subTitle"/>
          </p:nvPr>
        </p:nvSpPr>
        <p:spPr>
          <a:xfrm>
            <a:off x="720059" y="1371125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720002" y="2478398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6" type="subTitle"/>
          </p:nvPr>
        </p:nvSpPr>
        <p:spPr>
          <a:xfrm>
            <a:off x="719925" y="3585672"/>
            <a:ext cx="6874200" cy="3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10800000">
            <a:off x="-1187725" y="15845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 rot="10800000">
            <a:off x="3919650" y="-921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997825" y="37140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24250" y="2208525"/>
            <a:ext cx="35397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924250" y="1012925"/>
            <a:ext cx="1277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 flipH="1">
            <a:off x="5008825" y="1012925"/>
            <a:ext cx="3117600" cy="311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0" name="Google Shape;20;p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>
            <a:off x="-770650" y="-1437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53654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1253225" y="1685400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2" type="subTitle"/>
          </p:nvPr>
        </p:nvSpPr>
        <p:spPr>
          <a:xfrm>
            <a:off x="5079776" y="1685400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1253225" y="3345975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4" type="subTitle"/>
          </p:nvPr>
        </p:nvSpPr>
        <p:spPr>
          <a:xfrm>
            <a:off x="5079776" y="3345975"/>
            <a:ext cx="28110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5" type="subTitle"/>
          </p:nvPr>
        </p:nvSpPr>
        <p:spPr>
          <a:xfrm>
            <a:off x="1253224" y="1315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6" type="subTitle"/>
          </p:nvPr>
        </p:nvSpPr>
        <p:spPr>
          <a:xfrm>
            <a:off x="1253224" y="2976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7" type="subTitle"/>
          </p:nvPr>
        </p:nvSpPr>
        <p:spPr>
          <a:xfrm>
            <a:off x="5079749" y="13158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8" type="subTitle"/>
          </p:nvPr>
        </p:nvSpPr>
        <p:spPr>
          <a:xfrm>
            <a:off x="5079749" y="29765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7200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2" type="subTitle"/>
          </p:nvPr>
        </p:nvSpPr>
        <p:spPr>
          <a:xfrm>
            <a:off x="34938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3" type="subTitle"/>
          </p:nvPr>
        </p:nvSpPr>
        <p:spPr>
          <a:xfrm>
            <a:off x="7200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4" type="subTitle"/>
          </p:nvPr>
        </p:nvSpPr>
        <p:spPr>
          <a:xfrm>
            <a:off x="34938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6267600" y="1930253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267600" y="3506475"/>
            <a:ext cx="2156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7" type="subTitle"/>
          </p:nvPr>
        </p:nvSpPr>
        <p:spPr>
          <a:xfrm>
            <a:off x="7200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8" type="subTitle"/>
          </p:nvPr>
        </p:nvSpPr>
        <p:spPr>
          <a:xfrm>
            <a:off x="34938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9" type="subTitle"/>
          </p:nvPr>
        </p:nvSpPr>
        <p:spPr>
          <a:xfrm>
            <a:off x="6267600" y="1556375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3" type="subTitle"/>
          </p:nvPr>
        </p:nvSpPr>
        <p:spPr>
          <a:xfrm>
            <a:off x="7200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4" type="subTitle"/>
          </p:nvPr>
        </p:nvSpPr>
        <p:spPr>
          <a:xfrm>
            <a:off x="34938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5" type="subTitle"/>
          </p:nvPr>
        </p:nvSpPr>
        <p:spPr>
          <a:xfrm>
            <a:off x="6267600" y="3129377"/>
            <a:ext cx="215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424000" y="12688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901000" y="3800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50" y="-9687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713225" y="618400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713225" y="1354366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2635800" y="1970661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2635800" y="2706632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558375" y="3322922"/>
            <a:ext cx="387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558375" y="4058898"/>
            <a:ext cx="3872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0" y="2992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365125" y="-8091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075150" y="10918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772950" y="40049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8203800" y="20630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50" y="-12621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180950" y="10177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15200" y="-1120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200" y="3718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pt-BR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pt-BR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pt-BR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pt-BR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pt-BR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>
            <a:off x="1143738" y="-311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 amt="25000"/>
          </a:blip>
          <a:stretch>
            <a:fillRect/>
          </a:stretch>
        </p:blipFill>
        <p:spPr>
          <a:xfrm>
            <a:off x="-92800" y="2086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6">
            <a:alphaModFix amt="75000"/>
          </a:blip>
          <a:stretch>
            <a:fillRect/>
          </a:stretch>
        </p:blipFill>
        <p:spPr>
          <a:xfrm>
            <a:off x="7865813" y="3422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7556588" y="-6852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621513" y="4221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996650" y="695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055246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58315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75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67600" y="3122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746900" y="16651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575" y="-410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064775" y="1954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6862050" y="4101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820550"/>
            <a:ext cx="24297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136100" y="1329600"/>
            <a:ext cx="4294800" cy="24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859550" y="32295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2600588" y="-749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643500" y="3592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68500" y="1709850"/>
            <a:ext cx="56070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-81612" y="-916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19500" y="3592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92100" y="1662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953863" y="2703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2380650" y="1441675"/>
            <a:ext cx="43827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380650" y="2784625"/>
            <a:ext cx="4382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974988" y="1724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43600" y="20734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785088" y="2784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dvent Pro"/>
              <a:buNone/>
              <a:defRPr b="1" sz="30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b="1" sz="35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Desenvolvimento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web 1.  M2/M3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</p:txBody>
      </p:sp>
      <p:sp>
        <p:nvSpPr>
          <p:cNvPr id="241" name="Google Shape;241;p30"/>
          <p:cNvSpPr txBox="1"/>
          <p:nvPr>
            <p:ph idx="1" type="subTitle"/>
          </p:nvPr>
        </p:nvSpPr>
        <p:spPr>
          <a:xfrm>
            <a:off x="1358838" y="3808500"/>
            <a:ext cx="6426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Amorin - A043259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63" y="152400"/>
            <a:ext cx="7110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38" y="152400"/>
            <a:ext cx="64679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M3</a:t>
            </a:r>
            <a:endParaRPr/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4947600" y="1440850"/>
            <a:ext cx="34764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 basicamente igual, </a:t>
            </a:r>
            <a:r>
              <a:rPr lang="pt-BR"/>
              <a:t>somente</a:t>
            </a:r>
            <a:r>
              <a:rPr lang="pt-BR"/>
              <a:t> havendo mudanças na tabela </a:t>
            </a:r>
            <a:r>
              <a:rPr lang="pt-BR"/>
              <a:t>hóspedes</a:t>
            </a:r>
            <a:r>
              <a:rPr lang="pt-BR"/>
              <a:t> onde foi </a:t>
            </a:r>
            <a:r>
              <a:rPr lang="pt-BR"/>
              <a:t>acrescentado</a:t>
            </a:r>
            <a:r>
              <a:rPr lang="pt-BR"/>
              <a:t> id.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dos caminhos para português.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 txBox="1"/>
          <p:nvPr>
            <p:ph idx="2" type="subTitle"/>
          </p:nvPr>
        </p:nvSpPr>
        <p:spPr>
          <a:xfrm>
            <a:off x="720000" y="1440850"/>
            <a:ext cx="34764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Api Loopback 4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MYSQL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Nginx “react-app”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LOOPBACK 4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23543"/>
            <a:ext cx="7704000" cy="357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LOOPBACK 4</a:t>
            </a:r>
            <a:endParaRPr/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25" y="1565175"/>
            <a:ext cx="7612950" cy="2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LOOPBACK 4</a:t>
            </a:r>
            <a:endParaRPr/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29734"/>
            <a:ext cx="7377525" cy="33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LOOPBACK 4</a:t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16925"/>
            <a:ext cx="3905200" cy="3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720000" y="369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REACT-ADMIN</a:t>
            </a: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77975"/>
            <a:ext cx="4480100" cy="3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5" y="152400"/>
            <a:ext cx="85576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720000" y="1215752"/>
            <a:ext cx="77040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AutoNum type="arabicPeriod"/>
            </a:pPr>
            <a:r>
              <a:rPr lang="pt-BR" sz="1400"/>
              <a:t>Escolha do tema.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AutoNum type="arabicPeriod"/>
            </a:pPr>
            <a:r>
              <a:rPr lang="pt-BR" sz="1400"/>
              <a:t>Criação de uma OpenAPI 3.0: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</a:pPr>
            <a:r>
              <a:rPr lang="pt-BR" sz="1400"/>
              <a:t>Utilizando pelo menos os 4 métodos HTTP.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</a:pPr>
            <a:r>
              <a:rPr lang="pt-BR" sz="1400"/>
              <a:t>Contendo pelo menos os 4 recursos diferente.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</a:pPr>
            <a:r>
              <a:rPr lang="pt-BR" sz="1400"/>
              <a:t>Utilizando o node.js como servidor aplicacional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AutoNum type="arabicPeriod"/>
            </a:pPr>
            <a:r>
              <a:rPr lang="pt-BR" sz="1400"/>
              <a:t>Disponibilização de uma collection no </a:t>
            </a:r>
            <a:r>
              <a:rPr lang="pt-BR" sz="1400"/>
              <a:t>Postman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AutoNum type="arabicPeriod"/>
            </a:pPr>
            <a:r>
              <a:rPr lang="pt-BR" sz="1400"/>
              <a:t>Criação de uma base de dados MySQL.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AutoNum type="arabicPeriod"/>
            </a:pPr>
            <a:r>
              <a:rPr lang="pt-BR" sz="1400"/>
              <a:t>Criação de multi-container utilizando o docker compose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1588"/>
            <a:ext cx="8839199" cy="430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4088"/>
            <a:ext cx="8839197" cy="423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2725"/>
            <a:ext cx="8839199" cy="427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e Funcionalidades</a:t>
            </a:r>
            <a:endParaRPr/>
          </a:p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805550" y="1479200"/>
            <a:ext cx="33450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4 recursos fundamentais de um hotel: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hoteis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quartos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hóspedes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reservas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125" y="1479200"/>
            <a:ext cx="4642950" cy="26107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  <a:reflection blurRad="0" dir="5400000" dist="38100" endA="0" endPos="32000" fadeDir="5400012" kx="0" rotWithShape="0" algn="bl" stA="31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0" y="157800"/>
            <a:ext cx="3636500" cy="199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85725">
              <a:srgbClr val="000000">
                <a:alpha val="50000"/>
              </a:srgbClr>
            </a:outerShdw>
          </a:effectLst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625" y="2796025"/>
            <a:ext cx="3636500" cy="199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85725">
              <a:srgbClr val="000000">
                <a:alpha val="50000"/>
              </a:srgbClr>
            </a:outerShdw>
          </a:effectLst>
        </p:spPr>
      </p:pic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225" y="157800"/>
            <a:ext cx="3636507" cy="199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940000" dist="85725">
              <a:srgbClr val="000000">
                <a:alpha val="50000"/>
              </a:srgbClr>
            </a:outerShdw>
          </a:effectLst>
        </p:spPr>
      </p:pic>
      <p:pic>
        <p:nvPicPr>
          <p:cNvPr id="262" name="Google Shape;2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500" y="2796025"/>
            <a:ext cx="3636500" cy="199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2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82425"/>
            <a:ext cx="1996537" cy="361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375" y="82425"/>
            <a:ext cx="2159425" cy="36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125" y="1470350"/>
            <a:ext cx="2159425" cy="3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9025" y="1470350"/>
            <a:ext cx="2159425" cy="3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OpenAPI 3.0 </a:t>
            </a:r>
            <a:endParaRPr/>
          </a:p>
        </p:txBody>
      </p:sp>
      <p:sp>
        <p:nvSpPr>
          <p:cNvPr id="276" name="Google Shape;276;p35"/>
          <p:cNvSpPr txBox="1"/>
          <p:nvPr>
            <p:ph idx="2" type="subTitle"/>
          </p:nvPr>
        </p:nvSpPr>
        <p:spPr>
          <a:xfrm>
            <a:off x="720000" y="1384875"/>
            <a:ext cx="34656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As duas partes principais da estrutura openAPI são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esquemas e os caminhos.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Os esquemas </a:t>
            </a:r>
            <a:r>
              <a:rPr lang="pt-BR" sz="1400"/>
              <a:t>já</a:t>
            </a:r>
            <a:r>
              <a:rPr lang="pt-BR" sz="1400"/>
              <a:t> estavam adiantados graças a estrutura da base de dados que eu poderia seguir.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então faltava definir os caminhos e os </a:t>
            </a:r>
            <a:r>
              <a:rPr lang="pt-BR" sz="1400"/>
              <a:t>métodos</a:t>
            </a:r>
            <a:r>
              <a:rPr lang="pt-BR" sz="1400"/>
              <a:t> a serem implementados em cada um deles.</a:t>
            </a:r>
            <a:endParaRPr sz="1400"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50" y="1384875"/>
            <a:ext cx="3465600" cy="231857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8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Exportando o node.js</a:t>
            </a:r>
            <a:endParaRPr/>
          </a:p>
        </p:txBody>
      </p:sp>
      <p:sp>
        <p:nvSpPr>
          <p:cNvPr id="283" name="Google Shape;283;p36"/>
          <p:cNvSpPr txBox="1"/>
          <p:nvPr>
            <p:ph idx="2" type="subTitle"/>
          </p:nvPr>
        </p:nvSpPr>
        <p:spPr>
          <a:xfrm>
            <a:off x="720000" y="1158475"/>
            <a:ext cx="43170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criação do ficheiro db.js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Ficheiro</a:t>
            </a:r>
            <a:r>
              <a:rPr lang="pt-BR" sz="1600"/>
              <a:t> </a:t>
            </a:r>
            <a:r>
              <a:rPr lang="pt-BR" sz="1600"/>
              <a:t>responsável</a:t>
            </a:r>
            <a:r>
              <a:rPr lang="pt-BR" sz="1600"/>
              <a:t> por fazer a ligação a base de dados mysql.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configuração dos Controllers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Ficheiros onde estão definidas as funções que são chamadas por cada </a:t>
            </a:r>
            <a:r>
              <a:rPr lang="pt-BR" sz="1600"/>
              <a:t>método</a:t>
            </a:r>
            <a:r>
              <a:rPr lang="pt-BR" sz="1600"/>
              <a:t> http,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basicamente as operações CRUD do sql.</a:t>
            </a:r>
            <a:endParaRPr sz="1600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25" y="665150"/>
            <a:ext cx="2248925" cy="4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Dockers</a:t>
            </a:r>
            <a:endParaRPr/>
          </a:p>
        </p:txBody>
      </p:sp>
      <p:sp>
        <p:nvSpPr>
          <p:cNvPr id="290" name="Google Shape;290;p37"/>
          <p:cNvSpPr txBox="1"/>
          <p:nvPr>
            <p:ph idx="2" type="subTitle"/>
          </p:nvPr>
        </p:nvSpPr>
        <p:spPr>
          <a:xfrm>
            <a:off x="720000" y="1285750"/>
            <a:ext cx="38520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 pasta sql : arquivos de inicialização da 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.dockerignore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 </a:t>
            </a:r>
            <a:r>
              <a:rPr lang="pt-BR"/>
              <a:t>: Ficheiro </a:t>
            </a:r>
            <a:r>
              <a:rPr lang="pt-BR"/>
              <a:t>responsável</a:t>
            </a:r>
            <a:r>
              <a:rPr lang="pt-BR"/>
              <a:t> pela criação da imagem da api baseada em node:alpine.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Dockerfile.mysql : Ficheiro </a:t>
            </a:r>
            <a:r>
              <a:rPr lang="pt-BR"/>
              <a:t>responsável</a:t>
            </a:r>
            <a:r>
              <a:rPr lang="pt-BR"/>
              <a:t> pela criação da imagem do mysql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compose.yaml: Ficheiro </a:t>
            </a:r>
            <a:r>
              <a:rPr lang="pt-BR"/>
              <a:t>responsável</a:t>
            </a:r>
            <a:r>
              <a:rPr lang="pt-BR"/>
              <a:t> pela iniciação das duas imagens, criação de um rede </a:t>
            </a:r>
            <a:r>
              <a:rPr lang="pt-BR"/>
              <a:t>própria</a:t>
            </a:r>
            <a:r>
              <a:rPr lang="pt-BR"/>
              <a:t> para os container comunicarem entre si e muito mais.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50" y="480025"/>
            <a:ext cx="2002425" cy="43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13" y="152400"/>
            <a:ext cx="73665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Strategies for Marketing by Slidesgo">
  <a:themeElements>
    <a:clrScheme name="Simple Light">
      <a:dk1>
        <a:srgbClr val="CAFFFF"/>
      </a:dk1>
      <a:lt1>
        <a:srgbClr val="03193F"/>
      </a:lt1>
      <a:dk2>
        <a:srgbClr val="6096A2"/>
      </a:dk2>
      <a:lt2>
        <a:srgbClr val="77BCC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CA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