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672" r:id="rId2"/>
  </p:sldMasterIdLst>
  <p:notesMasterIdLst>
    <p:notesMasterId r:id="rId21"/>
  </p:notesMasterIdLst>
  <p:handoutMasterIdLst>
    <p:handoutMasterId r:id="rId22"/>
  </p:handoutMasterIdLst>
  <p:sldIdLst>
    <p:sldId id="520" r:id="rId3"/>
    <p:sldId id="426" r:id="rId4"/>
    <p:sldId id="521" r:id="rId5"/>
    <p:sldId id="513" r:id="rId6"/>
    <p:sldId id="534" r:id="rId7"/>
    <p:sldId id="528" r:id="rId8"/>
    <p:sldId id="532" r:id="rId9"/>
    <p:sldId id="522" r:id="rId10"/>
    <p:sldId id="525" r:id="rId11"/>
    <p:sldId id="531" r:id="rId12"/>
    <p:sldId id="530" r:id="rId13"/>
    <p:sldId id="536" r:id="rId14"/>
    <p:sldId id="537" r:id="rId15"/>
    <p:sldId id="523" r:id="rId16"/>
    <p:sldId id="524" r:id="rId17"/>
    <p:sldId id="529" r:id="rId18"/>
    <p:sldId id="535" r:id="rId19"/>
    <p:sldId id="533" r:id="rId20"/>
  </p:sldIdLst>
  <p:sldSz cx="9144000" cy="6858000" type="screen4x3"/>
  <p:notesSz cx="7099300" cy="9385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158" autoAdjust="0"/>
    <p:restoredTop sz="86466" autoAdjust="0"/>
  </p:normalViewPr>
  <p:slideViewPr>
    <p:cSldViewPr>
      <p:cViewPr varScale="1">
        <p:scale>
          <a:sx n="96" d="100"/>
          <a:sy n="96" d="100"/>
        </p:scale>
        <p:origin x="-134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3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36"/>
    </p:cViewPr>
  </p:sorterViewPr>
  <p:notesViewPr>
    <p:cSldViewPr>
      <p:cViewPr varScale="1">
        <p:scale>
          <a:sx n="79" d="100"/>
          <a:sy n="79" d="100"/>
        </p:scale>
        <p:origin x="-3330" y="-96"/>
      </p:cViewPr>
      <p:guideLst>
        <p:guide orient="horz" pos="2956"/>
        <p:guide pos="2236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469586"/>
          </a:xfrm>
          <a:prstGeom prst="rect">
            <a:avLst/>
          </a:prstGeom>
        </p:spPr>
        <p:txBody>
          <a:bodyPr vert="horz" lIns="93305" tIns="46653" rIns="93305" bIns="46653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469586"/>
          </a:xfrm>
          <a:prstGeom prst="rect">
            <a:avLst/>
          </a:prstGeom>
        </p:spPr>
        <p:txBody>
          <a:bodyPr vert="horz" lIns="93305" tIns="46653" rIns="93305" bIns="46653" rtlCol="0"/>
          <a:lstStyle>
            <a:lvl1pPr algn="r">
              <a:defRPr sz="1200"/>
            </a:lvl1pPr>
          </a:lstStyle>
          <a:p>
            <a:pPr>
              <a:defRPr/>
            </a:pPr>
            <a:fld id="{1834F591-1112-4D40-8A01-0A4BC159B8A2}" type="datetimeFigureOut">
              <a:rPr lang="en-US"/>
              <a:pPr>
                <a:defRPr/>
              </a:pPr>
              <a:t>4/8/2014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4112"/>
            <a:ext cx="3076363" cy="469586"/>
          </a:xfrm>
          <a:prstGeom prst="rect">
            <a:avLst/>
          </a:prstGeom>
        </p:spPr>
        <p:txBody>
          <a:bodyPr vert="horz" lIns="93305" tIns="46653" rIns="93305" bIns="46653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8914112"/>
            <a:ext cx="3076363" cy="469586"/>
          </a:xfrm>
          <a:prstGeom prst="rect">
            <a:avLst/>
          </a:prstGeom>
        </p:spPr>
        <p:txBody>
          <a:bodyPr vert="horz" lIns="93305" tIns="46653" rIns="93305" bIns="46653" rtlCol="0" anchor="b"/>
          <a:lstStyle>
            <a:lvl1pPr algn="r">
              <a:defRPr sz="1200"/>
            </a:lvl1pPr>
          </a:lstStyle>
          <a:p>
            <a:pPr>
              <a:defRPr/>
            </a:pPr>
            <a:fld id="{A0588CCD-B3D8-4A13-82A2-E0B7B77AC5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72591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469586"/>
          </a:xfrm>
          <a:prstGeom prst="rect">
            <a:avLst/>
          </a:prstGeom>
        </p:spPr>
        <p:txBody>
          <a:bodyPr vert="horz" lIns="93305" tIns="46653" rIns="93305" bIns="46653" rtlCol="0"/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469586"/>
          </a:xfrm>
          <a:prstGeom prst="rect">
            <a:avLst/>
          </a:prstGeom>
        </p:spPr>
        <p:txBody>
          <a:bodyPr vert="horz" lIns="93305" tIns="46653" rIns="93305" bIns="46653" rtlCol="0"/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35C23CED-F7B8-4FB5-BE33-74E46CF38108}" type="datetimeFigureOut">
              <a:rPr lang="en-US"/>
              <a:pPr>
                <a:defRPr/>
              </a:pPr>
              <a:t>4/8/2014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05" tIns="46653" rIns="93305" bIns="46653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458659"/>
            <a:ext cx="5679440" cy="4223065"/>
          </a:xfrm>
          <a:prstGeom prst="rect">
            <a:avLst/>
          </a:prstGeom>
        </p:spPr>
        <p:txBody>
          <a:bodyPr vert="horz" lIns="93305" tIns="46653" rIns="93305" bIns="46653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4112"/>
            <a:ext cx="3076363" cy="469586"/>
          </a:xfrm>
          <a:prstGeom prst="rect">
            <a:avLst/>
          </a:prstGeom>
        </p:spPr>
        <p:txBody>
          <a:bodyPr vert="horz" lIns="93305" tIns="46653" rIns="93305" bIns="46653" rtlCol="0" anchor="b"/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8914112"/>
            <a:ext cx="3076363" cy="469586"/>
          </a:xfrm>
          <a:prstGeom prst="rect">
            <a:avLst/>
          </a:prstGeom>
        </p:spPr>
        <p:txBody>
          <a:bodyPr vert="horz" lIns="93305" tIns="46653" rIns="93305" bIns="46653" rtlCol="0" anchor="b"/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11D59BD-1EE8-4FBF-A7DC-172E8A40A9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087196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C82DF1-0190-4BE7-95F8-D57E5592B5CE}" type="slidenum">
              <a:rPr lang="en-US"/>
              <a:pPr/>
              <a:t>7</a:t>
            </a:fld>
            <a:endParaRPr lang="en-US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9613"/>
            <a:ext cx="4675188" cy="3506787"/>
          </a:xfrm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574" y="4458659"/>
            <a:ext cx="5206153" cy="4223065"/>
          </a:xfrm>
        </p:spPr>
        <p:txBody>
          <a:bodyPr/>
          <a:lstStyle/>
          <a:p>
            <a:r>
              <a:rPr lang="en-US"/>
              <a:t>This is a brief list. We’ll go over them one by one.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B9F722C-8522-4319-9E67-BEDF94D1AA8D}" type="slidenum">
              <a:rPr lang="en-US" smtClean="0">
                <a:latin typeface="Times New Roman" charset="0"/>
              </a:rPr>
              <a:pPr/>
              <a:t>18</a:t>
            </a:fld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0" y="914400"/>
            <a:ext cx="8686800" cy="2514600"/>
            <a:chOff x="0" y="576"/>
            <a:chExt cx="5472" cy="1584"/>
          </a:xfrm>
        </p:grpSpPr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144" y="576"/>
              <a:ext cx="1584" cy="158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hidden"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hidden">
            <a:xfrm>
              <a:off x="2496" y="1056"/>
              <a:ext cx="2976" cy="7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" name="Freeform 10"/>
            <p:cNvSpPr>
              <a:spLocks noChangeArrowheads="1"/>
            </p:cNvSpPr>
            <p:nvPr/>
          </p:nvSpPr>
          <p:spPr bwMode="auto">
            <a:xfrm>
              <a:off x="384" y="960"/>
              <a:ext cx="144" cy="913"/>
            </a:xfrm>
            <a:custGeom>
              <a:avLst/>
              <a:gdLst/>
              <a:ahLst/>
              <a:cxnLst>
                <a:cxn ang="0">
                  <a:pos x="1000" y="1000"/>
                </a:cxn>
                <a:cxn ang="0">
                  <a:pos x="0" y="1000"/>
                </a:cxn>
                <a:cxn ang="0">
                  <a:pos x="0" y="0"/>
                </a:cxn>
                <a:cxn ang="0">
                  <a:pos x="1000" y="0"/>
                </a:cxn>
              </a:cxnLst>
              <a:rect l="0" t="0" r="r" b="b"/>
              <a:pathLst>
                <a:path w="1000" h="1000">
                  <a:moveTo>
                    <a:pt x="1000" y="1000"/>
                  </a:moveTo>
                  <a:lnTo>
                    <a:pt x="0" y="1000"/>
                  </a:lnTo>
                  <a:lnTo>
                    <a:pt x="0" y="0"/>
                  </a:lnTo>
                  <a:lnTo>
                    <a:pt x="1000" y="0"/>
                  </a:lnTo>
                </a:path>
              </a:pathLst>
            </a:custGeom>
            <a:noFill/>
            <a:ln w="76200" cmpd="sng">
              <a:solidFill>
                <a:schemeClr val="tx2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Freeform 11"/>
            <p:cNvSpPr>
              <a:spLocks noChangeArrowheads="1"/>
            </p:cNvSpPr>
            <p:nvPr/>
          </p:nvSpPr>
          <p:spPr bwMode="auto">
            <a:xfrm>
              <a:off x="4944" y="762"/>
              <a:ext cx="165" cy="8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00" y="0"/>
                </a:cxn>
                <a:cxn ang="0">
                  <a:pos x="1000" y="1000"/>
                </a:cxn>
                <a:cxn ang="0">
                  <a:pos x="0" y="1000"/>
                </a:cxn>
              </a:cxnLst>
              <a:rect l="0" t="0" r="r" b="b"/>
              <a:pathLst>
                <a:path w="1000" h="1000">
                  <a:moveTo>
                    <a:pt x="0" y="0"/>
                  </a:moveTo>
                  <a:lnTo>
                    <a:pt x="1000" y="0"/>
                  </a:lnTo>
                  <a:lnTo>
                    <a:pt x="1000" y="1000"/>
                  </a:lnTo>
                  <a:lnTo>
                    <a:pt x="0" y="1000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556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581400"/>
            <a:ext cx="56388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56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38200" y="1443038"/>
            <a:ext cx="7086600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89E14B-8303-4C03-BD99-6D4EEC458C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659694-4A5A-4BF5-ADD1-6A8530FF79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1313" y="96838"/>
            <a:ext cx="1919287" cy="59991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1863" y="96838"/>
            <a:ext cx="5607050" cy="59991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7627C5-6CA5-494A-B2FD-21C6DB0A0E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CDF6120-F1F0-4C60-9FE9-39AC71A9C79D}" type="datetimeFigureOut">
              <a:rPr lang="en-US" smtClean="0"/>
              <a:pPr/>
              <a:t>4/8/2014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pPr>
              <a:defRPr/>
            </a:pPr>
            <a:fld id="{4189E14B-8303-4C03-BD99-6D4EEC458C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4/8/2014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6755D-CC1B-4768-9101-EB3B5E22A2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CDF6120-F1F0-4C60-9FE9-39AC71A9C79D}" type="datetimeFigureOut">
              <a:rPr lang="en-US" smtClean="0"/>
              <a:pPr/>
              <a:t>4/8/2014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pPr>
              <a:defRPr/>
            </a:pPr>
            <a:fld id="{00DAD66B-9CE9-43DC-A946-9E03A89D297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4/8/2014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26D194-C991-4CD4-95B0-6355C8B4669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4/8/2014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19B9D0-733D-4FD7-9F60-24F883C698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4/8/2014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E1D023-2303-4CEC-95B2-D2202843508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4/8/2014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034E5A-9B98-4FFE-A2C7-C4B16EA8248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4/8/2014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EE2126-1047-41C1-94CC-9D24BB73B1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6755D-CC1B-4768-9101-EB3B5E22A2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4/8/2014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F93FA6-1851-4438-AE63-280E202B06D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4/8/2014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59694-4A5A-4BF5-ADD1-6A8530FF796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4/8/2014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7627C5-6CA5-494A-B2FD-21C6DB0A0E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DAD66B-9CE9-43DC-A946-9E03A89D29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6D194-C991-4CD4-95B0-6355C8B466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19B9D0-733D-4FD7-9F60-24F883C698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E1D023-2303-4CEC-95B2-D220284350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034E5A-9B98-4FFE-A2C7-C4B16EA824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EE2126-1047-41C1-94CC-9D24BB73B1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93FA6-1851-4438-AE63-280E202B06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ChangeArrowheads="1"/>
          </p:cNvSpPr>
          <p:nvPr/>
        </p:nvSpPr>
        <p:spPr bwMode="auto">
          <a:xfrm>
            <a:off x="0" y="1377950"/>
            <a:ext cx="2133600" cy="101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54627" name="Rectangle 3"/>
          <p:cNvSpPr>
            <a:spLocks noChangeArrowheads="1"/>
          </p:cNvSpPr>
          <p:nvPr/>
        </p:nvSpPr>
        <p:spPr bwMode="auto">
          <a:xfrm>
            <a:off x="1447800" y="1377950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31863" y="96838"/>
            <a:ext cx="7158037" cy="141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9325" y="1981200"/>
            <a:ext cx="76612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46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615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>
              <a:defRPr/>
            </a:pPr>
            <a:r>
              <a:rPr lang="en-US" smtClean="0"/>
              <a:t>08/29/2009</a:t>
            </a:r>
            <a:endParaRPr lang="en-US" dirty="0"/>
          </a:p>
        </p:txBody>
      </p:sp>
      <p:sp>
        <p:nvSpPr>
          <p:cNvPr id="1546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46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4420D76B-BEB0-49DC-A03B-2A8F18EBDA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4633" name="Freeform 9"/>
          <p:cNvSpPr>
            <a:spLocks noChangeArrowheads="1"/>
          </p:cNvSpPr>
          <p:nvPr/>
        </p:nvSpPr>
        <p:spPr bwMode="auto">
          <a:xfrm>
            <a:off x="838200" y="561975"/>
            <a:ext cx="152400" cy="1066800"/>
          </a:xfrm>
          <a:custGeom>
            <a:avLst/>
            <a:gdLst/>
            <a:ahLst/>
            <a:cxnLst>
              <a:cxn ang="0">
                <a:pos x="1000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4634" name="Freeform 10"/>
          <p:cNvSpPr>
            <a:spLocks noChangeArrowheads="1"/>
          </p:cNvSpPr>
          <p:nvPr/>
        </p:nvSpPr>
        <p:spPr bwMode="auto">
          <a:xfrm>
            <a:off x="8262938" y="269875"/>
            <a:ext cx="152400" cy="1073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0"/>
              </a:cxn>
              <a:cxn ang="0">
                <a:pos x="1000" y="1000"/>
              </a:cxn>
              <a:cxn ang="0">
                <a:pos x="0" y="1000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¡"/>
        <a:defRPr sz="2800">
          <a:solidFill>
            <a:schemeClr val="tx1"/>
          </a:solidFill>
          <a:latin typeface="+mn-lt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08/29/2009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420D76B-BEB0-49DC-A03B-2A8F18EBDAF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Microsoft_Office_Word_97_-_2003_Document1.doc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0"/>
            <a:ext cx="8229600" cy="2895600"/>
          </a:xfrm>
        </p:spPr>
        <p:txBody>
          <a:bodyPr/>
          <a:lstStyle/>
          <a:p>
            <a:r>
              <a:rPr lang="en-US" dirty="0" smtClean="0"/>
              <a:t>Opening Remarks</a:t>
            </a:r>
          </a:p>
          <a:p>
            <a:r>
              <a:rPr lang="en-US" dirty="0" smtClean="0"/>
              <a:t>Best Practices for this Course</a:t>
            </a:r>
          </a:p>
          <a:p>
            <a:r>
              <a:rPr lang="en-US" dirty="0" smtClean="0"/>
              <a:t>Basics of Visual Studio</a:t>
            </a:r>
          </a:p>
          <a:p>
            <a:r>
              <a:rPr lang="en-US" dirty="0" smtClean="0"/>
              <a:t>Basics of </a:t>
            </a:r>
            <a:r>
              <a:rPr lang="en-US" dirty="0" smtClean="0"/>
              <a:t>C#</a:t>
            </a:r>
            <a:endParaRPr lang="en-US" dirty="0" smtClean="0"/>
          </a:p>
          <a:p>
            <a:r>
              <a:rPr lang="en-US" dirty="0" smtClean="0"/>
              <a:t>Questions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381000"/>
            <a:ext cx="81008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Welcome to Live Lecture</a:t>
            </a:r>
            <a:endParaRPr 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62400" y="1676400"/>
            <a:ext cx="457639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Moderator: Gina </a:t>
            </a:r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Cooper, PhD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600" y="2286000"/>
            <a:ext cx="181190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Agenda</a:t>
            </a:r>
            <a:endParaRPr lang="en-US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8" name="Picture 7" descr="2010_gina_smal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77000" y="2362200"/>
            <a:ext cx="1617428" cy="19968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calculations and print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6755D-CC1B-4768-9101-EB3B5E22A23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76400"/>
            <a:ext cx="8458200" cy="44958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//Calculate volume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double volume =4/3*PI*radius*radius*radius;</a:t>
            </a:r>
          </a:p>
          <a:p>
            <a:pPr>
              <a:buNone/>
            </a:pP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 marL="514350" indent="-514350">
              <a:buNone/>
            </a:pP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//Print results</a:t>
            </a:r>
          </a:p>
          <a:p>
            <a:pPr marL="514350" indent="-514350">
              <a:buNone/>
            </a:pPr>
            <a:r>
              <a:rPr lang="en-US" sz="2900" dirty="0" err="1" smtClean="0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( "The volume is " +volume);</a:t>
            </a:r>
          </a:p>
          <a:p>
            <a:pPr>
              <a:buNone/>
            </a:pPr>
            <a:r>
              <a:rPr lang="en-US" sz="2800" dirty="0" smtClean="0">
                <a:cs typeface="Courier New" pitchFamily="49" charset="0"/>
              </a:rPr>
              <a:t>Save</a:t>
            </a:r>
            <a:r>
              <a:rPr lang="en-US" sz="2800" dirty="0" smtClean="0">
                <a:cs typeface="Courier New" pitchFamily="49" charset="0"/>
              </a:rPr>
              <a:t>, Build, and run</a:t>
            </a:r>
          </a:p>
          <a:p>
            <a:pPr>
              <a:buNone/>
            </a:pPr>
            <a:r>
              <a:rPr lang="en-US" sz="2800" dirty="0" smtClean="0">
                <a:cs typeface="Courier New" pitchFamily="49" charset="0"/>
              </a:rPr>
              <a:t>What happened?</a:t>
            </a:r>
          </a:p>
          <a:p>
            <a:pPr>
              <a:buNone/>
            </a:pPr>
            <a:r>
              <a:rPr lang="en-US" sz="2800" dirty="0" smtClean="0">
                <a:cs typeface="Courier New" pitchFamily="49" charset="0"/>
              </a:rPr>
              <a:t>Modify:</a:t>
            </a:r>
            <a:endParaRPr lang="en-US" sz="2800" dirty="0" smtClean="0">
              <a:cs typeface="Courier New" pitchFamily="49" charset="0"/>
            </a:endParaRPr>
          </a:p>
          <a:p>
            <a:pPr>
              <a:buNone/>
            </a:pPr>
            <a:r>
              <a:rPr lang="en-US" sz="2900" dirty="0" err="1" smtClean="0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( "The volume is " +</a:t>
            </a:r>
            <a:r>
              <a:rPr lang="en-US" sz="2900" dirty="0" err="1" smtClean="0">
                <a:latin typeface="Courier New" pitchFamily="49" charset="0"/>
                <a:cs typeface="Courier New" pitchFamily="49" charset="0"/>
              </a:rPr>
              <a:t>volume.ToString</a:t>
            </a: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("G2")); </a:t>
            </a:r>
          </a:p>
          <a:p>
            <a:pPr>
              <a:buNone/>
            </a:pP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//This will show the output in scientific notation</a:t>
            </a:r>
          </a:p>
          <a:p>
            <a:pPr>
              <a:buNone/>
            </a:pP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Console.ReadLine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(); //Keeps window open</a:t>
            </a:r>
          </a:p>
          <a:p>
            <a:pPr>
              <a:buNone/>
            </a:pP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900" dirty="0" smtClean="0">
                <a:cs typeface="Courier New" pitchFamily="49" charset="0"/>
              </a:rPr>
              <a:t>Now: add user input for the radius</a:t>
            </a:r>
            <a:endParaRPr lang="en-US" sz="2900" dirty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Adding an input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6755D-CC1B-4768-9101-EB3B5E22A23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double radius = 0;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Console.Write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("Please enter a radius between 0 and 4000: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radius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Convert.ToDouble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Console.ReadLine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Console </a:t>
            </a:r>
            <a:r>
              <a:rPr lang="en-US" sz="4000" dirty="0" err="1"/>
              <a:t>Input/Output</a:t>
            </a:r>
            <a:r>
              <a:rPr lang="en-US" sz="4000" dirty="0"/>
              <a:t> (I/O) in C#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295400"/>
            <a:ext cx="7924800" cy="44958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For passing formatted input/output to and from a program:</a:t>
            </a:r>
          </a:p>
          <a:p>
            <a:pPr lvl="1">
              <a:lnSpc>
                <a:spcPct val="90000"/>
              </a:lnSpc>
            </a:pPr>
            <a:r>
              <a:rPr lang="en-US" sz="2400" b="1" dirty="0" err="1">
                <a:solidFill>
                  <a:srgbClr val="0000FF"/>
                </a:solidFill>
              </a:rPr>
              <a:t>Console.Write</a:t>
            </a:r>
            <a:r>
              <a:rPr lang="en-US" sz="2400" b="1" dirty="0">
                <a:solidFill>
                  <a:srgbClr val="0000FF"/>
                </a:solidFill>
              </a:rPr>
              <a:t>( )</a:t>
            </a:r>
            <a:r>
              <a:rPr lang="en-US" sz="2400" dirty="0"/>
              <a:t> and </a:t>
            </a:r>
            <a:r>
              <a:rPr lang="en-US" sz="2400" b="1" dirty="0" err="1">
                <a:solidFill>
                  <a:srgbClr val="0000FF"/>
                </a:solidFill>
              </a:rPr>
              <a:t>Console.WriteLine</a:t>
            </a:r>
            <a:r>
              <a:rPr lang="en-US" sz="2400" b="1" dirty="0">
                <a:solidFill>
                  <a:srgbClr val="0000FF"/>
                </a:solidFill>
              </a:rPr>
              <a:t>( )</a:t>
            </a:r>
            <a:r>
              <a:rPr lang="en-US" sz="2400" dirty="0"/>
              <a:t> both </a:t>
            </a:r>
            <a:r>
              <a:rPr lang="en-US" sz="2400" b="1" i="1" dirty="0"/>
              <a:t>write</a:t>
            </a:r>
            <a:r>
              <a:rPr lang="en-US" sz="2400" dirty="0"/>
              <a:t> formatted data to the </a:t>
            </a:r>
            <a:r>
              <a:rPr lang="en-US" sz="2400" b="1" i="1" dirty="0"/>
              <a:t>monitor</a:t>
            </a:r>
            <a:r>
              <a:rPr lang="en-US" sz="2400" dirty="0"/>
              <a:t> console</a:t>
            </a:r>
            <a:endParaRPr lang="en-US" sz="2400" b="1" dirty="0">
              <a:solidFill>
                <a:srgbClr val="0000FF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400" b="1" dirty="0" err="1">
                <a:solidFill>
                  <a:srgbClr val="0000FF"/>
                </a:solidFill>
              </a:rPr>
              <a:t>Console.ReadLine</a:t>
            </a:r>
            <a:r>
              <a:rPr lang="en-US" sz="2400" b="1" dirty="0">
                <a:solidFill>
                  <a:srgbClr val="0000FF"/>
                </a:solidFill>
              </a:rPr>
              <a:t>( )</a:t>
            </a:r>
            <a:r>
              <a:rPr lang="en-US" sz="2400" dirty="0"/>
              <a:t> </a:t>
            </a:r>
            <a:r>
              <a:rPr lang="en-US" sz="2400" b="1" i="1" dirty="0"/>
              <a:t>reads</a:t>
            </a:r>
            <a:r>
              <a:rPr lang="en-US" sz="2400" dirty="0"/>
              <a:t> formatted data from the </a:t>
            </a:r>
            <a:r>
              <a:rPr lang="en-US" sz="2400" b="1" i="1" dirty="0"/>
              <a:t>keyboard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To use either of these utilities, you must include the following </a:t>
            </a:r>
            <a:r>
              <a:rPr lang="en-US" sz="2400" i="1" dirty="0"/>
              <a:t>namespace </a:t>
            </a:r>
            <a:r>
              <a:rPr lang="en-US" sz="2400" dirty="0"/>
              <a:t>at the top of your program: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000FF"/>
                </a:solidFill>
              </a:rPr>
              <a:t>				using System;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Note that when you set up a C# console application, the .NET IDE automatically inserts this statement for </a:t>
            </a:r>
            <a:r>
              <a:rPr lang="en-US" sz="2400" dirty="0" smtClean="0"/>
              <a:t>you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\n = new line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\t = tab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\\ = backslash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\" = display double quote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The \ is an </a:t>
            </a:r>
            <a:r>
              <a:rPr lang="en-US" sz="2400" b="1" dirty="0" smtClean="0"/>
              <a:t>escape sequence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Another example of </a:t>
            </a:r>
            <a:r>
              <a:rPr lang="en-US" sz="3200" b="1" dirty="0" err="1">
                <a:solidFill>
                  <a:srgbClr val="0000FF"/>
                </a:solidFill>
              </a:rPr>
              <a:t>Console.WriteLine</a:t>
            </a:r>
            <a:r>
              <a:rPr lang="en-US" sz="3200" b="1" dirty="0">
                <a:solidFill>
                  <a:srgbClr val="0000FF"/>
                </a:solidFill>
              </a:rPr>
              <a:t>( ) </a:t>
            </a:r>
            <a:r>
              <a:rPr lang="en-US" sz="3200" dirty="0"/>
              <a:t>using placeholders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600200"/>
            <a:ext cx="8305800" cy="487203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000" b="1" dirty="0" err="1">
                <a:solidFill>
                  <a:srgbClr val="0000FF"/>
                </a:solidFill>
              </a:rPr>
              <a:t>int</a:t>
            </a:r>
            <a:r>
              <a:rPr lang="en-US" sz="2000" b="1" dirty="0">
                <a:solidFill>
                  <a:srgbClr val="0000FF"/>
                </a:solidFill>
              </a:rPr>
              <a:t> </a:t>
            </a:r>
            <a:r>
              <a:rPr lang="en-US" sz="2000" b="1" dirty="0" err="1">
                <a:solidFill>
                  <a:srgbClr val="0000FF"/>
                </a:solidFill>
              </a:rPr>
              <a:t>firstNumber</a:t>
            </a:r>
            <a:r>
              <a:rPr lang="en-US" sz="2000" b="1" dirty="0">
                <a:solidFill>
                  <a:srgbClr val="0000FF"/>
                </a:solidFill>
              </a:rPr>
              <a:t> = 5;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000" b="1" dirty="0" err="1">
                <a:solidFill>
                  <a:srgbClr val="0000FF"/>
                </a:solidFill>
              </a:rPr>
              <a:t>int</a:t>
            </a:r>
            <a:r>
              <a:rPr lang="en-US" sz="2000" b="1" dirty="0">
                <a:solidFill>
                  <a:srgbClr val="0000FF"/>
                </a:solidFill>
              </a:rPr>
              <a:t> </a:t>
            </a:r>
            <a:r>
              <a:rPr lang="en-US" sz="2000" b="1" dirty="0" err="1">
                <a:solidFill>
                  <a:srgbClr val="0000FF"/>
                </a:solidFill>
              </a:rPr>
              <a:t>secondNumber</a:t>
            </a:r>
            <a:r>
              <a:rPr lang="en-US" sz="2000" b="1" dirty="0">
                <a:solidFill>
                  <a:srgbClr val="0000FF"/>
                </a:solidFill>
              </a:rPr>
              <a:t> = 10;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000" b="1" dirty="0" err="1">
                <a:solidFill>
                  <a:srgbClr val="0000FF"/>
                </a:solidFill>
              </a:rPr>
              <a:t>int</a:t>
            </a:r>
            <a:r>
              <a:rPr lang="en-US" sz="2000" b="1" dirty="0">
                <a:solidFill>
                  <a:srgbClr val="0000FF"/>
                </a:solidFill>
              </a:rPr>
              <a:t> sum;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sz="2000" b="1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000" b="1" dirty="0">
                <a:solidFill>
                  <a:srgbClr val="0000FF"/>
                </a:solidFill>
              </a:rPr>
              <a:t>sum = </a:t>
            </a:r>
            <a:r>
              <a:rPr lang="en-US" sz="2000" b="1" dirty="0" err="1">
                <a:solidFill>
                  <a:srgbClr val="0000FF"/>
                </a:solidFill>
              </a:rPr>
              <a:t>firstNumber</a:t>
            </a:r>
            <a:r>
              <a:rPr lang="en-US" sz="2000" b="1" dirty="0">
                <a:solidFill>
                  <a:srgbClr val="0000FF"/>
                </a:solidFill>
              </a:rPr>
              <a:t> + </a:t>
            </a:r>
            <a:r>
              <a:rPr lang="en-US" sz="2000" b="1" dirty="0" err="1">
                <a:solidFill>
                  <a:srgbClr val="0000FF"/>
                </a:solidFill>
              </a:rPr>
              <a:t>secondNumber</a:t>
            </a:r>
            <a:r>
              <a:rPr lang="en-US" sz="2000" b="1" dirty="0">
                <a:solidFill>
                  <a:srgbClr val="0000FF"/>
                </a:solidFill>
              </a:rPr>
              <a:t>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sz="2000" b="1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000" b="1" dirty="0" err="1">
                <a:solidFill>
                  <a:srgbClr val="0000FF"/>
                </a:solidFill>
              </a:rPr>
              <a:t>Console.WriteLine</a:t>
            </a:r>
            <a:r>
              <a:rPr lang="en-US" sz="2000" b="1" dirty="0">
                <a:solidFill>
                  <a:srgbClr val="0000FF"/>
                </a:solidFill>
              </a:rPr>
              <a:t>(“The sum of </a:t>
            </a:r>
            <a:r>
              <a:rPr lang="en-US" sz="2000" b="1" dirty="0">
                <a:solidFill>
                  <a:srgbClr val="FF0000"/>
                </a:solidFill>
              </a:rPr>
              <a:t>{0}</a:t>
            </a:r>
            <a:r>
              <a:rPr lang="en-US" sz="2000" b="1" dirty="0">
                <a:solidFill>
                  <a:srgbClr val="0000FF"/>
                </a:solidFill>
              </a:rPr>
              <a:t> and </a:t>
            </a:r>
            <a:r>
              <a:rPr lang="en-US" sz="2000" b="1" dirty="0">
                <a:solidFill>
                  <a:srgbClr val="FF0000"/>
                </a:solidFill>
              </a:rPr>
              <a:t>{1}</a:t>
            </a:r>
            <a:r>
              <a:rPr lang="en-US" sz="2000" b="1" dirty="0">
                <a:solidFill>
                  <a:srgbClr val="0000FF"/>
                </a:solidFill>
              </a:rPr>
              <a:t> equals </a:t>
            </a:r>
            <a:r>
              <a:rPr lang="en-US" sz="2000" b="1" dirty="0">
                <a:solidFill>
                  <a:srgbClr val="FF0000"/>
                </a:solidFill>
              </a:rPr>
              <a:t>{2}</a:t>
            </a:r>
            <a:r>
              <a:rPr lang="en-US" sz="2000" b="1" dirty="0">
                <a:solidFill>
                  <a:srgbClr val="0000FF"/>
                </a:solidFill>
              </a:rPr>
              <a:t>”,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000" b="1" dirty="0">
                <a:solidFill>
                  <a:srgbClr val="0000FF"/>
                </a:solidFill>
              </a:rPr>
              <a:t>				</a:t>
            </a:r>
            <a:r>
              <a:rPr lang="en-US" sz="2000" b="1" dirty="0" err="1">
                <a:solidFill>
                  <a:srgbClr val="FF0000"/>
                </a:solidFill>
              </a:rPr>
              <a:t>firstNumber</a:t>
            </a:r>
            <a:r>
              <a:rPr lang="en-US" sz="2000" b="1" dirty="0">
                <a:solidFill>
                  <a:srgbClr val="0000FF"/>
                </a:solidFill>
              </a:rPr>
              <a:t>, </a:t>
            </a:r>
            <a:r>
              <a:rPr lang="en-US" sz="2000" b="1" dirty="0" err="1">
                <a:solidFill>
                  <a:srgbClr val="FF0000"/>
                </a:solidFill>
              </a:rPr>
              <a:t>secondNumber</a:t>
            </a:r>
            <a:r>
              <a:rPr lang="en-US" sz="2000" b="1" dirty="0">
                <a:solidFill>
                  <a:srgbClr val="0000FF"/>
                </a:solidFill>
              </a:rPr>
              <a:t>, </a:t>
            </a:r>
            <a:r>
              <a:rPr lang="en-US" sz="2000" b="1" dirty="0">
                <a:solidFill>
                  <a:srgbClr val="FF0000"/>
                </a:solidFill>
              </a:rPr>
              <a:t>sum</a:t>
            </a:r>
            <a:r>
              <a:rPr lang="en-US" sz="2000" b="1" dirty="0" smtClean="0">
                <a:solidFill>
                  <a:srgbClr val="0000FF"/>
                </a:solidFill>
              </a:rPr>
              <a:t>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sz="2000" b="1" dirty="0" smtClean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000" b="1" dirty="0" smtClean="0"/>
              <a:t>Need to convert strings with </a:t>
            </a:r>
            <a:r>
              <a:rPr lang="en-US" sz="2000" b="1" dirty="0" err="1" smtClean="0"/>
              <a:t>Console.ReadlLine</a:t>
            </a:r>
            <a:endParaRPr lang="en-US" sz="2000" b="1" dirty="0" smtClean="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000" b="1" dirty="0" smtClean="0">
                <a:solidFill>
                  <a:srgbClr val="0000FF"/>
                </a:solidFill>
              </a:rPr>
              <a:t>string </a:t>
            </a:r>
            <a:r>
              <a:rPr lang="en-US" sz="2000" b="1" dirty="0" err="1" smtClean="0">
                <a:solidFill>
                  <a:srgbClr val="0000FF"/>
                </a:solidFill>
              </a:rPr>
              <a:t>stringInput</a:t>
            </a:r>
            <a:r>
              <a:rPr lang="en-US" sz="2000" b="1" dirty="0" smtClean="0">
                <a:solidFill>
                  <a:srgbClr val="0000FF"/>
                </a:solidFill>
              </a:rPr>
              <a:t>;	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000" b="1" dirty="0" smtClean="0">
                <a:solidFill>
                  <a:srgbClr val="0000FF"/>
                </a:solidFill>
              </a:rPr>
              <a:t>	</a:t>
            </a:r>
            <a:r>
              <a:rPr lang="en-US" sz="2000" b="1" dirty="0" err="1" smtClean="0">
                <a:solidFill>
                  <a:srgbClr val="0000FF"/>
                </a:solidFill>
              </a:rPr>
              <a:t>int</a:t>
            </a:r>
            <a:r>
              <a:rPr lang="en-US" sz="2000" b="1" dirty="0" smtClean="0">
                <a:solidFill>
                  <a:srgbClr val="0000FF"/>
                </a:solidFill>
              </a:rPr>
              <a:t> n;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000" b="1" dirty="0" smtClean="0">
                <a:solidFill>
                  <a:srgbClr val="0000FF"/>
                </a:solidFill>
              </a:rPr>
              <a:t>	</a:t>
            </a:r>
            <a:r>
              <a:rPr lang="en-US" sz="2000" b="1" dirty="0" err="1" smtClean="0">
                <a:solidFill>
                  <a:srgbClr val="0000FF"/>
                </a:solidFill>
              </a:rPr>
              <a:t>stringInput</a:t>
            </a:r>
            <a:r>
              <a:rPr lang="en-US" sz="2000" b="1" dirty="0" smtClean="0">
                <a:solidFill>
                  <a:srgbClr val="0000FF"/>
                </a:solidFill>
              </a:rPr>
              <a:t> = </a:t>
            </a:r>
            <a:r>
              <a:rPr lang="en-US" sz="2000" b="1" dirty="0" err="1" smtClean="0">
                <a:solidFill>
                  <a:srgbClr val="0000FF"/>
                </a:solidFill>
              </a:rPr>
              <a:t>Console.ReadLine</a:t>
            </a:r>
            <a:r>
              <a:rPr lang="en-US" sz="2000" b="1" dirty="0" smtClean="0">
                <a:solidFill>
                  <a:srgbClr val="0000FF"/>
                </a:solidFill>
              </a:rPr>
              <a:t>( 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000" b="1" dirty="0" smtClean="0">
                <a:solidFill>
                  <a:srgbClr val="0000FF"/>
                </a:solidFill>
              </a:rPr>
              <a:t>	n = </a:t>
            </a:r>
            <a:r>
              <a:rPr lang="en-US" sz="2000" b="1" dirty="0" smtClean="0">
                <a:solidFill>
                  <a:srgbClr val="FF0000"/>
                </a:solidFill>
              </a:rPr>
              <a:t>Convert.ToInt32(</a:t>
            </a:r>
            <a:r>
              <a:rPr lang="en-US" sz="2000" b="1" dirty="0" err="1" smtClean="0">
                <a:solidFill>
                  <a:srgbClr val="0000FF"/>
                </a:solidFill>
              </a:rPr>
              <a:t>stringInput</a:t>
            </a:r>
            <a:r>
              <a:rPr lang="en-US" sz="2000" b="1" dirty="0" smtClean="0">
                <a:solidFill>
                  <a:srgbClr val="FF0000"/>
                </a:solidFill>
              </a:rPr>
              <a:t>)</a:t>
            </a:r>
            <a:r>
              <a:rPr lang="en-US" sz="2000" b="1" dirty="0" smtClean="0">
                <a:solidFill>
                  <a:srgbClr val="0000FF"/>
                </a:solidFill>
              </a:rPr>
              <a:t>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sz="2000" b="1" dirty="0" smtClean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000" b="1" dirty="0" smtClean="0">
                <a:solidFill>
                  <a:srgbClr val="0000FF"/>
                </a:solidFill>
              </a:rPr>
              <a:t>	double x;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000" b="1" dirty="0" smtClean="0">
                <a:solidFill>
                  <a:srgbClr val="0000FF"/>
                </a:solidFill>
              </a:rPr>
              <a:t>	</a:t>
            </a:r>
            <a:r>
              <a:rPr lang="en-US" sz="2000" b="1" dirty="0" err="1" smtClean="0">
                <a:solidFill>
                  <a:srgbClr val="0000FF"/>
                </a:solidFill>
              </a:rPr>
              <a:t>stringInput</a:t>
            </a:r>
            <a:r>
              <a:rPr lang="en-US" sz="2000" b="1" dirty="0" smtClean="0">
                <a:solidFill>
                  <a:srgbClr val="0000FF"/>
                </a:solidFill>
              </a:rPr>
              <a:t> = </a:t>
            </a:r>
            <a:r>
              <a:rPr lang="en-US" sz="2000" b="1" dirty="0" err="1" smtClean="0">
                <a:solidFill>
                  <a:srgbClr val="0000FF"/>
                </a:solidFill>
              </a:rPr>
              <a:t>Console.ReadLine</a:t>
            </a:r>
            <a:r>
              <a:rPr lang="en-US" sz="2000" b="1" dirty="0" smtClean="0">
                <a:solidFill>
                  <a:srgbClr val="0000FF"/>
                </a:solidFill>
              </a:rPr>
              <a:t>( 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000" b="1" dirty="0" smtClean="0">
                <a:solidFill>
                  <a:srgbClr val="0000FF"/>
                </a:solidFill>
              </a:rPr>
              <a:t>	x = </a:t>
            </a:r>
            <a:r>
              <a:rPr lang="en-US" sz="2000" b="1" dirty="0" err="1" smtClean="0">
                <a:solidFill>
                  <a:srgbClr val="FF0000"/>
                </a:solidFill>
              </a:rPr>
              <a:t>Convert.ToDouble</a:t>
            </a:r>
            <a:r>
              <a:rPr lang="en-US" sz="2000" b="1" dirty="0" smtClean="0">
                <a:solidFill>
                  <a:srgbClr val="FF0000"/>
                </a:solidFill>
              </a:rPr>
              <a:t>(</a:t>
            </a:r>
            <a:r>
              <a:rPr lang="en-US" sz="2000" b="1" dirty="0" err="1" smtClean="0">
                <a:solidFill>
                  <a:srgbClr val="0000FF"/>
                </a:solidFill>
              </a:rPr>
              <a:t>stringInput</a:t>
            </a:r>
            <a:r>
              <a:rPr lang="en-US" sz="2000" b="1" dirty="0" smtClean="0">
                <a:solidFill>
                  <a:srgbClr val="FF0000"/>
                </a:solidFill>
              </a:rPr>
              <a:t>)</a:t>
            </a:r>
            <a:r>
              <a:rPr lang="en-US" sz="2000" b="1" dirty="0" smtClean="0">
                <a:solidFill>
                  <a:srgbClr val="0000FF"/>
                </a:solidFill>
              </a:rPr>
              <a:t>;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sz="2000" b="1" dirty="0" smtClean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000" b="1" dirty="0" smtClean="0">
                <a:solidFill>
                  <a:srgbClr val="0000FF"/>
                </a:solidFill>
              </a:rPr>
              <a:t> </a:t>
            </a:r>
            <a:endParaRPr lang="en-US" sz="2000" b="1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sz="2000" b="1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sz="1400" b="1" dirty="0">
              <a:solidFill>
                <a:srgbClr val="0000FF"/>
              </a:solidFill>
            </a:endParaRPr>
          </a:p>
        </p:txBody>
      </p:sp>
      <p:sp>
        <p:nvSpPr>
          <p:cNvPr id="230404" name="Text Box 4"/>
          <p:cNvSpPr txBox="1">
            <a:spLocks noChangeArrowheads="1"/>
          </p:cNvSpPr>
          <p:nvPr/>
        </p:nvSpPr>
        <p:spPr bwMode="auto">
          <a:xfrm>
            <a:off x="4953000" y="990600"/>
            <a:ext cx="36957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dirty="0"/>
              <a:t>These are </a:t>
            </a:r>
            <a:r>
              <a:rPr lang="en-US" sz="1800" b="1" i="1" dirty="0">
                <a:solidFill>
                  <a:srgbClr val="FF0000"/>
                </a:solidFill>
              </a:rPr>
              <a:t>placeholders</a:t>
            </a:r>
            <a:r>
              <a:rPr lang="en-US" sz="1800" b="1" dirty="0"/>
              <a:t> in the string:</a:t>
            </a:r>
            <a:endParaRPr lang="en-US" sz="1800" b="1" dirty="0">
              <a:sym typeface="Wingdings" pitchFamily="2" charset="2"/>
            </a:endParaRPr>
          </a:p>
          <a:p>
            <a:pPr algn="ctr"/>
            <a:r>
              <a:rPr lang="en-US" sz="1800" b="1" dirty="0">
                <a:sym typeface="Wingdings" pitchFamily="2" charset="2"/>
              </a:rPr>
              <a:t>it’s where the variables’ contents </a:t>
            </a:r>
          </a:p>
          <a:p>
            <a:pPr algn="ctr"/>
            <a:r>
              <a:rPr lang="en-US" sz="1800" b="1" dirty="0">
                <a:sym typeface="Wingdings" pitchFamily="2" charset="2"/>
              </a:rPr>
              <a:t>will be inserted, respectively</a:t>
            </a:r>
            <a:endParaRPr lang="en-US" sz="1800" b="1" dirty="0"/>
          </a:p>
        </p:txBody>
      </p:sp>
      <p:sp>
        <p:nvSpPr>
          <p:cNvPr id="230405" name="Line 5"/>
          <p:cNvSpPr>
            <a:spLocks noChangeShapeType="1"/>
          </p:cNvSpPr>
          <p:nvPr/>
        </p:nvSpPr>
        <p:spPr bwMode="auto">
          <a:xfrm flipH="1">
            <a:off x="3943350" y="1974850"/>
            <a:ext cx="1944688" cy="9731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0406" name="Line 6"/>
          <p:cNvSpPr>
            <a:spLocks noChangeShapeType="1"/>
          </p:cNvSpPr>
          <p:nvPr/>
        </p:nvSpPr>
        <p:spPr bwMode="auto">
          <a:xfrm flipH="1">
            <a:off x="4805363" y="1995488"/>
            <a:ext cx="1076325" cy="9604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0407" name="Line 7"/>
          <p:cNvSpPr>
            <a:spLocks noChangeShapeType="1"/>
          </p:cNvSpPr>
          <p:nvPr/>
        </p:nvSpPr>
        <p:spPr bwMode="auto">
          <a:xfrm>
            <a:off x="5867400" y="1981200"/>
            <a:ext cx="26988" cy="9747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Equality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6755D-CC1B-4768-9101-EB3B5E22A23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</a:t>
            </a:r>
            <a:r>
              <a:rPr lang="en-US" sz="2800" b="1" dirty="0" smtClean="0"/>
              <a:t>assignment</a:t>
            </a:r>
            <a:r>
              <a:rPr lang="en-US" sz="2800" dirty="0" smtClean="0"/>
              <a:t> = operator</a:t>
            </a:r>
          </a:p>
          <a:p>
            <a:pPr lvl="1"/>
            <a:r>
              <a:rPr lang="en-US" sz="2400" dirty="0" smtClean="0"/>
              <a:t>Evaluate the expression on the right side</a:t>
            </a:r>
          </a:p>
          <a:p>
            <a:pPr lvl="1"/>
            <a:r>
              <a:rPr lang="en-US" sz="2400" dirty="0" smtClean="0"/>
              <a:t>Assign value of right side to left side</a:t>
            </a:r>
          </a:p>
          <a:p>
            <a:r>
              <a:rPr lang="en-US" sz="2800" dirty="0" smtClean="0"/>
              <a:t>Perfectly acceptable in </a:t>
            </a:r>
            <a:r>
              <a:rPr lang="en-US" sz="2800" dirty="0" smtClean="0"/>
              <a:t>C# </a:t>
            </a:r>
            <a:r>
              <a:rPr lang="en-US" sz="2800" dirty="0" smtClean="0"/>
              <a:t>(but not math):</a:t>
            </a:r>
          </a:p>
          <a:p>
            <a:pPr lvl="1">
              <a:buNone/>
            </a:pPr>
            <a:r>
              <a:rPr lang="en-US" sz="2400" dirty="0" smtClean="0">
                <a:latin typeface="Courier New" pitchFamily="49" charset="0"/>
              </a:rPr>
              <a:t>a = a * 2; // Double the value of a</a:t>
            </a:r>
          </a:p>
          <a:p>
            <a:pPr lvl="1">
              <a:buNone/>
            </a:pPr>
            <a:endParaRPr lang="en-US" dirty="0" smtClean="0">
              <a:latin typeface="Courier New" pitchFamily="49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/>
              <a:t>Arithmetic Operators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6755D-CC1B-4768-9101-EB3B5E22A23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05800" cy="5181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Integer division truncates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Modulus operator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</a:rPr>
              <a:t>a % b</a:t>
            </a:r>
            <a:r>
              <a:rPr lang="en-US" dirty="0" smtClean="0"/>
              <a:t> returns the remainder of a / b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 and b must be integers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Pre and post increment and decrement b++ or b--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Logical operators</a:t>
            </a:r>
          </a:p>
          <a:p>
            <a:r>
              <a:rPr lang="en-US" dirty="0" smtClean="0"/>
              <a:t>&amp;&amp; </a:t>
            </a:r>
            <a:r>
              <a:rPr lang="en-US" dirty="0" smtClean="0">
                <a:sym typeface="Symbol" pitchFamily="18" charset="2"/>
              </a:rPr>
              <a:t></a:t>
            </a:r>
            <a:r>
              <a:rPr lang="en-US" dirty="0" smtClean="0"/>
              <a:t> AND</a:t>
            </a:r>
          </a:p>
          <a:p>
            <a:r>
              <a:rPr lang="en-US" dirty="0" smtClean="0"/>
              <a:t>|| </a:t>
            </a:r>
            <a:r>
              <a:rPr lang="en-US" dirty="0" smtClean="0">
                <a:sym typeface="Symbol" pitchFamily="18" charset="2"/>
              </a:rPr>
              <a:t></a:t>
            </a:r>
            <a:r>
              <a:rPr lang="en-US" dirty="0" smtClean="0"/>
              <a:t> OR</a:t>
            </a:r>
          </a:p>
          <a:p>
            <a:r>
              <a:rPr lang="en-US" dirty="0" smtClean="0"/>
              <a:t>! </a:t>
            </a:r>
            <a:r>
              <a:rPr lang="en-US" dirty="0" smtClean="0">
                <a:sym typeface="Symbol" pitchFamily="18" charset="2"/>
              </a:rPr>
              <a:t></a:t>
            </a:r>
            <a:r>
              <a:rPr lang="en-US" dirty="0" smtClean="0"/>
              <a:t> Not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Escape sequence \ to display special characters:</a:t>
            </a:r>
          </a:p>
          <a:p>
            <a:pPr>
              <a:lnSpc>
                <a:spcPct val="90000"/>
              </a:lnSpc>
            </a:pPr>
            <a:r>
              <a:rPr lang="en-US" dirty="0" err="1" smtClean="0"/>
              <a:t>Console.Writeline</a:t>
            </a:r>
            <a:r>
              <a:rPr lang="en-US" dirty="0" smtClean="0"/>
              <a:t>("</a:t>
            </a:r>
            <a:r>
              <a:rPr lang="en-US" dirty="0" smtClean="0"/>
              <a:t>We </a:t>
            </a:r>
            <a:r>
              <a:rPr lang="en-US" dirty="0" smtClean="0"/>
              <a:t>like\'CIS170</a:t>
            </a:r>
            <a:r>
              <a:rPr lang="en-US" dirty="0" smtClean="0"/>
              <a:t>\'") </a:t>
            </a:r>
            <a:r>
              <a:rPr lang="en-US" dirty="0" smtClean="0"/>
              <a:t>displays: We like 'CIS170'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96839"/>
            <a:ext cx="7175500" cy="817562"/>
          </a:xfrm>
        </p:spPr>
        <p:txBody>
          <a:bodyPr/>
          <a:lstStyle/>
          <a:p>
            <a:r>
              <a:rPr lang="en-US" dirty="0" smtClean="0"/>
              <a:t>Scenario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6755D-CC1B-4768-9101-EB3B5E22A23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066800"/>
            <a:ext cx="7661275" cy="4114800"/>
          </a:xfrm>
        </p:spPr>
        <p:txBody>
          <a:bodyPr>
            <a:normAutofit/>
          </a:bodyPr>
          <a:lstStyle/>
          <a:p>
            <a:r>
              <a:rPr lang="en-US" dirty="0" smtClean="0"/>
              <a:t>Write a program that calculates and displays the sales tax for a new car. The  User will enter the price of the car and will see the total price including the sales tax.</a:t>
            </a:r>
          </a:p>
          <a:p>
            <a:r>
              <a:rPr lang="en-US" b="1" dirty="0" smtClean="0"/>
              <a:t>Input</a:t>
            </a:r>
            <a:r>
              <a:rPr lang="en-US" dirty="0" smtClean="0"/>
              <a:t>: Prompt the user for the price of the car.</a:t>
            </a:r>
            <a:br>
              <a:rPr lang="en-US" dirty="0" smtClean="0"/>
            </a:br>
            <a:r>
              <a:rPr lang="en-US" b="1" dirty="0" smtClean="0"/>
              <a:t>Process</a:t>
            </a:r>
            <a:r>
              <a:rPr lang="en-US" dirty="0" smtClean="0"/>
              <a:t>: Perform the calculations.  The tax rate is 6.5% on the car. Calculate the sales tax on the car and the total price of the car.</a:t>
            </a:r>
          </a:p>
          <a:p>
            <a:r>
              <a:rPr lang="en-US" b="1" dirty="0" smtClean="0"/>
              <a:t>Output</a:t>
            </a:r>
            <a:r>
              <a:rPr lang="en-US" dirty="0" smtClean="0"/>
              <a:t>: Display the results. </a:t>
            </a:r>
          </a:p>
          <a:p>
            <a:endParaRPr lang="en-US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 cstate="print"/>
          <a:srcRect b="59443"/>
          <a:stretch>
            <a:fillRect/>
          </a:stretch>
        </p:blipFill>
        <p:spPr bwMode="auto">
          <a:xfrm>
            <a:off x="990600" y="5029200"/>
            <a:ext cx="697840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6755D-CC1B-4768-9101-EB3B5E22A23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609600"/>
            <a:ext cx="8229600" cy="554736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class Program</a:t>
            </a:r>
          </a:p>
          <a:p>
            <a:pPr>
              <a:buNone/>
            </a:pPr>
            <a:r>
              <a:rPr lang="en-US" dirty="0" smtClean="0"/>
              <a:t>    {</a:t>
            </a:r>
          </a:p>
          <a:p>
            <a:pPr>
              <a:buNone/>
            </a:pPr>
            <a:r>
              <a:rPr lang="en-US" dirty="0" smtClean="0"/>
              <a:t>        const double </a:t>
            </a:r>
            <a:r>
              <a:rPr lang="en-US" dirty="0" err="1" smtClean="0"/>
              <a:t>taxRate</a:t>
            </a:r>
            <a:r>
              <a:rPr lang="en-US" dirty="0" smtClean="0"/>
              <a:t> = 0.065;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       {</a:t>
            </a:r>
          </a:p>
          <a:p>
            <a:pPr>
              <a:buNone/>
            </a:pPr>
            <a:r>
              <a:rPr lang="en-US" dirty="0" smtClean="0"/>
              <a:t>       double price, </a:t>
            </a:r>
            <a:r>
              <a:rPr lang="en-US" dirty="0" err="1" smtClean="0"/>
              <a:t>salesTax</a:t>
            </a:r>
            <a:r>
              <a:rPr lang="en-US" dirty="0" smtClean="0"/>
              <a:t>, </a:t>
            </a:r>
            <a:r>
              <a:rPr lang="en-US" dirty="0" err="1" smtClean="0"/>
              <a:t>totalPrice</a:t>
            </a:r>
            <a:r>
              <a:rPr lang="en-US" dirty="0" smtClean="0"/>
              <a:t>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Console.Write</a:t>
            </a:r>
            <a:r>
              <a:rPr lang="en-US" dirty="0" smtClean="0"/>
              <a:t>("Please enter the price of the car: ");</a:t>
            </a:r>
          </a:p>
          <a:p>
            <a:pPr>
              <a:buNone/>
            </a:pPr>
            <a:r>
              <a:rPr lang="en-US" dirty="0" smtClean="0"/>
              <a:t>price = </a:t>
            </a:r>
            <a:r>
              <a:rPr lang="en-US" dirty="0" err="1" smtClean="0"/>
              <a:t>Convert.ToDouble</a:t>
            </a:r>
            <a:r>
              <a:rPr lang="en-US" dirty="0" smtClean="0"/>
              <a:t>(</a:t>
            </a:r>
            <a:r>
              <a:rPr lang="en-US" dirty="0" err="1" smtClean="0"/>
              <a:t>Console.ReadLine</a:t>
            </a:r>
            <a:r>
              <a:rPr lang="en-US" dirty="0" smtClean="0"/>
              <a:t>());</a:t>
            </a:r>
          </a:p>
          <a:p>
            <a:pPr>
              <a:buNone/>
            </a:pPr>
            <a:r>
              <a:rPr lang="en-US" dirty="0" err="1" smtClean="0"/>
              <a:t>salesTax</a:t>
            </a:r>
            <a:r>
              <a:rPr lang="en-US" dirty="0" smtClean="0"/>
              <a:t> = price * </a:t>
            </a:r>
            <a:r>
              <a:rPr lang="en-US" dirty="0" err="1" smtClean="0"/>
              <a:t>taxRate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err="1" smtClean="0"/>
              <a:t>totalPrice</a:t>
            </a:r>
            <a:r>
              <a:rPr lang="en-US" dirty="0" smtClean="0"/>
              <a:t> = </a:t>
            </a:r>
            <a:r>
              <a:rPr lang="en-US" dirty="0" err="1" smtClean="0"/>
              <a:t>salesTax</a:t>
            </a:r>
            <a:r>
              <a:rPr lang="en-US" dirty="0" smtClean="0"/>
              <a:t> + price;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Console.WriteLine</a:t>
            </a:r>
            <a:r>
              <a:rPr lang="en-US" dirty="0" smtClean="0"/>
              <a:t>("Original Car Price: {0:C}",price); </a:t>
            </a:r>
          </a:p>
          <a:p>
            <a:pPr>
              <a:buNone/>
            </a:pPr>
            <a:r>
              <a:rPr lang="en-US" dirty="0" err="1" smtClean="0"/>
              <a:t>Console.WriteLine</a:t>
            </a:r>
            <a:r>
              <a:rPr lang="en-US" dirty="0" smtClean="0"/>
              <a:t>("Your taxes are:    {0:C} ",</a:t>
            </a:r>
            <a:r>
              <a:rPr lang="en-US" dirty="0" err="1" smtClean="0"/>
              <a:t>salesTax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err="1" smtClean="0"/>
              <a:t>Console.WriteLine</a:t>
            </a:r>
            <a:r>
              <a:rPr lang="en-US" dirty="0" smtClean="0"/>
              <a:t>("Total price is:    {0:C} ",</a:t>
            </a:r>
            <a:r>
              <a:rPr lang="en-US" dirty="0" err="1" smtClean="0"/>
              <a:t>totalPrice</a:t>
            </a:r>
            <a:r>
              <a:rPr lang="en-US" dirty="0" smtClean="0"/>
              <a:t>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Console.ReadLine</a:t>
            </a:r>
            <a:r>
              <a:rPr lang="en-US" dirty="0" smtClean="0"/>
              <a:t>();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}</a:t>
            </a:r>
          </a:p>
          <a:p>
            <a:pPr>
              <a:buNone/>
            </a:pPr>
            <a:r>
              <a:rPr lang="en-US" dirty="0" smtClean="0"/>
              <a:t>    }</a:t>
            </a:r>
            <a:endParaRPr lang="en-US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26D194-C991-4CD4-95B0-6355C8B46691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752600"/>
            <a:ext cx="3810000" cy="4114800"/>
          </a:xfrm>
        </p:spPr>
        <p:txBody>
          <a:bodyPr/>
          <a:lstStyle/>
          <a:p>
            <a:r>
              <a:rPr lang="en-US" sz="2400" dirty="0" smtClean="0"/>
              <a:t>C# </a:t>
            </a:r>
            <a:r>
              <a:rPr lang="en-US" sz="2400" dirty="0" smtClean="0"/>
              <a:t>introduction</a:t>
            </a:r>
          </a:p>
          <a:p>
            <a:r>
              <a:rPr lang="en-US" sz="2400" dirty="0" smtClean="0"/>
              <a:t>Creating a program in </a:t>
            </a:r>
            <a:r>
              <a:rPr lang="en-US" sz="2400" dirty="0" smtClean="0"/>
              <a:t>C# </a:t>
            </a:r>
            <a:endParaRPr lang="en-US" sz="2400" dirty="0" smtClean="0"/>
          </a:p>
          <a:p>
            <a:r>
              <a:rPr lang="en-US" sz="2400" dirty="0" smtClean="0"/>
              <a:t>Algorithm</a:t>
            </a:r>
          </a:p>
          <a:p>
            <a:r>
              <a:rPr lang="en-US" sz="2400" dirty="0" smtClean="0"/>
              <a:t>Comments</a:t>
            </a:r>
          </a:p>
          <a:p>
            <a:endParaRPr lang="en-US" sz="2400" dirty="0" smtClean="0"/>
          </a:p>
          <a:p>
            <a:endParaRPr lang="en-US" dirty="0" smtClean="0"/>
          </a:p>
        </p:txBody>
      </p:sp>
      <p:pic>
        <p:nvPicPr>
          <p:cNvPr id="123906" name="Picture 2" descr="C:\Documents and Settings\D99003734\Local Settings\Temporary Internet Files\Content.IE5\2EXO53AK\MCj0441426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2057400"/>
            <a:ext cx="3657143" cy="3657143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381000" y="381000"/>
            <a:ext cx="7772400" cy="1470025"/>
          </a:xfrm>
        </p:spPr>
        <p:txBody>
          <a:bodyPr/>
          <a:lstStyle/>
          <a:p>
            <a:r>
              <a:rPr lang="en-US" dirty="0" smtClean="0"/>
              <a:t>Introduction to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89E14B-8303-4C03-BD99-6D4EEC458CB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53250" name="Picture 2" descr="http://hellogiggles.com/wp-content/uploads/2012/01/officespac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286000"/>
            <a:ext cx="5695950" cy="36861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</a:t>
            </a:r>
            <a:r>
              <a:rPr lang="en-US" dirty="0" smtClean="0"/>
              <a:t>Environment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6755D-CC1B-4768-9101-EB3B5E22A23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Visual Studio.NET IDE</a:t>
            </a:r>
          </a:p>
          <a:p>
            <a:r>
              <a:rPr lang="en-US" dirty="0" smtClean="0"/>
              <a:t>Visual </a:t>
            </a:r>
            <a:r>
              <a:rPr lang="en-US" dirty="0" smtClean="0"/>
              <a:t>C# </a:t>
            </a:r>
            <a:r>
              <a:rPr lang="en-US" dirty="0" smtClean="0"/>
              <a:t>Express</a:t>
            </a:r>
          </a:p>
          <a:p>
            <a:r>
              <a:rPr lang="en-US" dirty="0" smtClean="0"/>
              <a:t>Citrix Environment</a:t>
            </a:r>
          </a:p>
          <a:p>
            <a:pPr lvl="1"/>
            <a:r>
              <a:rPr lang="en-US" dirty="0" smtClean="0"/>
              <a:t>Save on the correct drive</a:t>
            </a:r>
          </a:p>
          <a:p>
            <a:r>
              <a:rPr lang="en-US" dirty="0" smtClean="0"/>
              <a:t>Mac users</a:t>
            </a:r>
          </a:p>
          <a:p>
            <a:pPr lvl="1"/>
            <a:r>
              <a:rPr lang="en-US" dirty="0" smtClean="0"/>
              <a:t>Need something like parallels, boot </a:t>
            </a:r>
            <a:r>
              <a:rPr lang="en-US" dirty="0" smtClean="0"/>
              <a:t>camp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You may already have this from CIS115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6755D-CC1B-4768-9101-EB3B5E22A23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Solution explorer window = shows the physical components of the program in a hierarchical list</a:t>
            </a:r>
          </a:p>
          <a:p>
            <a:r>
              <a:rPr lang="en-US" b="1" dirty="0" smtClean="0"/>
              <a:t>IDE</a:t>
            </a:r>
            <a:r>
              <a:rPr lang="en-US" dirty="0" smtClean="0"/>
              <a:t> = Integrated Development Environment</a:t>
            </a:r>
          </a:p>
          <a:p>
            <a:r>
              <a:rPr lang="en-US" dirty="0" smtClean="0"/>
              <a:t>Visual Studio.NET is an IDE</a:t>
            </a:r>
          </a:p>
          <a:p>
            <a:r>
              <a:rPr lang="en-US" dirty="0" smtClean="0"/>
              <a:t>SAVE often</a:t>
            </a:r>
          </a:p>
          <a:p>
            <a:pPr lvl="1"/>
            <a:r>
              <a:rPr lang="en-US" dirty="0" smtClean="0"/>
              <a:t>RAM is volatile and everything is lost when the power is turned off</a:t>
            </a:r>
          </a:p>
          <a:p>
            <a:r>
              <a:rPr lang="en-US" b="1" dirty="0" smtClean="0"/>
              <a:t>Solution</a:t>
            </a:r>
            <a:r>
              <a:rPr lang="en-US" dirty="0" smtClean="0"/>
              <a:t> = all the resources </a:t>
            </a:r>
            <a:r>
              <a:rPr lang="en-US" smtClean="0"/>
              <a:t>that are </a:t>
            </a:r>
            <a:r>
              <a:rPr lang="en-US" dirty="0" smtClean="0"/>
              <a:t>required to solve a programming problem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What is </a:t>
            </a:r>
            <a:r>
              <a:rPr lang="en-US" sz="4000" i="1" dirty="0"/>
              <a:t>structured programming</a:t>
            </a:r>
            <a:r>
              <a:rPr lang="en-US" sz="4000" dirty="0"/>
              <a:t>?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90600" y="17018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A systematic, disciplined approach to programming that applies </a:t>
            </a:r>
            <a:r>
              <a:rPr lang="en-US" sz="2400" b="1" i="1" dirty="0"/>
              <a:t>three standard control structures</a:t>
            </a:r>
            <a:r>
              <a:rPr lang="en-US" sz="24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solidFill>
                  <a:srgbClr val="0000FF"/>
                </a:solidFill>
              </a:rPr>
              <a:t>Sequence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solidFill>
                  <a:srgbClr val="0000FF"/>
                </a:solidFill>
              </a:rPr>
              <a:t>Selection </a:t>
            </a:r>
            <a:r>
              <a:rPr lang="en-US" sz="2400" dirty="0"/>
              <a:t>(decision-making)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solidFill>
                  <a:srgbClr val="0000FF"/>
                </a:solidFill>
              </a:rPr>
              <a:t>Repetition</a:t>
            </a:r>
            <a:r>
              <a:rPr lang="en-US" sz="2400" dirty="0"/>
              <a:t> (iteration or looping)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Applies </a:t>
            </a:r>
            <a:r>
              <a:rPr lang="en-US" sz="2400" b="1" i="1" dirty="0"/>
              <a:t>top-down development</a:t>
            </a:r>
            <a:r>
              <a:rPr lang="en-US" sz="2400" dirty="0"/>
              <a:t> by outlining the problem to be solved, then functionally decomposing the problem into smaller “units</a:t>
            </a:r>
            <a:r>
              <a:rPr lang="en-US" sz="2400" dirty="0" smtClean="0"/>
              <a:t>”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Applies </a:t>
            </a:r>
            <a:r>
              <a:rPr lang="en-US" sz="2400" b="1" i="1" dirty="0"/>
              <a:t>modular design</a:t>
            </a:r>
            <a:r>
              <a:rPr lang="en-US" sz="2400" dirty="0"/>
              <a:t> by grouping similar tasks together into code </a:t>
            </a:r>
            <a:r>
              <a:rPr lang="en-US" sz="2400" dirty="0" smtClean="0"/>
              <a:t>modules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38200" y="1714500"/>
            <a:ext cx="7924800" cy="44577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0000FF"/>
                </a:solidFill>
              </a:rPr>
              <a:t>Variables are named locations in memory</a:t>
            </a:r>
            <a:r>
              <a:rPr lang="en-US" sz="2400" dirty="0"/>
              <a:t> that hold data required by a program and </a:t>
            </a:r>
            <a:r>
              <a:rPr lang="en-US" sz="2400" b="1" i="1" dirty="0">
                <a:solidFill>
                  <a:srgbClr val="0000FF"/>
                </a:solidFill>
              </a:rPr>
              <a:t>may be changed repeatedly at runtime</a:t>
            </a:r>
            <a:r>
              <a:rPr lang="en-US" sz="2400" i="1" dirty="0"/>
              <a:t>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Each variable has a type (</a:t>
            </a:r>
            <a:r>
              <a:rPr lang="en-US" sz="2400" dirty="0" err="1"/>
              <a:t>int</a:t>
            </a:r>
            <a:r>
              <a:rPr lang="en-US" sz="2400" dirty="0"/>
              <a:t>, float, double, char) and a storage size based on its type</a:t>
            </a:r>
            <a:r>
              <a:rPr lang="en-US" sz="2400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sz="2400" dirty="0" err="1" smtClean="0"/>
              <a:t>Leftside</a:t>
            </a:r>
            <a:r>
              <a:rPr lang="en-US" sz="2400" dirty="0" smtClean="0"/>
              <a:t> = </a:t>
            </a:r>
            <a:r>
              <a:rPr lang="en-US" sz="2400" dirty="0" err="1" smtClean="0"/>
              <a:t>rightside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The left side is always a single variable</a:t>
            </a:r>
          </a:p>
          <a:p>
            <a:pPr>
              <a:lnSpc>
                <a:spcPct val="90000"/>
              </a:lnSpc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Summary of fundamental data types</a:t>
            </a:r>
          </a:p>
        </p:txBody>
      </p:sp>
      <p:graphicFrame>
        <p:nvGraphicFramePr>
          <p:cNvPr id="208899" name="Object 3"/>
          <p:cNvGraphicFramePr>
            <a:graphicFrameLocks noChangeAspect="1"/>
          </p:cNvGraphicFramePr>
          <p:nvPr/>
        </p:nvGraphicFramePr>
        <p:xfrm>
          <a:off x="1146175" y="1828800"/>
          <a:ext cx="8874125" cy="5126038"/>
        </p:xfrm>
        <a:graphic>
          <a:graphicData uri="http://schemas.openxmlformats.org/presentationml/2006/ole">
            <p:oleObj spid="_x0000_s60418" name="Document" r:id="rId4" imgW="9519228" imgH="5501271" progId="Word.Document.8">
              <p:embed/>
            </p:oleObj>
          </a:graphicData>
        </a:graphic>
      </p:graphicFrame>
      <p:sp>
        <p:nvSpPr>
          <p:cNvPr id="208900" name="Text Box 4"/>
          <p:cNvSpPr txBox="1">
            <a:spLocks noChangeArrowheads="1"/>
          </p:cNvSpPr>
          <p:nvPr/>
        </p:nvSpPr>
        <p:spPr bwMode="auto">
          <a:xfrm>
            <a:off x="1155700" y="5599113"/>
            <a:ext cx="7351713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sz="1800"/>
          </a:p>
          <a:p>
            <a:pPr>
              <a:buFontTx/>
              <a:buChar char="•"/>
            </a:pPr>
            <a:r>
              <a:rPr lang="en-US" sz="1800"/>
              <a:t> The data types highlighted above are those we’ll mostly use in this course</a:t>
            </a:r>
          </a:p>
          <a:p>
            <a:endParaRPr lang="en-US" sz="1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VS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6755D-CC1B-4768-9101-EB3B5E22A23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File -&gt; New Project</a:t>
            </a:r>
          </a:p>
          <a:p>
            <a:r>
              <a:rPr lang="en-US" dirty="0" smtClean="0"/>
              <a:t>Choose Visual </a:t>
            </a:r>
            <a:r>
              <a:rPr lang="en-US" dirty="0" smtClean="0"/>
              <a:t>C# </a:t>
            </a:r>
            <a:r>
              <a:rPr lang="en-US" dirty="0" smtClean="0"/>
              <a:t>and </a:t>
            </a:r>
            <a:r>
              <a:rPr lang="en-US" dirty="0" smtClean="0"/>
              <a:t>Console </a:t>
            </a:r>
            <a:r>
              <a:rPr lang="en-US" dirty="0" smtClean="0"/>
              <a:t>Application</a:t>
            </a:r>
          </a:p>
          <a:p>
            <a:r>
              <a:rPr lang="en-US" dirty="0" smtClean="0"/>
              <a:t>Name the project </a:t>
            </a:r>
            <a:r>
              <a:rPr lang="en-US" dirty="0" smtClean="0"/>
              <a:t>something you will remember </a:t>
            </a:r>
            <a:r>
              <a:rPr lang="en-US" b="1" dirty="0" smtClean="0"/>
              <a:t>CIS170LiveLectureWeek1</a:t>
            </a:r>
          </a:p>
          <a:p>
            <a:r>
              <a:rPr lang="en-US" dirty="0" smtClean="0"/>
              <a:t>You will see this:</a:t>
            </a:r>
          </a:p>
          <a:p>
            <a:r>
              <a:rPr lang="en-US" dirty="0" smtClean="0"/>
              <a:t>using System;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System.Collections.Generic</a:t>
            </a:r>
            <a:r>
              <a:rPr lang="en-US" dirty="0" smtClean="0"/>
              <a:t>;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System.Linq</a:t>
            </a:r>
            <a:r>
              <a:rPr lang="en-US" dirty="0" smtClean="0"/>
              <a:t>;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System.Text</a:t>
            </a:r>
            <a:r>
              <a:rPr lang="en-US" dirty="0" smtClean="0"/>
              <a:t>;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System.Threading.Tasks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namespace ConsoleApplication5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 class Program</a:t>
            </a:r>
          </a:p>
          <a:p>
            <a:pPr>
              <a:buNone/>
            </a:pPr>
            <a:r>
              <a:rPr lang="en-US" dirty="0" smtClean="0"/>
              <a:t>    {</a:t>
            </a:r>
          </a:p>
          <a:p>
            <a:pPr>
              <a:buNone/>
            </a:pPr>
            <a:r>
              <a:rPr lang="en-US" dirty="0" smtClean="0"/>
              <a:t>       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smtClean="0"/>
              <a:t>{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}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endParaRPr lang="en-US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667000" y="4724400"/>
            <a:ext cx="2081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goes here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1066800" y="4876800"/>
            <a:ext cx="1371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Program to calculate the volume of </a:t>
            </a:r>
            <a:r>
              <a:rPr lang="en-US" dirty="0" err="1" smtClean="0"/>
              <a:t>Alderaan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6755D-CC1B-4768-9101-EB3B5E22A23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class </a:t>
            </a:r>
            <a:r>
              <a:rPr lang="en-US" dirty="0" smtClean="0"/>
              <a:t>Program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//Constants can not be changed after initializing</a:t>
            </a:r>
          </a:p>
          <a:p>
            <a:pPr>
              <a:buNone/>
            </a:pPr>
            <a:r>
              <a:rPr lang="en-US" dirty="0" smtClean="0"/>
              <a:t>const double PI = 3.14159;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static void Main(string</a:t>
            </a:r>
            <a:r>
              <a:rPr lang="en-US" dirty="0" smtClean="0"/>
              <a:t>[ 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       {</a:t>
            </a:r>
          </a:p>
          <a:p>
            <a:pPr>
              <a:buNone/>
            </a:pPr>
            <a:r>
              <a:rPr lang="en-US" dirty="0" smtClean="0"/>
              <a:t>            double radius = 3884;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62400" y="5867400"/>
            <a:ext cx="3344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</a:t>
            </a:r>
            <a:r>
              <a:rPr lang="en-US" dirty="0" smtClean="0"/>
              <a:t>C# </a:t>
            </a:r>
            <a:r>
              <a:rPr lang="en-US" dirty="0" smtClean="0"/>
              <a:t>is case sensitive</a:t>
            </a:r>
            <a:endParaRPr lang="en-US" dirty="0"/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17779</TotalTime>
  <Words>771</Words>
  <Application>Microsoft Office PowerPoint</Application>
  <PresentationFormat>On-screen Show (4:3)</PresentationFormat>
  <Paragraphs>195</Paragraphs>
  <Slides>18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Axis</vt:lpstr>
      <vt:lpstr>Origin</vt:lpstr>
      <vt:lpstr>Document</vt:lpstr>
      <vt:lpstr>Slide 1</vt:lpstr>
      <vt:lpstr>Introduction to Programming</vt:lpstr>
      <vt:lpstr>Programming Environment</vt:lpstr>
      <vt:lpstr>Visual Studio</vt:lpstr>
      <vt:lpstr>What is structured programming?</vt:lpstr>
      <vt:lpstr>Variables</vt:lpstr>
      <vt:lpstr>Summary of fundamental data types</vt:lpstr>
      <vt:lpstr>Starting VS</vt:lpstr>
      <vt:lpstr>Program to calculate the volume of Alderaan</vt:lpstr>
      <vt:lpstr>Add calculations and print results</vt:lpstr>
      <vt:lpstr>Adding an input</vt:lpstr>
      <vt:lpstr>Console Input/Output (I/O) in C#</vt:lpstr>
      <vt:lpstr>Another example of Console.WriteLine( ) using placeholders</vt:lpstr>
      <vt:lpstr>Equality</vt:lpstr>
      <vt:lpstr>Arithmetic Operators</vt:lpstr>
      <vt:lpstr>Scenario</vt:lpstr>
      <vt:lpstr>Slide 17</vt:lpstr>
      <vt:lpstr>Key concepts</vt:lpstr>
    </vt:vector>
  </TitlesOfParts>
  <Company>studboy, inc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Access</dc:title>
  <dc:creator>studboy</dc:creator>
  <cp:lastModifiedBy>gina</cp:lastModifiedBy>
  <cp:revision>843</cp:revision>
  <dcterms:created xsi:type="dcterms:W3CDTF">1999-08-09T01:01:14Z</dcterms:created>
  <dcterms:modified xsi:type="dcterms:W3CDTF">2014-04-09T03:40:50Z</dcterms:modified>
</cp:coreProperties>
</file>