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563" r:id="rId3"/>
    <p:sldId id="512" r:id="rId4"/>
    <p:sldId id="519" r:id="rId5"/>
    <p:sldId id="521" r:id="rId6"/>
    <p:sldId id="513" r:id="rId7"/>
    <p:sldId id="565" r:id="rId8"/>
    <p:sldId id="566" r:id="rId9"/>
    <p:sldId id="523" r:id="rId10"/>
    <p:sldId id="564" r:id="rId11"/>
    <p:sldId id="529" r:id="rId12"/>
    <p:sldId id="555" r:id="rId13"/>
    <p:sldId id="535" r:id="rId14"/>
    <p:sldId id="536" r:id="rId15"/>
    <p:sldId id="538" r:id="rId16"/>
    <p:sldId id="542" r:id="rId17"/>
    <p:sldId id="544" r:id="rId18"/>
    <p:sldId id="515" r:id="rId19"/>
    <p:sldId id="567" r:id="rId20"/>
    <p:sldId id="267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8" autoAdjust="0"/>
    <p:restoredTop sz="89265" autoAdjust="0"/>
  </p:normalViewPr>
  <p:slideViewPr>
    <p:cSldViewPr>
      <p:cViewPr varScale="1">
        <p:scale>
          <a:sx n="100" d="100"/>
          <a:sy n="100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7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22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0.xml"/><Relationship Id="rId1" Type="http://schemas.openxmlformats.org/officeDocument/2006/relationships/slide" Target="slides/slide4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4/9/2014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895600"/>
          </a:xfrm>
        </p:spPr>
        <p:txBody>
          <a:bodyPr/>
          <a:lstStyle/>
          <a:p>
            <a:r>
              <a:rPr lang="en-US" dirty="0" smtClean="0"/>
              <a:t>Making Decisions</a:t>
            </a:r>
          </a:p>
          <a:p>
            <a:r>
              <a:rPr lang="en-US" dirty="0" smtClean="0"/>
              <a:t>Decisions in flowcharts</a:t>
            </a:r>
          </a:p>
          <a:p>
            <a:r>
              <a:rPr lang="en-US" dirty="0" smtClean="0"/>
              <a:t>Complex decisions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676400"/>
            <a:ext cx="4576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09800"/>
            <a:ext cx="32542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 Week 2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Nested </a:t>
            </a:r>
            <a:r>
              <a:rPr lang="en-US" sz="3600" i="1" dirty="0"/>
              <a:t>if</a:t>
            </a:r>
            <a:r>
              <a:rPr lang="en-US" sz="3600" dirty="0"/>
              <a:t> statements: flowchart example</a:t>
            </a:r>
          </a:p>
        </p:txBody>
      </p:sp>
      <p:graphicFrame>
        <p:nvGraphicFramePr>
          <p:cNvPr id="340992" name="Object 1024"/>
          <p:cNvGraphicFramePr>
            <a:graphicFrameLocks noChangeAspect="1"/>
          </p:cNvGraphicFramePr>
          <p:nvPr/>
        </p:nvGraphicFramePr>
        <p:xfrm>
          <a:off x="1828800" y="1560513"/>
          <a:ext cx="5853113" cy="5224462"/>
        </p:xfrm>
        <a:graphic>
          <a:graphicData uri="http://schemas.openxmlformats.org/presentationml/2006/ole">
            <p:oleObj spid="_x0000_s75778" name="VISIO" r:id="rId3" imgW="3328560" imgH="29718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should we test the values in the previous program?</a:t>
            </a:r>
          </a:p>
          <a:p>
            <a:r>
              <a:rPr lang="en-US" dirty="0" smtClean="0"/>
              <a:t>Use a number line</a:t>
            </a:r>
          </a:p>
          <a:p>
            <a:r>
              <a:rPr lang="en-US" dirty="0" smtClean="0"/>
              <a:t>Test values in each interval and the boundary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Use Debugger – F11 in Visual Studio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4114800"/>
            <a:ext cx="8153400" cy="533400"/>
            <a:chOff x="304800" y="4114800"/>
            <a:chExt cx="815340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" y="4419600"/>
              <a:ext cx="8153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9800" y="4114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00800" y="4114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74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4648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410200"/>
            <a:ext cx="631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for good testing: -4, 0, 200, 4000, 5000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selection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Multi-way selection chooses among several alternatives</a:t>
            </a:r>
          </a:p>
          <a:p>
            <a:pPr>
              <a:lnSpc>
                <a:spcPct val="90000"/>
              </a:lnSpc>
            </a:pPr>
            <a:r>
              <a:rPr lang="en-US" dirty="0"/>
              <a:t>Two constructs: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switch</a:t>
            </a:r>
            <a:r>
              <a:rPr lang="en-US" dirty="0"/>
              <a:t> statement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typically used for evaluating selection conditions that are integer or character constants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else if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alternate style to nested </a:t>
            </a:r>
            <a:r>
              <a:rPr lang="en-US" i="1" dirty="0"/>
              <a:t>if</a:t>
            </a:r>
            <a:r>
              <a:rPr lang="en-US" dirty="0"/>
              <a:t> statements; can evaluate selection conditions over a     </a:t>
            </a:r>
            <a:r>
              <a:rPr lang="en-US" u="sng" dirty="0"/>
              <a:t>range of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Multi-way flowchart for a </a:t>
            </a:r>
            <a:r>
              <a:rPr lang="en-US" sz="3600" b="1" dirty="0">
                <a:solidFill>
                  <a:srgbClr val="0000FF"/>
                </a:solidFill>
              </a:rPr>
              <a:t>switch</a:t>
            </a:r>
            <a:endParaRPr lang="en-US" sz="3600" dirty="0"/>
          </a:p>
        </p:txBody>
      </p:sp>
      <p:graphicFrame>
        <p:nvGraphicFramePr>
          <p:cNvPr id="199685" name="Object 1029"/>
          <p:cNvGraphicFramePr>
            <a:graphicFrameLocks noChangeAspect="1"/>
          </p:cNvGraphicFramePr>
          <p:nvPr/>
        </p:nvGraphicFramePr>
        <p:xfrm>
          <a:off x="420688" y="1862138"/>
          <a:ext cx="8116887" cy="4470400"/>
        </p:xfrm>
        <a:graphic>
          <a:graphicData uri="http://schemas.openxmlformats.org/presentationml/2006/ole">
            <p:oleObj spid="_x0000_s76802" name="VISIO" r:id="rId3" imgW="4594680" imgH="25308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</a:t>
            </a:r>
            <a:endParaRPr lang="en-US" sz="4000" dirty="0"/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135063" y="1665288"/>
            <a:ext cx="7453312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 err="1" smtClean="0">
                <a:solidFill>
                  <a:srgbClr val="0000FF"/>
                </a:solidFill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num</a:t>
            </a:r>
            <a:r>
              <a:rPr lang="en-US" sz="1800" b="1" dirty="0" smtClean="0">
                <a:solidFill>
                  <a:srgbClr val="0000FF"/>
                </a:solidFill>
              </a:rPr>
              <a:t> = 0;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</a:t>
            </a:r>
            <a:r>
              <a:rPr lang="en-US" sz="1800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sz="1800" b="1" dirty="0" smtClean="0">
                <a:solidFill>
                  <a:srgbClr val="0000FF"/>
                </a:solidFill>
              </a:rPr>
              <a:t>("Enter selection (1 – 3): ");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num = Convert.ToInt32(</a:t>
            </a:r>
            <a:r>
              <a:rPr lang="en-US" sz="1800" b="1" dirty="0" err="1" smtClean="0">
                <a:solidFill>
                  <a:srgbClr val="0000FF"/>
                </a:solidFill>
              </a:rPr>
              <a:t>Console.ReadLine</a:t>
            </a:r>
            <a:r>
              <a:rPr lang="en-US" sz="1800" b="1" dirty="0" smtClean="0">
                <a:solidFill>
                  <a:srgbClr val="0000FF"/>
                </a:solidFill>
              </a:rPr>
              <a:t>());</a:t>
            </a:r>
          </a:p>
          <a:p>
            <a:endParaRPr lang="en-US" sz="1800" b="1" dirty="0" smtClean="0">
              <a:solidFill>
                <a:srgbClr val="0000FF"/>
              </a:solidFill>
            </a:endParaRP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switch (</a:t>
            </a:r>
            <a:r>
              <a:rPr lang="en-US" sz="1800" b="1" dirty="0" smtClean="0">
                <a:solidFill>
                  <a:srgbClr val="FF0000"/>
                </a:solidFill>
              </a:rPr>
              <a:t>num</a:t>
            </a:r>
            <a:r>
              <a:rPr lang="en-US" sz="18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{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case 1: </a:t>
            </a:r>
            <a:r>
              <a:rPr lang="en-US" sz="1800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sz="1800" b="1" dirty="0" smtClean="0">
                <a:solidFill>
                  <a:srgbClr val="0000FF"/>
                </a:solidFill>
              </a:rPr>
              <a:t>( "I love cis170");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case 2: </a:t>
            </a:r>
            <a:r>
              <a:rPr lang="en-US" sz="1800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sz="1800" b="1" dirty="0" smtClean="0">
                <a:solidFill>
                  <a:srgbClr val="0000FF"/>
                </a:solidFill>
              </a:rPr>
              <a:t>( "I kind of like cis170");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case 3: </a:t>
            </a:r>
            <a:r>
              <a:rPr lang="en-US" sz="1800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sz="1800" b="1" dirty="0" smtClean="0">
                <a:solidFill>
                  <a:srgbClr val="0000FF"/>
                </a:solidFill>
              </a:rPr>
              <a:t>( "cis170 is okay" );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default: </a:t>
            </a:r>
            <a:r>
              <a:rPr lang="en-US" sz="1800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sz="1800" b="1" dirty="0" smtClean="0">
                <a:solidFill>
                  <a:srgbClr val="0000FF"/>
                </a:solidFill>
              </a:rPr>
              <a:t>( "default" );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        break;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            } 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663700" y="5926138"/>
            <a:ext cx="63896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u="sng" dirty="0"/>
              <a:t>Note</a:t>
            </a:r>
            <a:r>
              <a:rPr lang="en-US" sz="1800" dirty="0"/>
              <a:t>: case labels may be integers (1, 2, 3, etc</a:t>
            </a:r>
            <a:r>
              <a:rPr lang="en-US" sz="1800"/>
              <a:t>.), </a:t>
            </a:r>
            <a:r>
              <a:rPr lang="en-US" sz="1800" smtClean="0"/>
              <a:t>or character </a:t>
            </a:r>
            <a:r>
              <a:rPr lang="en-US" sz="1800" dirty="0"/>
              <a:t>constants (‘A’, ‘B’, ‘C’, </a:t>
            </a:r>
            <a:r>
              <a:rPr lang="en-US" sz="1800"/>
              <a:t>etc</a:t>
            </a:r>
            <a:r>
              <a:rPr lang="en-US" sz="1800" smtClean="0"/>
              <a:t>.)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/>
              <a:t>else if</a:t>
            </a:r>
            <a:r>
              <a:rPr lang="en-US" sz="3600" dirty="0"/>
              <a:t> block example: flowchart</a:t>
            </a:r>
            <a:endParaRPr lang="en-US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342016" name="Object 1024"/>
          <p:cNvGraphicFramePr>
            <a:graphicFrameLocks noChangeAspect="1"/>
          </p:cNvGraphicFramePr>
          <p:nvPr/>
        </p:nvGraphicFramePr>
        <p:xfrm>
          <a:off x="1858963" y="1624013"/>
          <a:ext cx="5726112" cy="5057775"/>
        </p:xfrm>
        <a:graphic>
          <a:graphicData uri="http://schemas.openxmlformats.org/presentationml/2006/ole">
            <p:oleObj spid="_x0000_s77826" name="VISIO" r:id="rId3" imgW="4504680" imgH="3979800" progId="Visio.Drawing.11">
              <p:embed/>
            </p:oleObj>
          </a:graphicData>
        </a:graphic>
      </p:graphicFrame>
      <p:sp>
        <p:nvSpPr>
          <p:cNvPr id="318468" name="Text Box 1028"/>
          <p:cNvSpPr txBox="1">
            <a:spLocks noChangeArrowheads="1"/>
          </p:cNvSpPr>
          <p:nvPr/>
        </p:nvSpPr>
        <p:spPr bwMode="auto">
          <a:xfrm>
            <a:off x="7146925" y="5686425"/>
            <a:ext cx="16097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sng"/>
              <a:t>Note</a:t>
            </a:r>
            <a:r>
              <a:rPr lang="en-US" sz="1600" b="1"/>
              <a:t>: </a:t>
            </a:r>
            <a:r>
              <a:rPr lang="en-US" sz="1600" b="1" i="1"/>
              <a:t>else if</a:t>
            </a:r>
            <a:r>
              <a:rPr lang="en-US" sz="1600" b="1"/>
              <a:t> can </a:t>
            </a:r>
          </a:p>
          <a:p>
            <a:r>
              <a:rPr lang="en-US" sz="1600" b="1"/>
              <a:t>evaluate values</a:t>
            </a:r>
          </a:p>
          <a:p>
            <a:r>
              <a:rPr lang="en-US" sz="1600" b="1" i="1">
                <a:solidFill>
                  <a:srgbClr val="0000FF"/>
                </a:solidFill>
              </a:rPr>
              <a:t>over a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876800" cy="990600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Example: Grades</a:t>
            </a:r>
            <a:endParaRPr lang="en-US" sz="3600" dirty="0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315200" cy="6248400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char grade;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double score = 0;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Console.Write</a:t>
            </a:r>
            <a:r>
              <a:rPr lang="en-US" sz="1600" b="1" dirty="0" smtClean="0">
                <a:solidFill>
                  <a:srgbClr val="0000FF"/>
                </a:solidFill>
              </a:rPr>
              <a:t>("Please enter a score: ");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score = </a:t>
            </a:r>
            <a:r>
              <a:rPr lang="en-US" sz="1600" b="1" dirty="0" err="1" smtClean="0">
                <a:solidFill>
                  <a:srgbClr val="0000FF"/>
                </a:solidFill>
              </a:rPr>
              <a:t>double.Parse</a:t>
            </a:r>
            <a:r>
              <a:rPr lang="en-US" sz="1600" b="1" dirty="0" smtClean="0">
                <a:solidFill>
                  <a:srgbClr val="0000FF"/>
                </a:solidFill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</a:rPr>
              <a:t>Console.ReadLine</a:t>
            </a:r>
            <a:r>
              <a:rPr lang="en-US" sz="1600" b="1" dirty="0" smtClean="0">
                <a:solidFill>
                  <a:srgbClr val="0000FF"/>
                </a:solidFill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if (score &gt;= 90.0)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'A';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 if (score &gt;= 80.0)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'B';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 if (score &gt;= 70.0)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'C';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 if (score &gt;= 60.0)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'D';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grade = 'F';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sz="1600" b="1" dirty="0" smtClean="0">
                <a:solidFill>
                  <a:srgbClr val="0000FF"/>
                </a:solidFill>
              </a:rPr>
              <a:t>("Grade is {0}", grade);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6839"/>
            <a:ext cx="7175500" cy="817562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661275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displays the honors a student might receive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 Prompt the user for their GPA</a:t>
            </a:r>
            <a:br>
              <a:rPr lang="en-US" dirty="0" smtClean="0"/>
            </a:br>
            <a:r>
              <a:rPr lang="en-US" b="1" dirty="0" smtClean="0"/>
              <a:t>Process</a:t>
            </a:r>
            <a:r>
              <a:rPr lang="en-US" dirty="0" smtClean="0"/>
              <a:t>: Determine their honor status. GPA between 3.5 and 3.59 is cum laude, between 3.6 and 3.79 is magna cum laude and between 3.79 and 4.0 is summa cum laude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 Display the honor status for EACH value of  your </a:t>
            </a:r>
            <a:r>
              <a:rPr lang="en-US" dirty="0" err="1" smtClean="0"/>
              <a:t>testplan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 cstate="print"/>
          <a:srcRect b="75731"/>
          <a:stretch>
            <a:fillRect/>
          </a:stretch>
        </p:blipFill>
        <p:spPr bwMode="auto">
          <a:xfrm>
            <a:off x="1295400" y="5334000"/>
            <a:ext cx="6448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759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double GPA;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</a:t>
            </a:r>
            <a:r>
              <a:rPr lang="en-US" dirty="0" smtClean="0"/>
              <a:t>("Please enter your GPA: ");</a:t>
            </a:r>
          </a:p>
          <a:p>
            <a:pPr>
              <a:buNone/>
            </a:pPr>
            <a:r>
              <a:rPr lang="en-US" dirty="0" smtClean="0"/>
              <a:t>            GPA = </a:t>
            </a:r>
            <a:r>
              <a:rPr lang="en-US" dirty="0" err="1" smtClean="0"/>
              <a:t>Convert.ToDouble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    if (GPA &gt;= 3.5 &amp;&amp; GPA &lt; 3.6)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 "honors = cum laude");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 if (GPA &gt;= 3.6 &amp;&amp; GPA &lt; 3.8)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 "honors = magna cum laude" 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 if (GPA &gt;= 3.8)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 "honors = summa cum laude" 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 "sorry </a:t>
            </a:r>
            <a:r>
              <a:rPr lang="en-US" dirty="0" err="1" smtClean="0"/>
              <a:t>charlie</a:t>
            </a:r>
            <a:r>
              <a:rPr lang="en-US" dirty="0" smtClean="0"/>
              <a:t>!" 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err="1" smtClean="0"/>
              <a:t>Console.ReadLine</a:t>
            </a:r>
            <a:r>
              <a:rPr lang="en-US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Decisions</a:t>
            </a:r>
          </a:p>
          <a:p>
            <a:r>
              <a:rPr lang="en-US" sz="2400" dirty="0" smtClean="0"/>
              <a:t>Boolean logic</a:t>
            </a:r>
          </a:p>
          <a:p>
            <a:r>
              <a:rPr lang="en-US" sz="2400" smtClean="0"/>
              <a:t>Switch statements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Often in programs decisions must be made based on input or the result of a calculation or comparison</a:t>
            </a:r>
          </a:p>
          <a:p>
            <a:endParaRPr lang="en-US" dirty="0" smtClean="0"/>
          </a:p>
          <a:p>
            <a:r>
              <a:rPr lang="en-US" dirty="0" smtClean="0"/>
              <a:t>Conditional expressions = produce a </a:t>
            </a:r>
            <a:r>
              <a:rPr lang="en-US" dirty="0" err="1" smtClean="0"/>
              <a:t>boolean</a:t>
            </a:r>
            <a:r>
              <a:rPr lang="en-US" dirty="0" smtClean="0"/>
              <a:t> result that is either true or false</a:t>
            </a:r>
          </a:p>
          <a:p>
            <a:r>
              <a:rPr lang="en-US" dirty="0" smtClean="0"/>
              <a:t>If/else = dual selection (can be nested)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hoursWorked</a:t>
            </a:r>
            <a:r>
              <a:rPr lang="en-US" dirty="0" smtClean="0"/>
              <a:t>&gt;40)</a:t>
            </a:r>
          </a:p>
          <a:p>
            <a:r>
              <a:rPr lang="en-US" dirty="0" smtClean="0"/>
              <a:t>If(GPA&gt;3.5)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Relational (comparison) operators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less than</a:t>
            </a:r>
            <a:r>
              <a:rPr lang="en-US" dirty="0"/>
              <a:t>				</a:t>
            </a:r>
            <a:r>
              <a:rPr lang="en-US" b="1" dirty="0">
                <a:solidFill>
                  <a:srgbClr val="0000FF"/>
                </a:solidFill>
              </a:rPr>
              <a:t>&lt;</a:t>
            </a:r>
          </a:p>
          <a:p>
            <a:r>
              <a:rPr lang="en-US" b="1" i="1" dirty="0"/>
              <a:t>less than or equal</a:t>
            </a: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</a:rPr>
              <a:t>&lt;=</a:t>
            </a:r>
          </a:p>
          <a:p>
            <a:r>
              <a:rPr lang="en-US" b="1" i="1" dirty="0"/>
              <a:t>greater than</a:t>
            </a:r>
            <a:r>
              <a:rPr lang="en-US" dirty="0"/>
              <a:t>			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</a:p>
          <a:p>
            <a:r>
              <a:rPr lang="en-US" b="1" i="1" dirty="0"/>
              <a:t>greater than or equal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&gt;=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i="1" dirty="0" smtClean="0"/>
              <a:t>Equal (comparison)</a:t>
            </a: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</a:rPr>
              <a:t>==</a:t>
            </a:r>
          </a:p>
          <a:p>
            <a:r>
              <a:rPr lang="en-US" b="1" i="1" dirty="0"/>
              <a:t>not equal</a:t>
            </a:r>
            <a:r>
              <a:rPr lang="en-US" dirty="0"/>
              <a:t>		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!=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These values allow you to compare data</a:t>
            </a:r>
          </a:p>
          <a:p>
            <a:r>
              <a:rPr lang="en-US" dirty="0" smtClean="0"/>
              <a:t>Please note: Assignment mathematical operator is =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419350" y="6021388"/>
            <a:ext cx="49228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/>
              <a:t>Note</a:t>
            </a:r>
            <a:r>
              <a:rPr lang="en-US" sz="2000" b="1"/>
              <a:t>:  !(x &lt; y) is logically the same as x &gt;=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Syntax example for </a:t>
            </a:r>
            <a:r>
              <a:rPr lang="en-US" sz="3600" i="1" dirty="0"/>
              <a:t>if…else</a:t>
            </a:r>
            <a:r>
              <a:rPr lang="en-US" sz="3600" dirty="0"/>
              <a:t> statement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01800"/>
            <a:ext cx="7772400" cy="4114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sz="2800" dirty="0"/>
          </a:p>
          <a:p>
            <a:pPr>
              <a:buFont typeface="Monotype Sorts" pitchFamily="2" charset="2"/>
              <a:buNone/>
            </a:pPr>
            <a:r>
              <a:rPr lang="en-US" sz="2800" dirty="0"/>
              <a:t>		</a:t>
            </a:r>
            <a:r>
              <a:rPr lang="en-US" sz="2800" b="1" dirty="0">
                <a:solidFill>
                  <a:srgbClr val="0000FF"/>
                </a:solidFill>
              </a:rPr>
              <a:t>if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</a:t>
            </a:r>
            <a:r>
              <a:rPr lang="en-US" sz="2800" b="1" dirty="0"/>
              <a:t>== 3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{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</a:t>
            </a:r>
            <a:r>
              <a:rPr lang="en-US" sz="2800" b="1" dirty="0"/>
              <a:t>a = a + 1</a:t>
            </a:r>
            <a:r>
              <a:rPr lang="en-US" sz="2800" b="1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{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</a:t>
            </a:r>
            <a:r>
              <a:rPr lang="en-US" sz="2800" b="1" dirty="0"/>
              <a:t>a = a – 1</a:t>
            </a:r>
            <a:r>
              <a:rPr lang="en-US" sz="2800" b="1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}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5011738" y="3181350"/>
            <a:ext cx="3019425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note where the semicolons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are and are </a:t>
            </a:r>
            <a:r>
              <a:rPr lang="en-US" sz="2000" b="1" i="1">
                <a:solidFill>
                  <a:srgbClr val="FF0000"/>
                </a:solidFill>
              </a:rPr>
              <a:t>not</a:t>
            </a:r>
            <a:r>
              <a:rPr lang="en-US" sz="2000" b="1">
                <a:solidFill>
                  <a:srgbClr val="FF0000"/>
                </a:solidFill>
              </a:rPr>
              <a:t> applied!!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52400" y="1447800"/>
            <a:ext cx="2470150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note use of lowercase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for keywords</a:t>
            </a:r>
          </a:p>
        </p:txBody>
      </p:sp>
      <p:sp>
        <p:nvSpPr>
          <p:cNvPr id="303110" name="Line 6"/>
          <p:cNvSpPr>
            <a:spLocks noChangeShapeType="1"/>
          </p:cNvSpPr>
          <p:nvPr/>
        </p:nvSpPr>
        <p:spPr bwMode="auto">
          <a:xfrm>
            <a:off x="990600" y="2209800"/>
            <a:ext cx="914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11" name="Line 7"/>
          <p:cNvSpPr>
            <a:spLocks noChangeShapeType="1"/>
          </p:cNvSpPr>
          <p:nvPr/>
        </p:nvSpPr>
        <p:spPr bwMode="auto">
          <a:xfrm flipH="1" flipV="1">
            <a:off x="4473575" y="3179763"/>
            <a:ext cx="476250" cy="346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12" name="Line 8"/>
          <p:cNvSpPr>
            <a:spLocks noChangeShapeType="1"/>
          </p:cNvSpPr>
          <p:nvPr/>
        </p:nvSpPr>
        <p:spPr bwMode="auto">
          <a:xfrm flipH="1">
            <a:off x="4343400" y="3525838"/>
            <a:ext cx="592138" cy="127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Oval</a:t>
            </a:r>
          </a:p>
          <a:p>
            <a:pPr lvl="1"/>
            <a:r>
              <a:rPr lang="en-US" dirty="0" smtClean="0"/>
              <a:t>Shows your program's starting or ending point</a:t>
            </a:r>
          </a:p>
          <a:p>
            <a:r>
              <a:rPr lang="en-US" b="1" dirty="0" err="1" smtClean="0"/>
              <a:t>Flowline</a:t>
            </a:r>
            <a:r>
              <a:rPr lang="en-US" b="1" dirty="0" smtClean="0"/>
              <a:t>/arrow</a:t>
            </a:r>
          </a:p>
          <a:p>
            <a:pPr lvl="1"/>
            <a:r>
              <a:rPr lang="en-US" dirty="0" smtClean="0"/>
              <a:t>Shows your program's flow of logic</a:t>
            </a:r>
          </a:p>
          <a:p>
            <a:r>
              <a:rPr lang="en-US" b="1" dirty="0" smtClean="0"/>
              <a:t>Parallelogram</a:t>
            </a:r>
          </a:p>
          <a:p>
            <a:pPr lvl="1"/>
            <a:r>
              <a:rPr lang="en-US" dirty="0" smtClean="0"/>
              <a:t>Shows input to your program or output from your program</a:t>
            </a:r>
          </a:p>
          <a:p>
            <a:r>
              <a:rPr lang="en-US" b="1" dirty="0" smtClean="0"/>
              <a:t>Rectangle</a:t>
            </a:r>
          </a:p>
          <a:p>
            <a:pPr lvl="1"/>
            <a:r>
              <a:rPr lang="en-US" dirty="0" smtClean="0"/>
              <a:t>Shows that processing is being done by your program</a:t>
            </a:r>
          </a:p>
          <a:p>
            <a:r>
              <a:rPr lang="en-US" b="1" dirty="0" smtClean="0"/>
              <a:t>Diamond</a:t>
            </a:r>
          </a:p>
          <a:p>
            <a:pPr lvl="1"/>
            <a:r>
              <a:rPr lang="en-US" dirty="0" smtClean="0"/>
              <a:t>Shows that your program has to make a decision</a:t>
            </a:r>
          </a:p>
          <a:p>
            <a:pPr lvl="1"/>
            <a:r>
              <a:rPr lang="en-US" dirty="0" smtClean="0"/>
              <a:t>Has two arrows coming out of it (true and false)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81200" y="12954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2800" y="2286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3429000" y="3048000"/>
            <a:ext cx="838200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3962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2743200" y="4876800"/>
            <a:ext cx="12192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Alderaan</a:t>
            </a:r>
            <a:r>
              <a:rPr lang="en-US" dirty="0" smtClean="0"/>
              <a:t> Volume problem from last week. </a:t>
            </a:r>
          </a:p>
          <a:p>
            <a:r>
              <a:rPr lang="en-US" dirty="0" smtClean="0"/>
              <a:t>Add selection control structure after the radius input </a:t>
            </a:r>
            <a:r>
              <a:rPr lang="en-US" dirty="0" smtClean="0"/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radius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if (radius &lt; 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"Please enter the radius between 0 and 4000: 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radius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(radius &gt; 4000)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("Please enter the radius between 0 and 4000: 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radius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("good radius")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 into one selection control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if(radius&lt;0 || radius&gt;4000)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"Please enter the radius between 0 and 4000: 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radius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2" descr="C04T005"/>
          <p:cNvPicPr>
            <a:picLocks noChangeAspect="1" noChangeArrowheads="1"/>
          </p:cNvPicPr>
          <p:nvPr/>
        </p:nvPicPr>
        <p:blipFill>
          <a:blip r:embed="rId2" cstate="print"/>
          <a:srcRect t="12443"/>
          <a:stretch>
            <a:fillRect/>
          </a:stretch>
        </p:blipFill>
        <p:spPr bwMode="auto">
          <a:xfrm>
            <a:off x="0" y="4343400"/>
            <a:ext cx="8610600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Exercise: evaluate these logical expressions</a:t>
            </a:r>
          </a:p>
        </p:txBody>
      </p:sp>
      <p:sp>
        <p:nvSpPr>
          <p:cNvPr id="2181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2"/>
            <a:ext cx="8229600" cy="47005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Given that variables a = 2, b = 4, and c = 6, evaluate the following logical expressions to determine whether each result is </a:t>
            </a:r>
            <a:r>
              <a:rPr lang="en-US" sz="2800" b="1" i="1" dirty="0">
                <a:solidFill>
                  <a:srgbClr val="0000FF"/>
                </a:solidFill>
              </a:rPr>
              <a:t>true</a:t>
            </a:r>
            <a:r>
              <a:rPr lang="en-US" sz="2800" b="1" dirty="0">
                <a:solidFill>
                  <a:srgbClr val="0000FF"/>
                </a:solidFill>
              </a:rPr>
              <a:t> or </a:t>
            </a:r>
            <a:r>
              <a:rPr lang="en-US" sz="2800" b="1" i="1" dirty="0">
                <a:solidFill>
                  <a:srgbClr val="0000FF"/>
                </a:solidFill>
              </a:rPr>
              <a:t>false</a:t>
            </a:r>
            <a:r>
              <a:rPr lang="en-US" sz="2800" b="1" dirty="0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1.		a == 4 || b &gt;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2.</a:t>
            </a:r>
            <a:r>
              <a:rPr lang="en-US" sz="2800" b="1" dirty="0">
                <a:solidFill>
                  <a:srgbClr val="0000FF"/>
                </a:solidFill>
              </a:rPr>
              <a:t>		1 != b &amp;&amp; c != 3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3.         !(</a:t>
            </a:r>
            <a:r>
              <a:rPr lang="en-US" sz="2800" b="1" dirty="0">
                <a:solidFill>
                  <a:srgbClr val="0000FF"/>
                </a:solidFill>
              </a:rPr>
              <a:t>a &gt; 2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</a:p>
          <a:p>
            <a:pPr marL="514350" indent="-514350">
              <a:lnSpc>
                <a:spcPct val="90000"/>
              </a:lnSpc>
              <a:buFont typeface="Monotype Sorts" pitchFamily="2" charset="2"/>
              <a:buAutoNum type="arabicPeriod" startAt="5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Monotype Sorts" pitchFamily="2" charset="2"/>
              <a:buAutoNum type="arabicPeriod" startAt="5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Please note what is not acceptable: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&gt;78&lt;90) INVALID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(78&lt;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&lt;90) INVALID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((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&gt;78) &amp;&amp; (</a:t>
            </a:r>
            <a:r>
              <a:rPr lang="en-US" sz="2800" b="1" dirty="0" err="1" smtClean="0">
                <a:solidFill>
                  <a:srgbClr val="0000FF"/>
                </a:solidFill>
              </a:rPr>
              <a:t>examscore</a:t>
            </a:r>
            <a:r>
              <a:rPr lang="en-US" sz="2800" b="1" dirty="0" smtClean="0">
                <a:solidFill>
                  <a:srgbClr val="0000FF"/>
                </a:solidFill>
              </a:rPr>
              <a:t>&lt;90)) VALID</a:t>
            </a:r>
          </a:p>
          <a:p>
            <a:pPr marL="514350" indent="-514350">
              <a:lnSpc>
                <a:spcPct val="90000"/>
              </a:lnSpc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Monotype Sorts" pitchFamily="2" charset="2"/>
              <a:buAutoNum type="arabicPeriod" startAt="5"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 = 1</a:t>
            </a:r>
          </a:p>
          <a:p>
            <a:r>
              <a:rPr lang="en-US" dirty="0" smtClean="0"/>
              <a:t>If(num&gt; 3 &amp;&amp; num&lt;10)</a:t>
            </a:r>
          </a:p>
          <a:p>
            <a:r>
              <a:rPr lang="en-US" dirty="0" smtClean="0"/>
              <a:t>Are both evaluated?</a:t>
            </a:r>
          </a:p>
          <a:p>
            <a:endParaRPr lang="en-US" dirty="0" smtClean="0"/>
          </a:p>
          <a:p>
            <a:r>
              <a:rPr lang="en-US" dirty="0" smtClean="0"/>
              <a:t>If(num&lt;3 || num&gt;10)</a:t>
            </a:r>
          </a:p>
          <a:p>
            <a:r>
              <a:rPr lang="en-US" dirty="0" smtClean="0"/>
              <a:t>When are both evaluated?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15192</TotalTime>
  <Words>773</Words>
  <Application>Microsoft Office PowerPoint</Application>
  <PresentationFormat>On-screen Show (4:3)</PresentationFormat>
  <Paragraphs>198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Axis</vt:lpstr>
      <vt:lpstr>Origin</vt:lpstr>
      <vt:lpstr>VISIO</vt:lpstr>
      <vt:lpstr>Slide 1</vt:lpstr>
      <vt:lpstr>Decisions</vt:lpstr>
      <vt:lpstr>Relational (comparison) operators</vt:lpstr>
      <vt:lpstr>Syntax example for if…else statement</vt:lpstr>
      <vt:lpstr>Flowchart</vt:lpstr>
      <vt:lpstr>Visual Studio</vt:lpstr>
      <vt:lpstr>Combine into one selection control structure</vt:lpstr>
      <vt:lpstr>Exercise: evaluate these logical expressions</vt:lpstr>
      <vt:lpstr>Logical operator evaluation</vt:lpstr>
      <vt:lpstr>Nested if statements: flowchart example</vt:lpstr>
      <vt:lpstr>Testing the Code</vt:lpstr>
      <vt:lpstr>Multi-way selection</vt:lpstr>
      <vt:lpstr>Multi-way flowchart for a switch</vt:lpstr>
      <vt:lpstr>Example</vt:lpstr>
      <vt:lpstr>else if block example: flowchart</vt:lpstr>
      <vt:lpstr>Example: Grades</vt:lpstr>
      <vt:lpstr>Scenario</vt:lpstr>
      <vt:lpstr>Slide 18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1024</cp:revision>
  <dcterms:created xsi:type="dcterms:W3CDTF">1999-08-09T01:01:14Z</dcterms:created>
  <dcterms:modified xsi:type="dcterms:W3CDTF">2014-04-10T13:43:56Z</dcterms:modified>
</cp:coreProperties>
</file>