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672" r:id="rId2"/>
  </p:sldMasterIdLst>
  <p:notesMasterIdLst>
    <p:notesMasterId r:id="rId23"/>
  </p:notesMasterIdLst>
  <p:handoutMasterIdLst>
    <p:handoutMasterId r:id="rId24"/>
  </p:handoutMasterIdLst>
  <p:sldIdLst>
    <p:sldId id="486" r:id="rId3"/>
    <p:sldId id="428" r:id="rId4"/>
    <p:sldId id="488" r:id="rId5"/>
    <p:sldId id="513" r:id="rId6"/>
    <p:sldId id="492" r:id="rId7"/>
    <p:sldId id="493" r:id="rId8"/>
    <p:sldId id="496" r:id="rId9"/>
    <p:sldId id="497" r:id="rId10"/>
    <p:sldId id="502" r:id="rId11"/>
    <p:sldId id="504" r:id="rId12"/>
    <p:sldId id="510" r:id="rId13"/>
    <p:sldId id="514" r:id="rId14"/>
    <p:sldId id="515" r:id="rId15"/>
    <p:sldId id="516" r:id="rId16"/>
    <p:sldId id="517" r:id="rId17"/>
    <p:sldId id="518" r:id="rId18"/>
    <p:sldId id="519" r:id="rId19"/>
    <p:sldId id="520" r:id="rId20"/>
    <p:sldId id="521" r:id="rId21"/>
    <p:sldId id="267" r:id="rId22"/>
  </p:sldIdLst>
  <p:sldSz cx="9144000" cy="6858000" type="screen4x3"/>
  <p:notesSz cx="7099300" cy="938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94" autoAdjust="0"/>
    <p:restoredTop sz="86466" autoAdjust="0"/>
  </p:normalViewPr>
  <p:slideViewPr>
    <p:cSldViewPr>
      <p:cViewPr varScale="1">
        <p:scale>
          <a:sx n="105" d="100"/>
          <a:sy n="105" d="100"/>
        </p:scale>
        <p:origin x="-17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40026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3330" y="-96"/>
      </p:cViewPr>
      <p:guideLst>
        <p:guide orient="horz" pos="2956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5.xml"/><Relationship Id="rId1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/>
          <a:lstStyle>
            <a:lvl1pPr algn="r">
              <a:defRPr sz="1200"/>
            </a:lvl1pPr>
          </a:lstStyle>
          <a:p>
            <a:pPr>
              <a:defRPr/>
            </a:pPr>
            <a:fld id="{1834F591-1112-4D40-8A01-0A4BC159B8A2}" type="datetimeFigureOut">
              <a:rPr lang="en-US"/>
              <a:pPr>
                <a:defRPr/>
              </a:pPr>
              <a:t>6/2/2014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4112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8914112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 anchor="b"/>
          <a:lstStyle>
            <a:lvl1pPr algn="r">
              <a:defRPr sz="1200"/>
            </a:lvl1pPr>
          </a:lstStyle>
          <a:p>
            <a:pPr>
              <a:defRPr/>
            </a:pPr>
            <a:fld id="{A0588CCD-B3D8-4A13-82A2-E0B7B77AC5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577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/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/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35C23CED-F7B8-4FB5-BE33-74E46CF38108}" type="datetimeFigureOut">
              <a:rPr lang="en-US"/>
              <a:pPr>
                <a:defRPr/>
              </a:pPr>
              <a:t>6/2/2014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3263"/>
            <a:ext cx="4692650" cy="3519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05" tIns="46653" rIns="93305" bIns="46653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458659"/>
            <a:ext cx="5679440" cy="4223065"/>
          </a:xfrm>
          <a:prstGeom prst="rect">
            <a:avLst/>
          </a:prstGeom>
        </p:spPr>
        <p:txBody>
          <a:bodyPr vert="horz" lIns="93305" tIns="46653" rIns="93305" bIns="46653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4112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 anchor="b"/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8914112"/>
            <a:ext cx="3076363" cy="469586"/>
          </a:xfrm>
          <a:prstGeom prst="rect">
            <a:avLst/>
          </a:prstGeom>
        </p:spPr>
        <p:txBody>
          <a:bodyPr vert="horz" lIns="93305" tIns="46653" rIns="93305" bIns="46653" rtlCol="0" anchor="b"/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11D59BD-1EE8-4FBF-A7DC-172E8A40A9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37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132425D-C4DC-461C-B7F2-F50BD2010B27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B9F722C-8522-4319-9E67-BEDF94D1AA8D}" type="slidenum">
              <a:rPr lang="en-US" smtClean="0">
                <a:latin typeface="Times New Roman" charset="0"/>
              </a:rPr>
              <a:pPr/>
              <a:t>20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/>
              <a:ahLst/>
              <a:cxnLst>
                <a:cxn ang="0">
                  <a:pos x="1000" y="1000"/>
                </a:cxn>
                <a:cxn ang="0">
                  <a:pos x="0" y="1000"/>
                </a:cxn>
                <a:cxn ang="0">
                  <a:pos x="0" y="0"/>
                </a:cxn>
                <a:cxn ang="0">
                  <a:pos x="1000" y="0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0" y="0"/>
                </a:cxn>
                <a:cxn ang="0">
                  <a:pos x="1000" y="1000"/>
                </a:cxn>
                <a:cxn ang="0">
                  <a:pos x="0" y="1000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556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56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9E14B-8303-4C03-BD99-6D4EEC458C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659694-4A5A-4BF5-ADD1-6A8530FF79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627C5-6CA5-494A-B2FD-21C6DB0A0E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CDF6120-F1F0-4C60-9FE9-39AC71A9C79D}" type="datetimeFigureOut">
              <a:rPr lang="en-US" smtClean="0"/>
              <a:pPr/>
              <a:t>6/2/2014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>
              <a:defRPr/>
            </a:pPr>
            <a:fld id="{4189E14B-8303-4C03-BD99-6D4EEC458C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6/2/2014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CDF6120-F1F0-4C60-9FE9-39AC71A9C79D}" type="datetimeFigureOut">
              <a:rPr lang="en-US" smtClean="0"/>
              <a:pPr/>
              <a:t>6/2/2014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00DAD66B-9CE9-43DC-A946-9E03A89D297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6/2/2014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26D194-C991-4CD4-95B0-6355C8B466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6/2/2014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19B9D0-733D-4FD7-9F60-24F883C698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6/2/2014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E1D023-2303-4CEC-95B2-D2202843508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6/2/2014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034E5A-9B98-4FFE-A2C7-C4B16EA8248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6/2/2014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EE2126-1047-41C1-94CC-9D24BB73B1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6755D-CC1B-4768-9101-EB3B5E22A2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6/2/2014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F93FA6-1851-4438-AE63-280E202B06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59694-4A5A-4BF5-ADD1-6A8530FF796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6/2/2014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627C5-6CA5-494A-B2FD-21C6DB0A0E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AD66B-9CE9-43DC-A946-9E03A89D2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6D194-C991-4CD4-95B0-6355C8B466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19B9D0-733D-4FD7-9F60-24F883C698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1D023-2303-4CEC-95B2-D220284350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34E5A-9B98-4FFE-A2C7-C4B16EA824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E2126-1047-41C1-94CC-9D24BB73B1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93FA6-1851-4438-AE63-280E202B06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r>
              <a:rPr lang="en-US" smtClean="0"/>
              <a:t>08/29/2009</a:t>
            </a:r>
            <a:endParaRPr lang="en-US" dirty="0"/>
          </a:p>
        </p:txBody>
      </p:sp>
      <p:sp>
        <p:nvSpPr>
          <p:cNvPr id="1546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46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4420D76B-BEB0-49DC-A03B-2A8F18EBDA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4633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4634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08/29/2009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420D76B-BEB0-49DC-A03B-2A8F18EBDA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2362200"/>
            <a:ext cx="8229600" cy="3048000"/>
          </a:xfrm>
        </p:spPr>
        <p:txBody>
          <a:bodyPr>
            <a:normAutofit/>
          </a:bodyPr>
          <a:lstStyle/>
          <a:p>
            <a:r>
              <a:rPr lang="en-US" dirty="0" smtClean="0"/>
              <a:t>Arrays</a:t>
            </a:r>
          </a:p>
          <a:p>
            <a:r>
              <a:rPr lang="en-US" dirty="0" smtClean="0"/>
              <a:t>Passing arrays to functions</a:t>
            </a:r>
          </a:p>
          <a:p>
            <a:r>
              <a:rPr lang="en-US" dirty="0" smtClean="0"/>
              <a:t>Multidimensional arrays</a:t>
            </a:r>
          </a:p>
          <a:p>
            <a:r>
              <a:rPr lang="en-US" dirty="0" smtClean="0"/>
              <a:t>Questions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52400"/>
            <a:ext cx="81008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Welcome to Live Lecture</a:t>
            </a: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57800" y="1066800"/>
            <a:ext cx="370806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Moderator: Gina Cooper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0" y="1143000"/>
            <a:ext cx="323716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Week 5 </a:t>
            </a:r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Agenda</a:t>
            </a:r>
            <a:endParaRPr 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Method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public static 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displayArray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(double[]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=0;i&lt;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myArray.Length;i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Console.Write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]+"\t"); //put a tab between each value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To call the array, add the following lines to the main: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"The output of the array is \n");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displayArray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(temp);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72200" y="3581400"/>
            <a:ext cx="2819400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We can call this same function with many different arrays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 to Lab 5A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 three functions:</a:t>
            </a:r>
          </a:p>
          <a:p>
            <a:r>
              <a:rPr lang="en-US" dirty="0" smtClean="0"/>
              <a:t>Display temperature data</a:t>
            </a:r>
          </a:p>
          <a:p>
            <a:r>
              <a:rPr lang="en-US" dirty="0" smtClean="0"/>
              <a:t>Calculate average temperature</a:t>
            </a:r>
          </a:p>
          <a:p>
            <a:r>
              <a:rPr lang="en-US" dirty="0" smtClean="0"/>
              <a:t>Display all temps below average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Two-dimensional (2-D) arrays in C#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28775"/>
            <a:ext cx="7772400" cy="4795838"/>
          </a:xfrm>
        </p:spPr>
        <p:txBody>
          <a:bodyPr/>
          <a:lstStyle/>
          <a:p>
            <a:r>
              <a:rPr lang="en-US" sz="2800" dirty="0"/>
              <a:t>Some applications, such as tables of data comprised of rows and columns, are well suited to using two-dimensional (2-D) arrays</a:t>
            </a:r>
          </a:p>
          <a:p>
            <a:r>
              <a:rPr lang="en-US" sz="2800" dirty="0"/>
              <a:t>2-D arrays are declared with this unique syntax:</a:t>
            </a:r>
          </a:p>
          <a:p>
            <a:endParaRPr lang="en-US" sz="2800" dirty="0"/>
          </a:p>
          <a:p>
            <a:pPr algn="ctr">
              <a:buFont typeface="Monotype Sorts" pitchFamily="2" charset="2"/>
              <a:buNone/>
            </a:pPr>
            <a:r>
              <a:rPr lang="en-US" sz="2800" b="1" dirty="0" err="1">
                <a:solidFill>
                  <a:srgbClr val="0000FF"/>
                </a:solidFill>
              </a:rPr>
              <a:t>int</a:t>
            </a:r>
            <a:r>
              <a:rPr lang="en-US" sz="2800" b="1" dirty="0">
                <a:solidFill>
                  <a:srgbClr val="0000FF"/>
                </a:solidFill>
              </a:rPr>
              <a:t>[ , ] table  =  new </a:t>
            </a:r>
            <a:r>
              <a:rPr lang="en-US" sz="2800" b="1" dirty="0" err="1">
                <a:solidFill>
                  <a:srgbClr val="0000FF"/>
                </a:solidFill>
              </a:rPr>
              <a:t>int</a:t>
            </a:r>
            <a:r>
              <a:rPr lang="en-US" sz="2800" b="1" dirty="0">
                <a:solidFill>
                  <a:srgbClr val="0000FF"/>
                </a:solidFill>
              </a:rPr>
              <a:t>[5,4];</a:t>
            </a:r>
          </a:p>
          <a:p>
            <a:pPr algn="ctr">
              <a:buFont typeface="Monotype Sorts" pitchFamily="2" charset="2"/>
              <a:buNone/>
            </a:pPr>
            <a:endParaRPr lang="en-US" sz="2800" b="1" dirty="0">
              <a:solidFill>
                <a:srgbClr val="0000FF"/>
              </a:solidFill>
            </a:endParaRPr>
          </a:p>
          <a:p>
            <a:pPr algn="ctr">
              <a:buFont typeface="Monotype Sorts" pitchFamily="2" charset="2"/>
              <a:buNone/>
            </a:pPr>
            <a:endParaRPr lang="en-US" b="1" dirty="0">
              <a:solidFill>
                <a:srgbClr val="0000FF"/>
              </a:solidFill>
            </a:endParaRPr>
          </a:p>
          <a:p>
            <a:pPr algn="ctr">
              <a:buFont typeface="Monotype Sorts" pitchFamily="2" charset="2"/>
              <a:buNone/>
            </a:pPr>
            <a:r>
              <a:rPr lang="en-US" sz="2800" b="1" dirty="0">
                <a:solidFill>
                  <a:srgbClr val="0000FF"/>
                </a:solidFill>
              </a:rPr>
              <a:t>table[4,3] = 7;    //assign a value to last element</a:t>
            </a:r>
          </a:p>
        </p:txBody>
      </p:sp>
      <p:sp>
        <p:nvSpPr>
          <p:cNvPr id="195588" name="Line 4"/>
          <p:cNvSpPr>
            <a:spLocks noChangeShapeType="1"/>
          </p:cNvSpPr>
          <p:nvPr/>
        </p:nvSpPr>
        <p:spPr bwMode="auto">
          <a:xfrm flipH="1">
            <a:off x="6192838" y="4473575"/>
            <a:ext cx="176212" cy="430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5589" name="Line 5"/>
          <p:cNvSpPr>
            <a:spLocks noChangeShapeType="1"/>
          </p:cNvSpPr>
          <p:nvPr/>
        </p:nvSpPr>
        <p:spPr bwMode="auto">
          <a:xfrm>
            <a:off x="6718300" y="4475163"/>
            <a:ext cx="204788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5590" name="Text Box 6"/>
          <p:cNvSpPr txBox="1">
            <a:spLocks noChangeArrowheads="1"/>
          </p:cNvSpPr>
          <p:nvPr/>
        </p:nvSpPr>
        <p:spPr bwMode="auto">
          <a:xfrm>
            <a:off x="5875338" y="4864100"/>
            <a:ext cx="6016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b="1"/>
              <a:t>rows</a:t>
            </a:r>
          </a:p>
        </p:txBody>
      </p:sp>
      <p:sp>
        <p:nvSpPr>
          <p:cNvPr id="195591" name="Text Box 7"/>
          <p:cNvSpPr txBox="1">
            <a:spLocks noChangeArrowheads="1"/>
          </p:cNvSpPr>
          <p:nvPr/>
        </p:nvSpPr>
        <p:spPr bwMode="auto">
          <a:xfrm>
            <a:off x="6481763" y="4864100"/>
            <a:ext cx="908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b="1"/>
              <a:t>columns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Dimensional array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double Temp[4][7] = {</a:t>
            </a:r>
          </a:p>
          <a:p>
            <a:r>
              <a:rPr lang="en-US" b="1" dirty="0" smtClean="0"/>
              <a:t>{32, 31, 33, 34, 34, 30, 29},</a:t>
            </a:r>
            <a:br>
              <a:rPr lang="en-US" b="1" dirty="0" smtClean="0"/>
            </a:br>
            <a:r>
              <a:rPr lang="en-US" b="1" dirty="0" smtClean="0"/>
              <a:t>{28, 30, 35, 36, 37, 31, 32},</a:t>
            </a:r>
            <a:br>
              <a:rPr lang="en-US" b="1" dirty="0" smtClean="0"/>
            </a:br>
            <a:r>
              <a:rPr lang="en-US" b="1" dirty="0" smtClean="0"/>
              <a:t>{33, 29, 40, 45, 50, 44, 40},</a:t>
            </a:r>
            <a:br>
              <a:rPr lang="en-US" b="1" dirty="0" smtClean="0"/>
            </a:br>
            <a:r>
              <a:rPr lang="en-US" b="1" dirty="0" smtClean="0"/>
              <a:t>{41, 35, 25, 28, 32, 35, 37} };</a:t>
            </a:r>
          </a:p>
          <a:p>
            <a:endParaRPr lang="en-US" dirty="0"/>
          </a:p>
        </p:txBody>
      </p:sp>
      <p:sp>
        <p:nvSpPr>
          <p:cNvPr id="2050" name="AutoShape 2" descr="http://vizedhtmlcontent.next.ecollege.com/CurrentCourse/Graphics/LectureWeek5image3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LectureWeek5image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4114800"/>
            <a:ext cx="5191125" cy="2171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Limitation of arrays: You must declare their exact size</a:t>
            </a:r>
          </a:p>
          <a:p>
            <a:pPr lvl="1"/>
            <a:r>
              <a:rPr lang="en-US" dirty="0" smtClean="0"/>
              <a:t>Also known as static arrays</a:t>
            </a:r>
          </a:p>
          <a:p>
            <a:r>
              <a:rPr lang="en-US" b="1" dirty="0" err="1" smtClean="0"/>
              <a:t>ArrayList</a:t>
            </a:r>
            <a:r>
              <a:rPr lang="en-US" dirty="0" smtClean="0"/>
              <a:t> can dynamically increase or decrease in length</a:t>
            </a:r>
          </a:p>
          <a:p>
            <a:pPr lvl="1"/>
            <a:r>
              <a:rPr lang="en-US" dirty="0" smtClean="0"/>
              <a:t>One of a larger set of data storage and processing tools known as "collections"</a:t>
            </a:r>
          </a:p>
          <a:p>
            <a:pPr lvl="1"/>
            <a:r>
              <a:rPr lang="en-US" dirty="0" smtClean="0"/>
              <a:t>You must have: </a:t>
            </a:r>
            <a:r>
              <a:rPr lang="en-US" sz="2000" b="1" dirty="0" smtClean="0">
                <a:solidFill>
                  <a:srgbClr val="0000FF"/>
                </a:solidFill>
              </a:rPr>
              <a:t>using </a:t>
            </a:r>
            <a:r>
              <a:rPr lang="en-US" sz="2000" b="1" dirty="0" err="1" smtClean="0">
                <a:solidFill>
                  <a:srgbClr val="0000FF"/>
                </a:solidFill>
              </a:rPr>
              <a:t>System.Collections</a:t>
            </a:r>
            <a:r>
              <a:rPr lang="en-US" sz="2000" b="1" dirty="0" smtClean="0">
                <a:solidFill>
                  <a:srgbClr val="0000FF"/>
                </a:solidFill>
              </a:rPr>
              <a:t>; </a:t>
            </a:r>
            <a:r>
              <a:rPr lang="en-US" dirty="0" smtClean="0"/>
              <a:t>at the top of your code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Declaring an </a:t>
            </a:r>
            <a:r>
              <a:rPr lang="en-US" sz="3600" b="1" dirty="0">
                <a:solidFill>
                  <a:schemeClr val="tx1"/>
                </a:solidFill>
              </a:rPr>
              <a:t>array list</a:t>
            </a:r>
            <a:r>
              <a:rPr lang="en-US" sz="3600" dirty="0"/>
              <a:t> in C#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85950"/>
            <a:ext cx="7916863" cy="573088"/>
          </a:xfrm>
          <a:solidFill>
            <a:srgbClr val="B2B2B2"/>
          </a:solidFill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b="1" dirty="0" err="1"/>
              <a:t>ArrayList</a:t>
            </a:r>
            <a:r>
              <a:rPr lang="en-US" sz="2800" b="1" dirty="0"/>
              <a:t>  </a:t>
            </a:r>
            <a:r>
              <a:rPr lang="en-US" sz="2800" b="1" i="1" dirty="0" err="1"/>
              <a:t>arrayListName</a:t>
            </a:r>
            <a:r>
              <a:rPr lang="en-US" sz="2800" b="1" dirty="0"/>
              <a:t>  =  </a:t>
            </a:r>
            <a:r>
              <a:rPr lang="en-US" sz="2800" b="1" dirty="0">
                <a:solidFill>
                  <a:srgbClr val="0000FF"/>
                </a:solidFill>
              </a:rPr>
              <a:t>new  </a:t>
            </a:r>
            <a:r>
              <a:rPr lang="en-US" sz="2800" b="1" dirty="0" err="1"/>
              <a:t>ArrayList</a:t>
            </a:r>
            <a:r>
              <a:rPr lang="en-US" sz="2800" b="1" dirty="0"/>
              <a:t>( );</a:t>
            </a:r>
          </a:p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endParaRPr lang="en-US" sz="2800" dirty="0"/>
          </a:p>
        </p:txBody>
      </p:sp>
      <p:sp>
        <p:nvSpPr>
          <p:cNvPr id="248836" name="Rectangle 4"/>
          <p:cNvSpPr>
            <a:spLocks noChangeArrowheads="1"/>
          </p:cNvSpPr>
          <p:nvPr/>
        </p:nvSpPr>
        <p:spPr bwMode="auto">
          <a:xfrm>
            <a:off x="5240338" y="3240088"/>
            <a:ext cx="1431925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kumimoji="1" lang="en-US" sz="1800" b="1">
                <a:solidFill>
                  <a:srgbClr val="0000FF"/>
                </a:solidFill>
              </a:rPr>
              <a:t>new</a:t>
            </a:r>
            <a:r>
              <a:rPr kumimoji="1" lang="en-US" sz="1800" b="1"/>
              <a:t> </a:t>
            </a:r>
            <a:r>
              <a:rPr kumimoji="1" lang="en-US" sz="1800"/>
              <a:t>operator</a:t>
            </a:r>
          </a:p>
        </p:txBody>
      </p:sp>
      <p:sp>
        <p:nvSpPr>
          <p:cNvPr id="248837" name="Rectangle 5"/>
          <p:cNvSpPr>
            <a:spLocks noChangeArrowheads="1"/>
          </p:cNvSpPr>
          <p:nvPr/>
        </p:nvSpPr>
        <p:spPr bwMode="auto">
          <a:xfrm>
            <a:off x="2568575" y="3249613"/>
            <a:ext cx="263525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kumimoji="1" lang="en-US" sz="1800" b="1">
                <a:solidFill>
                  <a:srgbClr val="FF0000"/>
                </a:solidFill>
              </a:rPr>
              <a:t>name of the array list</a:t>
            </a:r>
            <a:endParaRPr kumimoji="1" lang="en-US" sz="1800">
              <a:solidFill>
                <a:srgbClr val="FF0000"/>
              </a:solidFill>
            </a:endParaRPr>
          </a:p>
        </p:txBody>
      </p:sp>
      <p:sp>
        <p:nvSpPr>
          <p:cNvPr id="248838" name="Line 6"/>
          <p:cNvSpPr>
            <a:spLocks noChangeShapeType="1"/>
          </p:cNvSpPr>
          <p:nvPr/>
        </p:nvSpPr>
        <p:spPr bwMode="auto">
          <a:xfrm>
            <a:off x="3902075" y="2544763"/>
            <a:ext cx="0" cy="739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8839" name="Line 7"/>
          <p:cNvSpPr>
            <a:spLocks noChangeShapeType="1"/>
          </p:cNvSpPr>
          <p:nvPr/>
        </p:nvSpPr>
        <p:spPr bwMode="auto">
          <a:xfrm>
            <a:off x="5954713" y="2540000"/>
            <a:ext cx="0" cy="739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8840" name="Rectangle 8"/>
          <p:cNvSpPr>
            <a:spLocks noChangeArrowheads="1"/>
          </p:cNvSpPr>
          <p:nvPr/>
        </p:nvSpPr>
        <p:spPr bwMode="auto">
          <a:xfrm>
            <a:off x="1055688" y="5810250"/>
            <a:ext cx="7756525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kumimoji="1" lang="en-US" sz="1800"/>
              <a:t>This enables use of data elements starting with the name </a:t>
            </a:r>
            <a:r>
              <a:rPr kumimoji="1" lang="en-US" sz="1800" b="1"/>
              <a:t>arrayListName[</a:t>
            </a:r>
            <a:r>
              <a:rPr kumimoji="1" lang="en-US" sz="1800" b="1">
                <a:solidFill>
                  <a:srgbClr val="FF0000"/>
                </a:solidFill>
              </a:rPr>
              <a:t>0</a:t>
            </a:r>
            <a:r>
              <a:rPr kumimoji="1" lang="en-US" sz="1800" b="1"/>
              <a:t>]</a:t>
            </a:r>
            <a:r>
              <a:rPr kumimoji="1" lang="en-US" sz="1800"/>
              <a:t> but there’s no upper limit on the number of elements.  You can keep adding more!</a:t>
            </a:r>
          </a:p>
        </p:txBody>
      </p:sp>
      <p:sp>
        <p:nvSpPr>
          <p:cNvPr id="248843" name="Line 11"/>
          <p:cNvSpPr>
            <a:spLocks noChangeShapeType="1"/>
          </p:cNvSpPr>
          <p:nvPr/>
        </p:nvSpPr>
        <p:spPr bwMode="auto">
          <a:xfrm>
            <a:off x="7778750" y="2535238"/>
            <a:ext cx="0" cy="739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8844" name="Rectangle 12"/>
          <p:cNvSpPr>
            <a:spLocks noChangeArrowheads="1"/>
          </p:cNvSpPr>
          <p:nvPr/>
        </p:nvSpPr>
        <p:spPr bwMode="auto">
          <a:xfrm>
            <a:off x="6521450" y="3230563"/>
            <a:ext cx="2536825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kumimoji="1" lang="en-US" sz="1800" b="1">
                <a:solidFill>
                  <a:srgbClr val="FF0000"/>
                </a:solidFill>
              </a:rPr>
              <a:t>Look closely here:</a:t>
            </a:r>
          </a:p>
          <a:p>
            <a:pPr marL="342900" indent="-342900" algn="ctr"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kumimoji="1" lang="en-US" sz="1800" b="1">
                <a:solidFill>
                  <a:srgbClr val="FF0000"/>
                </a:solidFill>
              </a:rPr>
              <a:t>you do </a:t>
            </a:r>
            <a:r>
              <a:rPr kumimoji="1" lang="en-US" sz="1800" b="1" i="1">
                <a:solidFill>
                  <a:srgbClr val="FF0000"/>
                </a:solidFill>
              </a:rPr>
              <a:t>not</a:t>
            </a:r>
            <a:r>
              <a:rPr kumimoji="1" lang="en-US" sz="1800" b="1">
                <a:solidFill>
                  <a:srgbClr val="FF0000"/>
                </a:solidFill>
              </a:rPr>
              <a:t> declare     the size of the   array list!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ArrayList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arrayList.Add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Adds a value to the end</a:t>
            </a:r>
          </a:p>
          <a:p>
            <a:r>
              <a:rPr lang="en-US" dirty="0" err="1" smtClean="0"/>
              <a:t>arrayList.RemoveAt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Removes the element at the specified index</a:t>
            </a:r>
          </a:p>
          <a:p>
            <a:r>
              <a:rPr lang="en-US" dirty="0" err="1" smtClean="0"/>
              <a:t>arrayList.Clear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Removes all elements</a:t>
            </a:r>
          </a:p>
          <a:p>
            <a:r>
              <a:rPr lang="en-US" dirty="0" err="1" smtClean="0"/>
              <a:t>arrayList.Reverse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Reverses the order of the elements</a:t>
            </a:r>
          </a:p>
          <a:p>
            <a:r>
              <a:rPr lang="en-US" dirty="0" err="1" smtClean="0"/>
              <a:t>arrayList.Count</a:t>
            </a:r>
            <a:endParaRPr lang="en-US" dirty="0" smtClean="0"/>
          </a:p>
          <a:p>
            <a:pPr lvl="1"/>
            <a:r>
              <a:rPr lang="en-US" dirty="0" smtClean="0"/>
              <a:t>Gets the number of elements the </a:t>
            </a:r>
            <a:r>
              <a:rPr lang="en-US" dirty="0" err="1" smtClean="0"/>
              <a:t>arraylist</a:t>
            </a:r>
            <a:r>
              <a:rPr lang="en-US" dirty="0" smtClean="0"/>
              <a:t> contains</a:t>
            </a:r>
          </a:p>
          <a:p>
            <a:r>
              <a:rPr lang="en-US" dirty="0" err="1" smtClean="0"/>
              <a:t>arrayList.IndexOf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Returns the index of the first occurrence of a value</a:t>
            </a:r>
          </a:p>
          <a:p>
            <a:r>
              <a:rPr lang="en-US" dirty="0" err="1" smtClean="0"/>
              <a:t>arrayList.Contains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Determines whether an element is in the </a:t>
            </a:r>
            <a:r>
              <a:rPr lang="en-US" dirty="0" err="1" smtClean="0"/>
              <a:t>arrayList</a:t>
            </a:r>
            <a:endParaRPr lang="en-US" dirty="0" smtClean="0"/>
          </a:p>
          <a:p>
            <a:r>
              <a:rPr lang="en-US" dirty="0" err="1" smtClean="0"/>
              <a:t>arrayList.Clone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Creates a copy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ArrayList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Note: You must add using </a:t>
            </a:r>
            <a:r>
              <a:rPr lang="en-US" dirty="0" err="1" smtClean="0"/>
              <a:t>System.Collections</a:t>
            </a:r>
            <a:r>
              <a:rPr lang="en-US" dirty="0" smtClean="0"/>
              <a:t>; at the top of your program</a:t>
            </a:r>
          </a:p>
          <a:p>
            <a:r>
              <a:rPr lang="en-US" dirty="0" smtClean="0"/>
              <a:t>Create an </a:t>
            </a:r>
            <a:r>
              <a:rPr lang="en-US" dirty="0" err="1" smtClean="0"/>
              <a:t>ArrayList</a:t>
            </a:r>
            <a:r>
              <a:rPr lang="en-US" dirty="0" smtClean="0"/>
              <a:t> to store three ages: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ArrayList</a:t>
            </a:r>
            <a:r>
              <a:rPr lang="en-US" dirty="0" smtClean="0"/>
              <a:t> </a:t>
            </a:r>
            <a:r>
              <a:rPr lang="en-US" dirty="0" err="1" smtClean="0"/>
              <a:t>ageArray</a:t>
            </a:r>
            <a:r>
              <a:rPr lang="en-US" dirty="0" smtClean="0"/>
              <a:t> = new </a:t>
            </a:r>
            <a:r>
              <a:rPr lang="en-US" dirty="0" err="1" smtClean="0"/>
              <a:t>ArrayList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      </a:t>
            </a:r>
            <a:r>
              <a:rPr lang="en-US" dirty="0" err="1" smtClean="0"/>
              <a:t>ageArray.Add</a:t>
            </a:r>
            <a:r>
              <a:rPr lang="en-US" dirty="0" smtClean="0"/>
              <a:t>(33);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ageArray.Add</a:t>
            </a:r>
            <a:r>
              <a:rPr lang="en-US" dirty="0" smtClean="0"/>
              <a:t>(42);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ageArray.Add</a:t>
            </a:r>
            <a:r>
              <a:rPr lang="en-US" dirty="0" smtClean="0"/>
              <a:t>(19);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("Count of the elements in the </a:t>
            </a:r>
            <a:r>
              <a:rPr lang="en-US" dirty="0" err="1" smtClean="0"/>
              <a:t>arraylist</a:t>
            </a:r>
            <a:r>
              <a:rPr lang="en-US" dirty="0" smtClean="0"/>
              <a:t> are: {0}", </a:t>
            </a:r>
            <a:r>
              <a:rPr lang="en-US" dirty="0" err="1" smtClean="0"/>
              <a:t>ageArray.Count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ageArray.RemoveAt</a:t>
            </a:r>
            <a:r>
              <a:rPr lang="en-US" dirty="0" smtClean="0"/>
              <a:t>(1);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("Count of the elements in the </a:t>
            </a:r>
            <a:r>
              <a:rPr lang="en-US" dirty="0" err="1" smtClean="0"/>
              <a:t>arraylist</a:t>
            </a:r>
            <a:r>
              <a:rPr lang="en-US" dirty="0" smtClean="0"/>
              <a:t> are: {0}", </a:t>
            </a:r>
            <a:r>
              <a:rPr lang="en-US" dirty="0" err="1" smtClean="0"/>
              <a:t>ageArray.Count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Reference type – meaning the memory location associated with the variable does not contain the actual string, but instead the address in which the string is stored</a:t>
            </a:r>
          </a:p>
          <a:p>
            <a:r>
              <a:rPr lang="en-US" dirty="0" smtClean="0"/>
              <a:t>s1 = "cis170", s2 = "rocks"</a:t>
            </a:r>
          </a:p>
          <a:p>
            <a:r>
              <a:rPr lang="en-US" dirty="0" err="1" smtClean="0"/>
              <a:t>string.Equals</a:t>
            </a:r>
            <a:r>
              <a:rPr lang="en-US" dirty="0" smtClean="0"/>
              <a:t>(s1, s2) will determine if string s1 and s2 have the same value</a:t>
            </a:r>
          </a:p>
          <a:p>
            <a:r>
              <a:rPr lang="en-US" dirty="0" err="1" smtClean="0"/>
              <a:t>string.Concat</a:t>
            </a:r>
            <a:r>
              <a:rPr lang="en-US" dirty="0" smtClean="0"/>
              <a:t>(s1,s2) will concatenate strings to display "cis170rocks"</a:t>
            </a:r>
          </a:p>
          <a:p>
            <a:r>
              <a:rPr lang="en-US" dirty="0" smtClean="0"/>
              <a:t>s1.Length gets the number of characters</a:t>
            </a:r>
          </a:p>
          <a:p>
            <a:r>
              <a:rPr lang="en-US" dirty="0" smtClean="0"/>
              <a:t>string s= s1.Remove(3, 2) will delete 3 characters starting at position3 and string s will display "cis0"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s1.substring(1,2) will retrieve a substring from the string. This will display "is"</a:t>
            </a:r>
          </a:p>
          <a:p>
            <a:r>
              <a:rPr lang="en-US" dirty="0" smtClean="0"/>
              <a:t>s1.toLower() returns the string in lower case</a:t>
            </a:r>
          </a:p>
          <a:p>
            <a:r>
              <a:rPr lang="en-US" dirty="0" smtClean="0"/>
              <a:t>s1.toUpper() returns the string in upper case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26D194-C991-4CD4-95B0-6355C8B4669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One dimensional arrays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Multidimensional arrays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 Passing arrays to functions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Dynamic arrays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  <p:pic>
        <p:nvPicPr>
          <p:cNvPr id="7172" name="Picture 7" descr="C:\Program Files\Common Files\Microsoft Shared\Clipart\cagcat50\PE03254_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2590800"/>
            <a:ext cx="2209800" cy="199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26D194-C991-4CD4-95B0-6355C8B46691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752600"/>
            <a:ext cx="3810000" cy="4114800"/>
          </a:xfrm>
        </p:spPr>
        <p:txBody>
          <a:bodyPr/>
          <a:lstStyle/>
          <a:p>
            <a:r>
              <a:rPr lang="en-US" sz="2400" dirty="0" smtClean="0"/>
              <a:t>Arrays</a:t>
            </a:r>
          </a:p>
          <a:p>
            <a:r>
              <a:rPr lang="en-US" sz="2400" dirty="0" smtClean="0"/>
              <a:t>Collections</a:t>
            </a:r>
          </a:p>
          <a:p>
            <a:r>
              <a:rPr lang="en-US" sz="2400" dirty="0" smtClean="0"/>
              <a:t>Multidimensional arrays</a:t>
            </a:r>
          </a:p>
          <a:p>
            <a:endParaRPr lang="en-US" sz="2400" dirty="0" smtClean="0"/>
          </a:p>
          <a:p>
            <a:endParaRPr lang="en-US" dirty="0" smtClean="0"/>
          </a:p>
        </p:txBody>
      </p:sp>
      <p:pic>
        <p:nvPicPr>
          <p:cNvPr id="123906" name="Picture 2" descr="C:\Documents and Settings\D99003734\Local Settings\Temporary Internet Files\Content.IE5\2EXO53AK\MCj0441426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2057400"/>
            <a:ext cx="3657143" cy="365714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Array?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named aggregation of multiple values (elements) of the </a:t>
            </a:r>
            <a:r>
              <a:rPr lang="en-US" dirty="0" smtClean="0">
                <a:solidFill>
                  <a:schemeClr val="hlink"/>
                </a:solidFill>
              </a:rPr>
              <a:t>same data type</a:t>
            </a:r>
          </a:p>
          <a:p>
            <a:r>
              <a:rPr lang="en-US" dirty="0" smtClean="0"/>
              <a:t>Each value is individually accessible through subscript notation</a:t>
            </a:r>
          </a:p>
          <a:p>
            <a:pPr lvl="1"/>
            <a:r>
              <a:rPr lang="en-US" dirty="0" smtClean="0"/>
              <a:t>You can read and write to each individually</a:t>
            </a:r>
          </a:p>
          <a:p>
            <a:r>
              <a:rPr lang="en-US" dirty="0" smtClean="0"/>
              <a:t>They immensely simplify many data storage/processing problems with columns/rows of data</a:t>
            </a:r>
          </a:p>
          <a:p>
            <a:r>
              <a:rPr lang="en-US" dirty="0" smtClean="0"/>
              <a:t>Use with for loops</a:t>
            </a:r>
          </a:p>
          <a:p>
            <a:r>
              <a:rPr lang="en-US" dirty="0" smtClean="0"/>
              <a:t>Array is NOT a data type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81200" y="2133600"/>
            <a:ext cx="762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0" y="2133600"/>
            <a:ext cx="762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00" y="2209800"/>
            <a:ext cx="762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24200" y="4800600"/>
            <a:ext cx="3810000" cy="83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343400" y="4800600"/>
            <a:ext cx="0" cy="838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715000" y="4800600"/>
            <a:ext cx="0" cy="838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400" y="2209800"/>
            <a:ext cx="1783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Week1Hours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38800" y="2286000"/>
            <a:ext cx="1783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Week3Hours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43200" y="2286000"/>
            <a:ext cx="1783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Week2Hours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14400" y="4953000"/>
            <a:ext cx="1868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WeeklyHours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Declaration and Initialization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[] age;</a:t>
            </a:r>
          </a:p>
          <a:p>
            <a:pPr lvl="1"/>
            <a:r>
              <a:rPr lang="en-US" dirty="0" smtClean="0"/>
              <a:t>Declares an integer array named age (does not create storage or initialize it)</a:t>
            </a:r>
          </a:p>
          <a:p>
            <a:r>
              <a:rPr lang="en-US" dirty="0" smtClean="0"/>
              <a:t>Need to use keyword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 smtClean="0"/>
              <a:t> to allocate memory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[] age = new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[7]; </a:t>
            </a:r>
          </a:p>
          <a:p>
            <a:r>
              <a:rPr lang="en-US" dirty="0" smtClean="0"/>
              <a:t>Declaring and Initializing the array (3 ways):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[] age= {29, 33, 42, 25, 31, 55, 76};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[] age = new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[] {29, 33, 42, 25, 31, 55, 76};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[] age = new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[7]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{29, 33, 42, 25, 31, 55, 76};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Creates an array of size 7 named age initialized to above values</a:t>
            </a:r>
          </a:p>
          <a:p>
            <a:pPr lvl="1"/>
            <a:r>
              <a:rPr lang="en-US" dirty="0" smtClean="0"/>
              <a:t>age[0]=22; //sets the first element in the array to 22</a:t>
            </a:r>
          </a:p>
          <a:p>
            <a:pPr lvl="1"/>
            <a:r>
              <a:rPr lang="en-US" dirty="0" smtClean="0"/>
              <a:t>age[4] = 33; //sets the fifth element in the array to 33</a:t>
            </a:r>
          </a:p>
          <a:p>
            <a:r>
              <a:rPr lang="en-US" dirty="0" smtClean="0"/>
              <a:t>Initialize an array with a for loop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= 0;i&lt;7;i++)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age[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]=0;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This is important to note…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1585913"/>
            <a:ext cx="3743325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400" dirty="0"/>
              <a:t>When you </a:t>
            </a:r>
            <a:r>
              <a:rPr lang="en-US" sz="2400" b="1" i="1" dirty="0"/>
              <a:t>declare</a:t>
            </a:r>
            <a:r>
              <a:rPr lang="en-US" sz="2400" dirty="0"/>
              <a:t> this:</a:t>
            </a:r>
          </a:p>
          <a:p>
            <a:endParaRPr lang="en-US" sz="2400" dirty="0"/>
          </a:p>
          <a:p>
            <a:pPr algn="ctr">
              <a:buFont typeface="Monotype Sorts" pitchFamily="2" charset="2"/>
              <a:buNone/>
            </a:pPr>
            <a:r>
              <a:rPr lang="en-US" sz="2400" b="1" dirty="0" err="1" smtClean="0">
                <a:solidFill>
                  <a:srgbClr val="0000FF"/>
                </a:solidFill>
              </a:rPr>
              <a:t>int</a:t>
            </a:r>
            <a:r>
              <a:rPr lang="en-US" sz="2400" b="1" dirty="0" smtClean="0">
                <a:solidFill>
                  <a:srgbClr val="0000FF"/>
                </a:solidFill>
              </a:rPr>
              <a:t> scores[10];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224260" name="Rectangle 4"/>
          <p:cNvSpPr>
            <a:spLocks noChangeArrowheads="1"/>
          </p:cNvSpPr>
          <p:nvPr/>
        </p:nvSpPr>
        <p:spPr bwMode="auto">
          <a:xfrm>
            <a:off x="4889500" y="1585913"/>
            <a:ext cx="4140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kumimoji="1" lang="en-US"/>
              <a:t>You get these array </a:t>
            </a:r>
            <a:r>
              <a:rPr kumimoji="1" lang="en-US" b="1" i="1"/>
              <a:t>elements</a:t>
            </a:r>
            <a:r>
              <a:rPr kumimoji="1" lang="en-US"/>
              <a:t>:</a:t>
            </a:r>
            <a:endParaRPr kumimoji="1" lang="en-US" b="1">
              <a:solidFill>
                <a:srgbClr val="0000FF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kumimoji="1" lang="en-US" b="1">
                <a:solidFill>
                  <a:srgbClr val="0000FF"/>
                </a:solidFill>
              </a:rPr>
              <a:t>		scores[</a:t>
            </a:r>
            <a:r>
              <a:rPr kumimoji="1" lang="en-US" b="1">
                <a:solidFill>
                  <a:srgbClr val="FF0000"/>
                </a:solidFill>
              </a:rPr>
              <a:t>0</a:t>
            </a:r>
            <a:r>
              <a:rPr kumimoji="1" lang="en-US" b="1">
                <a:solidFill>
                  <a:srgbClr val="0000FF"/>
                </a:solidFill>
              </a:rPr>
              <a:t>]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kumimoji="1" lang="en-US" b="1">
                <a:solidFill>
                  <a:srgbClr val="0000FF"/>
                </a:solidFill>
              </a:rPr>
              <a:t>		scores[1]		scores[2]		scores[3]		scores[4]		scores[5]		scores[6]		scores[7]		scores[8]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kumimoji="1" lang="en-US" b="1">
                <a:solidFill>
                  <a:srgbClr val="0000FF"/>
                </a:solidFill>
              </a:rPr>
              <a:t>		scores[</a:t>
            </a:r>
            <a:r>
              <a:rPr kumimoji="1" lang="en-US" b="1">
                <a:solidFill>
                  <a:srgbClr val="FF0000"/>
                </a:solidFill>
              </a:rPr>
              <a:t>9</a:t>
            </a:r>
            <a:r>
              <a:rPr kumimoji="1" lang="en-US" b="1">
                <a:solidFill>
                  <a:srgbClr val="0000FF"/>
                </a:solidFill>
              </a:rPr>
              <a:t>]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kumimoji="1" lang="en-US" b="1">
              <a:solidFill>
                <a:srgbClr val="0000FF"/>
              </a:solidFill>
            </a:endParaRPr>
          </a:p>
        </p:txBody>
      </p:sp>
      <p:sp>
        <p:nvSpPr>
          <p:cNvPr id="224261" name="Line 5"/>
          <p:cNvSpPr>
            <a:spLocks noChangeShapeType="1"/>
          </p:cNvSpPr>
          <p:nvPr/>
        </p:nvSpPr>
        <p:spPr bwMode="auto">
          <a:xfrm>
            <a:off x="4738688" y="1874838"/>
            <a:ext cx="0" cy="4487862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4262" name="Text Box 6"/>
          <p:cNvSpPr txBox="1">
            <a:spLocks noChangeArrowheads="1"/>
          </p:cNvSpPr>
          <p:nvPr/>
        </p:nvSpPr>
        <p:spPr bwMode="auto">
          <a:xfrm>
            <a:off x="3406775" y="3360738"/>
            <a:ext cx="1331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i="1"/>
              <a:t>n</a:t>
            </a:r>
            <a:r>
              <a:rPr lang="en-US" sz="2000" i="1"/>
              <a:t> </a:t>
            </a:r>
            <a:r>
              <a:rPr lang="en-US" sz="2000" b="1"/>
              <a:t>elements</a:t>
            </a:r>
          </a:p>
        </p:txBody>
      </p:sp>
      <p:sp>
        <p:nvSpPr>
          <p:cNvPr id="224263" name="Line 7"/>
          <p:cNvSpPr>
            <a:spLocks noChangeShapeType="1"/>
          </p:cNvSpPr>
          <p:nvPr/>
        </p:nvSpPr>
        <p:spPr bwMode="auto">
          <a:xfrm>
            <a:off x="3581400" y="2971800"/>
            <a:ext cx="520700" cy="401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4264" name="Text Box 8"/>
          <p:cNvSpPr txBox="1">
            <a:spLocks noChangeArrowheads="1"/>
          </p:cNvSpPr>
          <p:nvPr/>
        </p:nvSpPr>
        <p:spPr bwMode="auto">
          <a:xfrm>
            <a:off x="7115175" y="2095500"/>
            <a:ext cx="162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index starts at </a:t>
            </a:r>
            <a:r>
              <a:rPr lang="en-US" sz="1800" b="1" i="1"/>
              <a:t>0</a:t>
            </a:r>
          </a:p>
        </p:txBody>
      </p:sp>
      <p:sp>
        <p:nvSpPr>
          <p:cNvPr id="224265" name="Text Box 9"/>
          <p:cNvSpPr txBox="1">
            <a:spLocks noChangeArrowheads="1"/>
          </p:cNvSpPr>
          <p:nvPr/>
        </p:nvSpPr>
        <p:spPr bwMode="auto">
          <a:xfrm>
            <a:off x="7264400" y="5534025"/>
            <a:ext cx="1314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ends at </a:t>
            </a:r>
            <a:r>
              <a:rPr lang="en-US" sz="1800" b="1" i="1"/>
              <a:t>n - 1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486525" y="5903913"/>
            <a:ext cx="762000" cy="754062"/>
            <a:chOff x="4086" y="3616"/>
            <a:chExt cx="480" cy="475"/>
          </a:xfrm>
        </p:grpSpPr>
        <p:sp>
          <p:nvSpPr>
            <p:cNvPr id="224267" name="Text Box 11"/>
            <p:cNvSpPr txBox="1">
              <a:spLocks noChangeArrowheads="1"/>
            </p:cNvSpPr>
            <p:nvPr/>
          </p:nvSpPr>
          <p:spPr bwMode="auto">
            <a:xfrm>
              <a:off x="4086" y="3841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i="1"/>
                <a:t>index</a:t>
              </a:r>
              <a:endParaRPr lang="en-US" sz="2000"/>
            </a:p>
          </p:txBody>
        </p:sp>
        <p:sp>
          <p:nvSpPr>
            <p:cNvPr id="224268" name="Line 12"/>
            <p:cNvSpPr>
              <a:spLocks noChangeShapeType="1"/>
            </p:cNvSpPr>
            <p:nvPr/>
          </p:nvSpPr>
          <p:spPr bwMode="auto">
            <a:xfrm>
              <a:off x="4329" y="3616"/>
              <a:ext cx="0" cy="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 to </a:t>
            </a:r>
            <a:r>
              <a:rPr lang="en-US" dirty="0" err="1" smtClean="0"/>
              <a:t>Alderaan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Alderaan</a:t>
            </a:r>
            <a:r>
              <a:rPr lang="en-US" dirty="0" smtClean="0"/>
              <a:t> Volume</a:t>
            </a:r>
          </a:p>
          <a:p>
            <a:r>
              <a:rPr lang="en-US" dirty="0" smtClean="0"/>
              <a:t>We would like to input the temperature for every day of the week. Set up a string array.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String[]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dayNames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{ "Sunday", "Monday", "Tuesday", "Wednesday", "Thursday", "Friday", "Saturday"};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double[] temp=new double[7];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input and display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 7;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("\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nEnter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the temperature of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Alderaan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on " +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dayNames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 + ":");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temp[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Convert.ToDouble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Console.ReadLine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foreach</a:t>
            </a:r>
            <a:r>
              <a:rPr lang="en-US" dirty="0" smtClean="0"/>
              <a:t> to display the values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(double t in temp)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("Temp is " + t);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as Method Parameters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6755D-CC1B-4768-9101-EB3B5E22A23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Arrays are passed by reference since it would be too costly to pass by value</a:t>
            </a:r>
          </a:p>
          <a:p>
            <a:pPr lvl="1"/>
            <a:r>
              <a:rPr lang="en-US" dirty="0" smtClean="0"/>
              <a:t>The array identifier memory location does not actually contain the values, but rather an address indicating the location of the elements in the array</a:t>
            </a:r>
          </a:p>
          <a:p>
            <a:pPr lvl="1"/>
            <a:r>
              <a:rPr lang="en-US" dirty="0" smtClean="0"/>
              <a:t>When you pass an array to a method you pass a reference to the address of the array elements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17051</TotalTime>
  <Words>921</Words>
  <Application>Microsoft Office PowerPoint</Application>
  <PresentationFormat>On-screen Show (4:3)</PresentationFormat>
  <Paragraphs>185</Paragraphs>
  <Slides>20</Slides>
  <Notes>2</Notes>
  <HiddenSlides>2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Axis</vt:lpstr>
      <vt:lpstr>Origin</vt:lpstr>
      <vt:lpstr>PowerPoint Presentation</vt:lpstr>
      <vt:lpstr>Objectives</vt:lpstr>
      <vt:lpstr>What is an Array?</vt:lpstr>
      <vt:lpstr>Arrays</vt:lpstr>
      <vt:lpstr>Array Declaration and Initialization</vt:lpstr>
      <vt:lpstr>This is important to note…</vt:lpstr>
      <vt:lpstr>Adding An Array to Alderaan</vt:lpstr>
      <vt:lpstr>User input and display</vt:lpstr>
      <vt:lpstr>Arrays as Method Parameters</vt:lpstr>
      <vt:lpstr>Example Method</vt:lpstr>
      <vt:lpstr>Similar to Lab 5A</vt:lpstr>
      <vt:lpstr>Two-dimensional (2-D) arrays in C#</vt:lpstr>
      <vt:lpstr>Two Dimensional array</vt:lpstr>
      <vt:lpstr>ArrayList</vt:lpstr>
      <vt:lpstr>Declaring an array list in C#</vt:lpstr>
      <vt:lpstr>Some ArrayList Methods</vt:lpstr>
      <vt:lpstr>Example ArrayList</vt:lpstr>
      <vt:lpstr>String Class</vt:lpstr>
      <vt:lpstr>String Class</vt:lpstr>
      <vt:lpstr>Key concepts</vt:lpstr>
    </vt:vector>
  </TitlesOfParts>
  <Company>studboy,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Access</dc:title>
  <dc:creator>studboy</dc:creator>
  <cp:lastModifiedBy>DeVry Inc</cp:lastModifiedBy>
  <cp:revision>960</cp:revision>
  <dcterms:created xsi:type="dcterms:W3CDTF">1999-08-09T01:01:14Z</dcterms:created>
  <dcterms:modified xsi:type="dcterms:W3CDTF">2014-06-03T02:35:50Z</dcterms:modified>
</cp:coreProperties>
</file>