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48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11" r:id="rId11"/>
    <p:sldId id="506" r:id="rId12"/>
    <p:sldId id="507" r:id="rId13"/>
    <p:sldId id="508" r:id="rId14"/>
    <p:sldId id="509" r:id="rId15"/>
    <p:sldId id="510" r:id="rId16"/>
    <p:sldId id="512" r:id="rId17"/>
    <p:sldId id="267" r:id="rId1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66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3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1738F-C6C0-4B13-926D-A5DA8A0F51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F781B-3081-4845-A2E1-F606ADF82B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C2DD5-3589-40AC-8358-FA7D5945C77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B9CC4-A077-4D9A-9E9C-ECDE4D65C0E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("How many random numbers should we test: 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num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int.Parse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Console.ReadLine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smallest=100;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largest=0;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Random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Random();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for (i = 0; i &lt; num; i++)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random.Next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100);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largest)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largest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smallest)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smallest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2 == 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count++;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("The number of even values generated was {0}.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nThe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smallest value was {1} and the largest value was {2}", count, smallest, largest);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1D59BD-1EE8-4FBF-A7DC-172E8A40A9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CC20A-B348-49FD-95E6-DFE27407DD9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4FC4B-6632-4ED9-B9A5-6C83067B4D3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6/9/2014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GUI Applications</a:t>
            </a:r>
          </a:p>
          <a:p>
            <a:r>
              <a:rPr lang="en-US" dirty="0" smtClean="0"/>
              <a:t>Windows Forms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6 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1E71F2-2C23-4DC1-80F0-70490A5224E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Form Events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038600" cy="493776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Add code to respond to events, like button clicks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Double click a form object in design mode to open the default event handler</a:t>
            </a:r>
          </a:p>
          <a:p>
            <a:pPr lvl="1">
              <a:spcBef>
                <a:spcPct val="60000"/>
              </a:spcBef>
            </a:pPr>
            <a:r>
              <a:rPr lang="en-US" sz="2100" dirty="0" smtClean="0"/>
              <a:t>Form default event handler method is </a:t>
            </a:r>
            <a:r>
              <a:rPr lang="en-US" sz="2100" b="1" dirty="0" smtClean="0"/>
              <a:t>Load</a:t>
            </a:r>
            <a:r>
              <a:rPr lang="en-US" sz="2100" dirty="0" smtClean="0"/>
              <a:t>()</a:t>
            </a:r>
          </a:p>
          <a:p>
            <a:pPr lvl="1">
              <a:spcBef>
                <a:spcPct val="60000"/>
              </a:spcBef>
            </a:pPr>
            <a:r>
              <a:rPr lang="en-US" sz="2100" dirty="0" smtClean="0"/>
              <a:t>Button default event handler method is </a:t>
            </a:r>
            <a:r>
              <a:rPr lang="en-US" sz="2100" b="1" dirty="0" smtClean="0"/>
              <a:t>Click</a:t>
            </a:r>
            <a:r>
              <a:rPr lang="en-US" sz="2100" dirty="0" smtClean="0"/>
              <a:t>()</a:t>
            </a:r>
          </a:p>
          <a:p>
            <a:pPr lvl="1">
              <a:spcBef>
                <a:spcPct val="60000"/>
              </a:spcBef>
            </a:pPr>
            <a:r>
              <a:rPr lang="en-US" sz="2100" dirty="0" smtClean="0"/>
              <a:t>Textbox default event handler method is </a:t>
            </a:r>
            <a:r>
              <a:rPr lang="en-US" sz="2100" b="1" dirty="0" err="1" smtClean="0"/>
              <a:t>textChanged</a:t>
            </a:r>
            <a:r>
              <a:rPr lang="en-US" sz="2100" dirty="0" smtClean="0"/>
              <a:t>()</a:t>
            </a:r>
          </a:p>
          <a:p>
            <a:pPr lvl="1">
              <a:spcBef>
                <a:spcPct val="60000"/>
              </a:spcBef>
            </a:pPr>
            <a:r>
              <a:rPr lang="en-US" sz="2100" dirty="0" smtClean="0"/>
              <a:t>Checkbox default event handler method is </a:t>
            </a:r>
            <a:r>
              <a:rPr lang="en-US" sz="2100" b="1" dirty="0" err="1" smtClean="0"/>
              <a:t>checkChanged</a:t>
            </a:r>
            <a:r>
              <a:rPr lang="en-US" sz="2100" dirty="0" smtClean="0"/>
              <a:t>()</a:t>
            </a:r>
          </a:p>
        </p:txBody>
      </p:sp>
      <p:pic>
        <p:nvPicPr>
          <p:cNvPr id="6" name="Picture 9" descr="FIG09_06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066800"/>
            <a:ext cx="24288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114800" y="2895600"/>
            <a:ext cx="1600200" cy="1219200"/>
          </a:xfrm>
          <a:prstGeom prst="wedgeEllipseCallout">
            <a:avLst>
              <a:gd name="adj1" fmla="val 104761"/>
              <a:gd name="adj2" fmla="val -14255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Events button selected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Event to our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Double click on the Add button</a:t>
            </a:r>
          </a:p>
          <a:p>
            <a:pPr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btnAdd_Click</a:t>
            </a:r>
            <a:r>
              <a:rPr lang="en-US" dirty="0" smtClean="0"/>
              <a:t>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	       string name = </a:t>
            </a:r>
            <a:r>
              <a:rPr lang="en-US" dirty="0" err="1" smtClean="0"/>
              <a:t>txtName.Text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num1, num2, </a:t>
            </a:r>
            <a:r>
              <a:rPr lang="en-US" dirty="0" err="1" smtClean="0"/>
              <a:t>ans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   num1 = Convert.ToInt32(txtNum1.Text);</a:t>
            </a:r>
          </a:p>
          <a:p>
            <a:pPr>
              <a:buNone/>
            </a:pPr>
            <a:r>
              <a:rPr lang="en-US" dirty="0" smtClean="0"/>
              <a:t>            num2= Convert.ToInt32(txtNum2.Text);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ans</a:t>
            </a:r>
            <a:r>
              <a:rPr lang="en-US" dirty="0" smtClean="0"/>
              <a:t> = num1 + num2;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(name + ", your answer is: "+</a:t>
            </a:r>
            <a:r>
              <a:rPr lang="en-US" dirty="0" err="1" smtClean="0"/>
              <a:t>ans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r>
              <a:rPr lang="en-US" dirty="0" smtClean="0"/>
              <a:t>Can also use a label and use </a:t>
            </a:r>
            <a:r>
              <a:rPr lang="en-US" dirty="0" err="1" smtClean="0"/>
              <a:t>lblDisplay.Visible</a:t>
            </a:r>
            <a:r>
              <a:rPr lang="en-US" dirty="0" smtClean="0"/>
              <a:t> = true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Box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MessageBox</a:t>
            </a:r>
            <a:r>
              <a:rPr lang="en-US" dirty="0" smtClean="0"/>
              <a:t> = Predefined class that can be used to display information to users through the Show() method member</a:t>
            </a:r>
          </a:p>
          <a:p>
            <a:r>
              <a:rPr lang="en-US" dirty="0" err="1" smtClean="0"/>
              <a:t>MessageBox</a:t>
            </a:r>
            <a:r>
              <a:rPr lang="en-US" dirty="0" smtClean="0"/>
              <a:t> buttons:</a:t>
            </a:r>
          </a:p>
          <a:p>
            <a:pPr lvl="1"/>
            <a:r>
              <a:rPr lang="en-US" dirty="0" err="1" smtClean="0"/>
              <a:t>MessageBoxButtons.AbortRetryIgnore</a:t>
            </a:r>
            <a:endParaRPr lang="en-US" dirty="0" smtClean="0"/>
          </a:p>
          <a:p>
            <a:pPr lvl="1"/>
            <a:r>
              <a:rPr lang="en-US" dirty="0" err="1" smtClean="0"/>
              <a:t>MessageBoxButtons.OK</a:t>
            </a:r>
            <a:endParaRPr lang="en-US" dirty="0" smtClean="0"/>
          </a:p>
          <a:p>
            <a:pPr lvl="1"/>
            <a:r>
              <a:rPr lang="en-US" dirty="0" err="1" smtClean="0"/>
              <a:t>MessageBoxButtons.OKCancel</a:t>
            </a:r>
            <a:endParaRPr lang="en-US" dirty="0" smtClean="0"/>
          </a:p>
          <a:p>
            <a:pPr lvl="1"/>
            <a:r>
              <a:rPr lang="en-US" dirty="0" err="1" smtClean="0"/>
              <a:t>MessageBoxButtons.YesNoCancel</a:t>
            </a:r>
            <a:endParaRPr lang="en-US" dirty="0" smtClean="0"/>
          </a:p>
          <a:p>
            <a:pPr>
              <a:buNone/>
            </a:pPr>
            <a:r>
              <a:rPr lang="en-US" sz="2800" dirty="0" err="1" smtClean="0"/>
              <a:t>MessageBox.Show</a:t>
            </a:r>
            <a:r>
              <a:rPr lang="en-US" sz="2800" dirty="0" smtClean="0"/>
              <a:t>(input+"Do you love cis170?", "title for my message </a:t>
            </a:r>
            <a:r>
              <a:rPr lang="en-US" sz="2800" dirty="0" err="1" smtClean="0"/>
              <a:t>box",MessageBoxButtons.YesNoCancel</a:t>
            </a:r>
            <a:r>
              <a:rPr lang="en-US" sz="2800" dirty="0" smtClean="0"/>
              <a:t>);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Message Box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test and see if a certain value is checked use </a:t>
            </a:r>
            <a:r>
              <a:rPr lang="en-US" dirty="0" err="1" smtClean="0"/>
              <a:t>DialogResult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If(</a:t>
            </a:r>
            <a:r>
              <a:rPr lang="en-US" sz="2400" dirty="0" err="1" smtClean="0"/>
              <a:t>MessageBox.Show</a:t>
            </a:r>
            <a:r>
              <a:rPr lang="en-US" sz="2400" dirty="0" smtClean="0"/>
              <a:t>(input+"Do you love cis170?", "title for my </a:t>
            </a:r>
            <a:r>
              <a:rPr lang="en-US" sz="2400" dirty="0" err="1" smtClean="0"/>
              <a:t>messagebox",MessageBoxButtons.YesNoCancel</a:t>
            </a:r>
            <a:r>
              <a:rPr lang="en-US" sz="2400" dirty="0" smtClean="0"/>
              <a:t>) == </a:t>
            </a:r>
            <a:r>
              <a:rPr lang="en-US" sz="2400" dirty="0" err="1" smtClean="0"/>
              <a:t>DialogResult.No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err="1" smtClean="0"/>
              <a:t>MessageBox.Show</a:t>
            </a:r>
            <a:r>
              <a:rPr lang="en-US" sz="2400" dirty="0" smtClean="0"/>
              <a:t>("bummer");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Values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Random </a:t>
            </a:r>
            <a:r>
              <a:rPr lang="en-US" b="1" dirty="0" err="1" smtClean="0"/>
              <a:t>random</a:t>
            </a:r>
            <a:r>
              <a:rPr lang="en-US" b="1" dirty="0" smtClean="0"/>
              <a:t> = new Random();</a:t>
            </a:r>
            <a:br>
              <a:rPr lang="en-US" b="1" dirty="0" smtClean="0"/>
            </a:br>
            <a:r>
              <a:rPr lang="en-US" b="1" dirty="0" err="1" smtClean="0"/>
              <a:t>int</a:t>
            </a:r>
            <a:r>
              <a:rPr lang="en-US" b="1" dirty="0" smtClean="0"/>
              <a:t> </a:t>
            </a:r>
            <a:r>
              <a:rPr lang="en-US" b="1" dirty="0" err="1" smtClean="0"/>
              <a:t>randomNumber</a:t>
            </a:r>
            <a:r>
              <a:rPr lang="en-US" b="1" dirty="0" smtClean="0"/>
              <a:t> = </a:t>
            </a:r>
            <a:r>
              <a:rPr lang="en-US" b="1" dirty="0" err="1" smtClean="0"/>
              <a:t>random.Next</a:t>
            </a:r>
            <a:r>
              <a:rPr lang="en-US" b="1" dirty="0" smtClean="0"/>
              <a:t>(0, 100);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Will produce a random number between 0 and 100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Need to use random numbers for lab this week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 rock, paper, </a:t>
            </a:r>
            <a:r>
              <a:rPr lang="en-US" smtClean="0"/>
              <a:t>scissors game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01219C-4988-4D7B-B022-0FFF402BCA7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Elements of Good Design 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4937760"/>
          </a:xfrm>
        </p:spPr>
        <p:txBody>
          <a:bodyPr/>
          <a:lstStyle/>
          <a:p>
            <a:pPr eaLnBrk="1" hangingPunct="1"/>
            <a:r>
              <a:rPr lang="en-US" dirty="0" smtClean="0"/>
              <a:t>Appearance matters </a:t>
            </a:r>
          </a:p>
          <a:p>
            <a:pPr eaLnBrk="1" hangingPunct="1"/>
            <a:r>
              <a:rPr lang="en-US" dirty="0" smtClean="0"/>
              <a:t>Design considerations</a:t>
            </a:r>
          </a:p>
          <a:p>
            <a:pPr lvl="1" eaLnBrk="1" hangingPunct="1"/>
            <a:r>
              <a:rPr lang="en-US" sz="2600" dirty="0" smtClean="0"/>
              <a:t>Consistency </a:t>
            </a:r>
          </a:p>
          <a:p>
            <a:pPr lvl="1" eaLnBrk="1" hangingPunct="1"/>
            <a:r>
              <a:rPr lang="en-US" sz="2600" dirty="0" smtClean="0"/>
              <a:t>Alignment</a:t>
            </a:r>
          </a:p>
          <a:p>
            <a:pPr lvl="1" eaLnBrk="1" hangingPunct="1"/>
            <a:r>
              <a:rPr lang="en-US" sz="2600" dirty="0" smtClean="0"/>
              <a:t>Avoid clutter </a:t>
            </a:r>
          </a:p>
          <a:p>
            <a:pPr lvl="1" eaLnBrk="1" hangingPunct="1"/>
            <a:r>
              <a:rPr lang="en-US" sz="2600" dirty="0" smtClean="0"/>
              <a:t>Color </a:t>
            </a:r>
          </a:p>
          <a:p>
            <a:pPr lvl="1" eaLnBrk="1" hangingPunct="1"/>
            <a:r>
              <a:rPr lang="en-US" sz="2600" dirty="0" smtClean="0"/>
              <a:t>Target audience </a:t>
            </a:r>
          </a:p>
        </p:txBody>
      </p:sp>
      <p:sp>
        <p:nvSpPr>
          <p:cNvPr id="66562" name="AutoShape 2" descr="http://exambuilder.next.ecollege.com/currentcourse/graphics/cis407a_w6_quiz_0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is407a_w6_quiz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714" y="3581400"/>
            <a:ext cx="5714286" cy="2733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4546" y="2743200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some design errors in the following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Windows Forms</a:t>
            </a:r>
          </a:p>
          <a:p>
            <a:r>
              <a:rPr lang="en-US" sz="2400" dirty="0" smtClean="0"/>
              <a:t>Controls</a:t>
            </a:r>
          </a:p>
          <a:p>
            <a:r>
              <a:rPr lang="en-US" sz="2400" dirty="0" smtClean="0"/>
              <a:t>Event handlers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4A1F70-CE85-4B6A-BDD4-9C2E6AF595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Contrasting Windows and Console Applications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Console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Each line in Main( ) executed sequentially –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then the program halts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Calls Operating System for I/O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Windows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Once launched, sits and waits for an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Sits in a process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Reacts to event notifications from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Event</a:t>
            </a:r>
            <a:r>
              <a:rPr lang="en-US" dirty="0" smtClean="0">
                <a:cs typeface="Times New Roman" pitchFamily="18" charset="0"/>
              </a:rPr>
              <a:t>: </a:t>
            </a:r>
            <a:r>
              <a:rPr lang="en-US" dirty="0" smtClean="0"/>
              <a:t>notification from operating system that an action, such as the user clicking the mouse or pressing a key, has occurred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Write event-handler methods for Windows apps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8DCB3B-59F6-4EC1-9ADA-C0C9B75245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Forms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form</a:t>
            </a:r>
            <a:r>
              <a:rPr lang="en-US" dirty="0" smtClean="0"/>
              <a:t> contains objects with which the user can interact</a:t>
            </a:r>
          </a:p>
          <a:p>
            <a:pPr eaLnBrk="1" hangingPunct="1"/>
            <a:r>
              <a:rPr lang="en-US" dirty="0" smtClean="0"/>
              <a:t>Extensive collection of Control classes that the objects inherit methods from</a:t>
            </a:r>
          </a:p>
          <a:p>
            <a:pPr lvl="1"/>
            <a:r>
              <a:rPr lang="en-US" dirty="0" smtClean="0"/>
              <a:t>Control class has methods such as show() and hide()</a:t>
            </a:r>
          </a:p>
          <a:p>
            <a:pPr eaLnBrk="1" hangingPunct="1"/>
            <a:r>
              <a:rPr lang="en-US" dirty="0" smtClean="0"/>
              <a:t>Top-level window for an application is called a Form </a:t>
            </a:r>
          </a:p>
          <a:p>
            <a:pPr eaLnBrk="1" hangingPunct="1"/>
            <a:r>
              <a:rPr lang="en-US" dirty="0" smtClean="0"/>
              <a:t>Each </a:t>
            </a:r>
            <a:r>
              <a:rPr lang="en-US" b="1" dirty="0" smtClean="0"/>
              <a:t>control</a:t>
            </a:r>
            <a:r>
              <a:rPr lang="en-US" dirty="0" smtClean="0"/>
              <a:t> has large collection of properties and methods </a:t>
            </a:r>
          </a:p>
          <a:p>
            <a:pPr lvl="1" eaLnBrk="1" hangingPunct="1"/>
            <a:r>
              <a:rPr lang="en-US" sz="2600" dirty="0" smtClean="0"/>
              <a:t>Select property from an alphabetized list (Properties window)</a:t>
            </a:r>
          </a:p>
          <a:p>
            <a:pPr lvl="1" eaLnBrk="1" hangingPunct="1"/>
            <a:r>
              <a:rPr lang="en-US" sz="2600" dirty="0" smtClean="0"/>
              <a:t>Change property by clicking in the box and selecting or typing the new entry</a:t>
            </a:r>
          </a:p>
          <a:p>
            <a:pPr lvl="1" eaLnBrk="1" hangingPunct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BBACB5-969E-4BCB-B644-22D0275B5DF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Windows Applications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 create: Start -&gt; New Project -&gt; Windows Form Application</a:t>
            </a:r>
          </a:p>
          <a:p>
            <a:r>
              <a:rPr lang="en-US" dirty="0" smtClean="0"/>
              <a:t>Give it a meaningful name</a:t>
            </a:r>
          </a:p>
          <a:p>
            <a:r>
              <a:rPr lang="en-US" dirty="0" smtClean="0"/>
              <a:t>Notice the Class libraries at the top of your screen!</a:t>
            </a:r>
          </a:p>
          <a:p>
            <a:pPr>
              <a:buNone/>
            </a:pPr>
            <a:r>
              <a:rPr lang="en-US" dirty="0" smtClean="0"/>
              <a:t>Building Windows form applications</a:t>
            </a:r>
          </a:p>
          <a:p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533400" y="3657600"/>
            <a:ext cx="34290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and organize a user view's form and its controls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3657600"/>
            <a:ext cx="35052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Respond to user interaction and commands (</a:t>
            </a:r>
            <a:r>
              <a:rPr lang="en-US" dirty="0" err="1" smtClean="0"/>
              <a:t>eg</a:t>
            </a:r>
            <a:r>
              <a:rPr lang="en-US" dirty="0" smtClean="0"/>
              <a:t> buttons) via event handlers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114800" y="4343400"/>
            <a:ext cx="609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449D8C-4B13-42E8-96F7-E6FA45E7FCC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4400" y="0"/>
            <a:ext cx="8153400" cy="710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 smtClean="0">
                <a:solidFill>
                  <a:srgbClr val="0000FF"/>
                </a:solidFill>
              </a:rPr>
              <a:t>using</a:t>
            </a:r>
            <a:r>
              <a:rPr lang="en-US" sz="2200" dirty="0" smtClean="0"/>
              <a:t> </a:t>
            </a:r>
            <a:r>
              <a:rPr lang="en-US" sz="2200" dirty="0" err="1"/>
              <a:t>System.Windows.Forms</a:t>
            </a:r>
            <a:r>
              <a:rPr lang="en-US" sz="2200" dirty="0"/>
              <a:t>;  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1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namespace</a:t>
            </a:r>
            <a:r>
              <a:rPr lang="en-US" sz="2200" dirty="0"/>
              <a:t> Windows0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 smtClean="0"/>
              <a:t>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class</a:t>
            </a:r>
            <a:r>
              <a:rPr lang="en-US" sz="2200" dirty="0"/>
              <a:t> Form1 : Form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2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Form1( )                                              </a:t>
            </a:r>
            <a:r>
              <a:rPr lang="en-US" sz="2200" dirty="0">
                <a:solidFill>
                  <a:srgbClr val="339966"/>
                </a:solidFill>
              </a:rPr>
              <a:t>// Line 3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Text = "Simple Windows Application";  </a:t>
            </a:r>
            <a:r>
              <a:rPr lang="en-US" sz="2200" dirty="0">
                <a:solidFill>
                  <a:srgbClr val="339966"/>
                </a:solidFill>
              </a:rPr>
              <a:t>// Line 4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}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</a:t>
            </a:r>
            <a:r>
              <a:rPr lang="en-US" sz="2200" dirty="0">
                <a:solidFill>
                  <a:srgbClr val="0000FF"/>
                </a:solidFill>
              </a:rPr>
              <a:t>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Main( ) 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{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Form1 </a:t>
            </a:r>
            <a:r>
              <a:rPr lang="en-US" sz="2200" dirty="0" err="1"/>
              <a:t>winForm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0000FF"/>
                </a:solidFill>
              </a:rPr>
              <a:t>new</a:t>
            </a:r>
            <a:r>
              <a:rPr lang="en-US" sz="2200" dirty="0"/>
              <a:t> Form1( );           </a:t>
            </a:r>
            <a:r>
              <a:rPr lang="en-US" sz="2200" dirty="0">
                <a:solidFill>
                  <a:srgbClr val="339966"/>
                </a:solidFill>
              </a:rPr>
              <a:t>// Line 5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</a:t>
            </a:r>
            <a:r>
              <a:rPr lang="en-US" sz="2200" dirty="0" err="1"/>
              <a:t>Application.Run</a:t>
            </a:r>
            <a:r>
              <a:rPr lang="en-US" sz="2200" dirty="0"/>
              <a:t>(</a:t>
            </a:r>
            <a:r>
              <a:rPr lang="en-US" sz="2200" dirty="0" err="1"/>
              <a:t>winForm</a:t>
            </a:r>
            <a:r>
              <a:rPr lang="en-US" sz="2200" dirty="0"/>
              <a:t>);</a:t>
            </a:r>
            <a:r>
              <a:rPr lang="en-US" sz="2200" dirty="0">
                <a:solidFill>
                  <a:srgbClr val="339966"/>
                </a:solidFill>
              </a:rPr>
              <a:t>                    // Line 6</a:t>
            </a:r>
            <a:endParaRPr lang="en-US" sz="2200" dirty="0"/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}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}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</a:t>
            </a:r>
          </a:p>
          <a:p>
            <a:pPr>
              <a:spcBef>
                <a:spcPct val="50000"/>
              </a:spcBef>
            </a:pPr>
            <a:endParaRPr lang="en-US" sz="2200" dirty="0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419600" y="228600"/>
            <a:ext cx="1905000" cy="1295400"/>
          </a:xfrm>
          <a:prstGeom prst="wedgeEllipseCallout">
            <a:avLst>
              <a:gd name="adj1" fmla="val -68333"/>
              <a:gd name="adj2" fmla="val -259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New namespace referenced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724400" y="2057400"/>
            <a:ext cx="1981200" cy="457200"/>
          </a:xfrm>
          <a:prstGeom prst="wedgeEllipseCallout">
            <a:avLst>
              <a:gd name="adj1" fmla="val -85014"/>
              <a:gd name="adj2" fmla="val 430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Constructor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2362200" y="838200"/>
            <a:ext cx="2057400" cy="609600"/>
          </a:xfrm>
          <a:prstGeom prst="wedgeEllipseCallout">
            <a:avLst>
              <a:gd name="adj1" fmla="val 48824"/>
              <a:gd name="adj2" fmla="val 8458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Base</a:t>
            </a:r>
            <a:r>
              <a:rPr lang="en-US" dirty="0"/>
              <a:t> </a:t>
            </a:r>
            <a:r>
              <a:rPr lang="en-US" sz="2000" dirty="0"/>
              <a:t>class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609600" y="2971800"/>
            <a:ext cx="1371600" cy="1295400"/>
          </a:xfrm>
          <a:prstGeom prst="wedgeEllipseCallout">
            <a:avLst>
              <a:gd name="adj1" fmla="val 88310"/>
              <a:gd name="adj2" fmla="val -2757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Sets title bar caption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019800" y="5257800"/>
            <a:ext cx="1600200" cy="1143000"/>
          </a:xfrm>
          <a:prstGeom prst="wedgeEllipseCallout">
            <a:avLst>
              <a:gd name="adj1" fmla="val -154366"/>
              <a:gd name="adj2" fmla="val -4638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/>
              <a:t>Starts process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3505200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Checkbox: object2</a:t>
            </a:r>
          </a:p>
          <a:p>
            <a:r>
              <a:rPr lang="en-US" dirty="0" smtClean="0"/>
              <a:t>Menu strip: object4</a:t>
            </a:r>
          </a:p>
          <a:p>
            <a:r>
              <a:rPr lang="en-US" dirty="0" err="1" smtClean="0"/>
              <a:t>Listbox</a:t>
            </a:r>
            <a:r>
              <a:rPr lang="en-US" dirty="0" smtClean="0"/>
              <a:t>: object5</a:t>
            </a:r>
          </a:p>
          <a:p>
            <a:r>
              <a:rPr lang="en-US" dirty="0" smtClean="0"/>
              <a:t>Radio button: object 6</a:t>
            </a:r>
          </a:p>
          <a:p>
            <a:r>
              <a:rPr lang="en-US" dirty="0" smtClean="0"/>
              <a:t>Group box: object 8</a:t>
            </a:r>
          </a:p>
          <a:p>
            <a:r>
              <a:rPr lang="en-US" dirty="0" smtClean="0"/>
              <a:t>Label: object7 (in italics)</a:t>
            </a:r>
          </a:p>
          <a:p>
            <a:r>
              <a:rPr lang="en-US" dirty="0" smtClean="0"/>
              <a:t>Form: object3</a:t>
            </a:r>
          </a:p>
          <a:p>
            <a:r>
              <a:rPr lang="en-US" dirty="0" smtClean="0"/>
              <a:t>Button: object1</a:t>
            </a:r>
          </a:p>
          <a:p>
            <a:r>
              <a:rPr lang="en-US" dirty="0" err="1" smtClean="0"/>
              <a:t>Combobox</a:t>
            </a:r>
            <a:r>
              <a:rPr lang="en-US" dirty="0" smtClean="0"/>
              <a:t>: object 9</a:t>
            </a:r>
          </a:p>
          <a:p>
            <a:r>
              <a:rPr lang="en-US" dirty="0" smtClean="0"/>
              <a:t>Textbox: object7</a:t>
            </a:r>
          </a:p>
          <a:p>
            <a:endParaRPr lang="en-US" dirty="0"/>
          </a:p>
        </p:txBody>
      </p:sp>
      <p:pic>
        <p:nvPicPr>
          <p:cNvPr id="3" name="Picture 2" descr="cis407a_w6_quiz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9714" y="2590800"/>
            <a:ext cx="5714286" cy="25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Label</a:t>
            </a:r>
            <a:r>
              <a:rPr lang="en-US" dirty="0" smtClean="0"/>
              <a:t> = provides descriptive text to let the user know the purpose of another control such as a textbox</a:t>
            </a:r>
          </a:p>
          <a:p>
            <a:r>
              <a:rPr lang="en-US" b="1" dirty="0" smtClean="0"/>
              <a:t>Textbox</a:t>
            </a:r>
            <a:r>
              <a:rPr lang="en-US" dirty="0" smtClean="0"/>
              <a:t> = accepts text input from the user and can be used to display text</a:t>
            </a:r>
          </a:p>
          <a:p>
            <a:r>
              <a:rPr lang="en-US" b="1" dirty="0" smtClean="0"/>
              <a:t>Button</a:t>
            </a:r>
            <a:r>
              <a:rPr lang="en-US" dirty="0" smtClean="0"/>
              <a:t> = can be clicked by the user to make the application perform a specific task</a:t>
            </a:r>
          </a:p>
          <a:p>
            <a:r>
              <a:rPr lang="en-US" b="1" dirty="0" smtClean="0"/>
              <a:t>Radio</a:t>
            </a:r>
            <a:r>
              <a:rPr lang="en-US" dirty="0" smtClean="0"/>
              <a:t> </a:t>
            </a:r>
            <a:r>
              <a:rPr lang="en-US" b="1" dirty="0" smtClean="0"/>
              <a:t>button</a:t>
            </a:r>
            <a:r>
              <a:rPr lang="en-US" dirty="0" smtClean="0"/>
              <a:t> = mutually exclusive (can only choose 1)</a:t>
            </a:r>
          </a:p>
          <a:p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b="1" dirty="0" smtClean="0"/>
              <a:t>box</a:t>
            </a:r>
            <a:r>
              <a:rPr lang="en-US" dirty="0" smtClean="0"/>
              <a:t> = can choose several</a:t>
            </a:r>
          </a:p>
          <a:p>
            <a:r>
              <a:rPr lang="en-US" b="1" dirty="0" smtClean="0"/>
              <a:t>Group</a:t>
            </a:r>
            <a:r>
              <a:rPr lang="en-US" dirty="0" smtClean="0"/>
              <a:t> </a:t>
            </a:r>
            <a:r>
              <a:rPr lang="en-US" b="1" dirty="0" smtClean="0"/>
              <a:t>box</a:t>
            </a:r>
            <a:r>
              <a:rPr lang="en-US" dirty="0" smtClean="0"/>
              <a:t> </a:t>
            </a:r>
            <a:r>
              <a:rPr lang="en-US" b="1" dirty="0" smtClean="0"/>
              <a:t>control</a:t>
            </a:r>
            <a:r>
              <a:rPr lang="en-US" dirty="0" smtClean="0"/>
              <a:t> = multiple radio buttons are placed together on a group box control so the user can select only one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l="19694" t="23571" r="27019" b="24048"/>
          <a:stretch>
            <a:fillRect/>
          </a:stretch>
        </p:blipFill>
        <p:spPr bwMode="auto">
          <a:xfrm>
            <a:off x="1371600" y="1524000"/>
            <a:ext cx="6629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Application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24400" cy="493776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Create a GUI application to add or multiply two numbers and display the user's name. You will need: three labels, three text boxes and two buttons. The user should enter their name in the first text box and a number in the other two textboxes  One button should be named Add and the other Multiply. </a:t>
            </a:r>
          </a:p>
          <a:p>
            <a:r>
              <a:rPr lang="en-US" sz="2400" dirty="0" smtClean="0"/>
              <a:t>Change the names of all controls</a:t>
            </a:r>
          </a:p>
          <a:p>
            <a:r>
              <a:rPr lang="en-US" sz="2400" dirty="0" smtClean="0"/>
              <a:t>When they press the button, a </a:t>
            </a:r>
            <a:r>
              <a:rPr lang="en-US" sz="2400" dirty="0" err="1" smtClean="0"/>
              <a:t>messagebox</a:t>
            </a:r>
            <a:r>
              <a:rPr lang="en-US" sz="2400" dirty="0" smtClean="0"/>
              <a:t> should show the result.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3556" t="24074" r="68000" b="37407"/>
          <a:stretch>
            <a:fillRect/>
          </a:stretch>
        </p:blipFill>
        <p:spPr bwMode="auto">
          <a:xfrm>
            <a:off x="6096000" y="2514600"/>
            <a:ext cx="2895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25610</TotalTime>
  <Words>913</Words>
  <Application>Microsoft Office PowerPoint</Application>
  <PresentationFormat>On-screen Show (4:3)</PresentationFormat>
  <Paragraphs>188</Paragraphs>
  <Slides>16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Axis</vt:lpstr>
      <vt:lpstr>Origin</vt:lpstr>
      <vt:lpstr>PowerPoint Presentation</vt:lpstr>
      <vt:lpstr>Contrasting Windows and Console Applications </vt:lpstr>
      <vt:lpstr>Windows Forms</vt:lpstr>
      <vt:lpstr>Windows Applications</vt:lpstr>
      <vt:lpstr>PowerPoint Presentation</vt:lpstr>
      <vt:lpstr>Objects</vt:lpstr>
      <vt:lpstr>Objects</vt:lpstr>
      <vt:lpstr>PowerPoint Presentation</vt:lpstr>
      <vt:lpstr>GUI Application Example</vt:lpstr>
      <vt:lpstr>Windows Form Events</vt:lpstr>
      <vt:lpstr>Adding an Event to our Example</vt:lpstr>
      <vt:lpstr>Message Box</vt:lpstr>
      <vt:lpstr>Testing Message Box</vt:lpstr>
      <vt:lpstr>Random Values Review</vt:lpstr>
      <vt:lpstr>Elements of Good Design </vt:lpstr>
      <vt:lpstr>Key concepts</vt:lpstr>
    </vt:vector>
  </TitlesOfParts>
  <Company>studboy,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DeVry Inc</cp:lastModifiedBy>
  <cp:revision>1015</cp:revision>
  <dcterms:created xsi:type="dcterms:W3CDTF">1999-08-09T01:01:14Z</dcterms:created>
  <dcterms:modified xsi:type="dcterms:W3CDTF">2014-06-10T01:12:58Z</dcterms:modified>
</cp:coreProperties>
</file>