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11" autoAdjust="0"/>
  </p:normalViewPr>
  <p:slideViewPr>
    <p:cSldViewPr>
      <p:cViewPr>
        <p:scale>
          <a:sx n="80" d="100"/>
          <a:sy n="80" d="100"/>
        </p:scale>
        <p:origin x="-2514" y="-7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3EA33-BB28-4B96-AE5A-1F0598AECA64}" type="datetimeFigureOut">
              <a:rPr lang="en-US" smtClean="0"/>
              <a:t>6/19/2015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5FDE8-EF13-4967-A006-1E74B1F7C846}" type="slidenum">
              <a:rPr lang="en-US" smtClean="0"/>
              <a:t>‹#›</a:t>
            </a:fld>
            <a:endParaRPr lang="en-US"/>
          </a:p>
        </p:txBody>
      </p:sp>
    </p:spTree>
    <p:extLst>
      <p:ext uri="{BB962C8B-B14F-4D97-AF65-F5344CB8AC3E}">
        <p14:creationId xmlns:p14="http://schemas.microsoft.com/office/powerpoint/2010/main" val="173013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Anthony</a:t>
            </a:r>
            <a:r>
              <a:rPr lang="en-US" baseline="0" dirty="0" smtClean="0"/>
              <a:t> </a:t>
            </a:r>
            <a:r>
              <a:rPr lang="en-US" baseline="0" dirty="0" err="1" smtClean="0"/>
              <a:t>Meunier</a:t>
            </a:r>
            <a:r>
              <a:rPr lang="en-US" baseline="0" dirty="0" smtClean="0"/>
              <a:t> and in this portion of the presentation I will be focusing on the political and legal influences associated with additive manufacturing, followed by some important economic questions and considerations as they apply to the technology.</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1</a:t>
            </a:fld>
            <a:endParaRPr lang="en-US"/>
          </a:p>
        </p:txBody>
      </p:sp>
    </p:spTree>
    <p:extLst>
      <p:ext uri="{BB962C8B-B14F-4D97-AF65-F5344CB8AC3E}">
        <p14:creationId xmlns:p14="http://schemas.microsoft.com/office/powerpoint/2010/main" val="209551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one of the biggest</a:t>
            </a:r>
            <a:r>
              <a:rPr lang="en-US" baseline="0" dirty="0" smtClean="0"/>
              <a:t> and most easy-to-cite issues regarding 3-D printing and the legal realm is gun control. The famous case of the Liberator pistol, also known as the Wiki Weapon, was brought to the forefront of public attention upon its “release” on May 5, 2013.  4 days later the United States Department of Defense ordered the take down of the design files for the Liberator, citing a possible violation of the International Traffic in Arms Regulations. Many close to and familiar with the situation have claimed that there was much more pressure from the government than just the stated violation of Arms Regulations, but nevertheless Defense Distributed, the creators of the Wiki Weapon, voluntarily complied to take the files down to avoid further government pressure. It’s pretty obvious to anyone in the general public the issue that this poses from not only a policy-making and regulation viewpoint, but also the challenges posed to general public safety. Typically there are set processes involved in purchasing a firearm, such as background checks and a waiting period; printing your own firearm theoretically negates all those processes and empowers anyone with a 3-D printer and the design files to create a physical, working firearm… which is a pretty scary thought.</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2</a:t>
            </a:fld>
            <a:endParaRPr lang="en-US"/>
          </a:p>
        </p:txBody>
      </p:sp>
    </p:spTree>
    <p:extLst>
      <p:ext uri="{BB962C8B-B14F-4D97-AF65-F5344CB8AC3E}">
        <p14:creationId xmlns:p14="http://schemas.microsoft.com/office/powerpoint/2010/main" val="428423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facets to law that directly affect or will</a:t>
            </a:r>
            <a:r>
              <a:rPr lang="en-US" baseline="0" dirty="0" smtClean="0"/>
              <a:t> be influenced by the 3-D printing revolution; environmental law, product liability law, contract law and even criminal law are just a few of the areas that must be considered, and an attempt at defining these laws and their application to the technology is sure to be a rising point of contention as the 3-D printing boom takes center stage in ushering in this potential new Industrial Age. As many of you know, government processes are typically slow and convoluted. The government ultimately dictates the “law of the land,” and these laws are aimed at protecting the safety and well-being of society as a whole. Any new technology needs to be governed in some sense, especially when the impact is as extensive as 3-D printing has the capability to be. There needs to be a balance between keeping us as a society safe while not stifling innovation of the technology. Many feel that hands-on government intervention such as creating all new legislation would ultimately slow the rate of progress and innovation that 3-D printing is currently experiencing in this golden age of progress and popularization of the technology. Instead of creating completely new legislation, the lesser of two evils, so to speak, would be letting the judicial system oversee critical legal issues the technology poses on a case-by-case basis. In addition, looking to the additive manufacturing industry is a good starting point in building some form of self-regulation, as the industry itself can have large control over the processes of creation the printers use as well as what objects are ultimately able to be created from the devices. </a:t>
            </a:r>
            <a:r>
              <a:rPr lang="en-US" baseline="0" dirty="0" smtClean="0"/>
              <a:t>This would enable continued start-up and progress NOW while it’s critical to the success or failure of the technology as a whole, and handle many of the issues later on as they come, rather than disallow progress before it’s even had a chance to begin.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3</a:t>
            </a:fld>
            <a:endParaRPr lang="en-US"/>
          </a:p>
        </p:txBody>
      </p:sp>
    </p:spTree>
    <p:extLst>
      <p:ext uri="{BB962C8B-B14F-4D97-AF65-F5344CB8AC3E}">
        <p14:creationId xmlns:p14="http://schemas.microsoft.com/office/powerpoint/2010/main" val="74453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“Intellectual property”</a:t>
            </a:r>
            <a:r>
              <a:rPr lang="en-US" baseline="0" dirty="0" smtClean="0"/>
              <a:t> is a term that’s very encompassing, yet very vague in specific context, especially in this day and age of the Internet and the ability to share everything, instantly. 3-D printing poses as much, if not more, intellectual property issues than the Internet itself because not only does it fully utilize the principles of “open-source” and “user-shared” via use of the Internet, it gives these users the ability to produce physical products from this sharing of ideas and designs – not all of which may be genuinely original, unique intellectual properties. From simple objects such as plastic parts used in machines to detailed three-dimensional models of very well-known, licensed products like the character Yoda from the popular movie series “Star Wars,” additive manufacturing by way of 3-D printing is capable of producing a wide-range of physical products. Most importantly, these physical products can be created by a home-user who can then theoretically mass-produce them fairly easily with the proper design files and raw materials. One of the fundamental points of contention for 3-D printing and intellectual property concerns come in the form of patents and the large effect they have on the entire 3-D printing process. With users having the ability to produce patented products at home (such as Yoda), there is clearly a disconnect in ownership of ideas and strength of the patent system. This leads to the question of how infringement issues will be handled. Is the maker of the design file or the user of the file liable? Only time will tell through the motions of the legal system, but there can be very easy solutions to the issue. One solution that glaringly stands out is to simply have the industry giants who claim ownership to many of the patents and copyrights associated with popular products monetize the digitization of their products. By doing so, these companies can both make money from 3-D printing while encouraging the use and growth of the technology. Another, more subtle aspect, of patents and their effect on the additive manufacturing industry is the actual hardware methods that the 3-D printers themselves use. From </a:t>
            </a:r>
            <a:r>
              <a:rPr lang="en-US" baseline="0" dirty="0" err="1" smtClean="0"/>
              <a:t>Stereolithography</a:t>
            </a:r>
            <a:r>
              <a:rPr lang="en-US" baseline="0" dirty="0" smtClean="0"/>
              <a:t>, to Selective Laser Sintering, to Laminated Object Manufacturing and everything in between, there are many different processes and mechanisms that can be used to achieve manufacturing by addition of products. This is one point that 3-D printers can ride to future success. By using varying mechanisms and technologies within the printers, many patents can essentially be bypassed since the language of them was not created with these manufacturing processes in mind.</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4</a:t>
            </a:fld>
            <a:endParaRPr lang="en-US"/>
          </a:p>
        </p:txBody>
      </p:sp>
    </p:spTree>
    <p:extLst>
      <p:ext uri="{BB962C8B-B14F-4D97-AF65-F5344CB8AC3E}">
        <p14:creationId xmlns:p14="http://schemas.microsoft.com/office/powerpoint/2010/main" val="427569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as the industrial revolution of the last 200 years brought about significant changes to manufacturing processes and ultimately set forth the economy we know today, many of the changes and opportunities the 3-D printing technology can offer will end up revolutionizing production standards and spark a new economic structure. With a projected</a:t>
            </a:r>
            <a:r>
              <a:rPr lang="en-US" sz="1200" kern="1200" baseline="0" dirty="0" smtClean="0">
                <a:solidFill>
                  <a:schemeClr val="tx1"/>
                </a:solidFill>
                <a:effectLst/>
                <a:latin typeface="+mn-lt"/>
                <a:ea typeface="+mn-ea"/>
                <a:cs typeface="+mn-cs"/>
              </a:rPr>
              <a:t> 390% market growth over the next seven years, 3-D printing is well on it’s way to realizing it’s potential as a wide-spread method of manufacturing and production. The notion of “do it yourself” will come full circle with 3-D printing’s ability to provide the user, the creator, and the inventor all with a fairly easy way to produce tangible products. While mass production in the context we know it won’t disappear entirely, it will be altered and affected somewhat by the capability of 3-D printers. Additive manufacturing technologies are currently not fast enough to achieve production on the scale that factories do. But again, what they do offer is something entirely new; a way for the average person to produce, without the need for the factory. In addition, the ability to highly customize and create situationally-unique products is an area that is lacking in the mass production of factories. One interesting tie-in of these two production methods is the fact that 3-D printers can actually create many of the parts, such as raw plastics, needed by machines that are used in mass production. In this way they can complement each other. In cases of additive manufacturing being used commercially, the middleman can be almost entirely cut out. Imagine an aircraft company. Now imagine an aircraft company with the capability to produce spare parts on demand via use of an in-house 3-D printer. In this context, a highly skilled engineer can design the blueprint files used to create each of these parts and they can be physically made on-demand, on location. This reduces reliance on availability of outside products and eliminates excess holding stock, which all around increases profitability and efficiency; both of which are key in economics. Imagining this scenario in practice, you can begin to see a shift from highly manual labor such as using tools to bend and meld materials to specification to instead using technical design processes to create the blueprints and fabrication from raw materials that the machine then handles. From this we may envision a world in which large scale, manual production (such as what we see in China) is slowly supplemented and even replaced by highly skilled engineers and operators, which obviously would initiate a rebalance in the world’s production centers.</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6</a:t>
            </a:fld>
            <a:endParaRPr lang="en-US"/>
          </a:p>
        </p:txBody>
      </p:sp>
    </p:spTree>
    <p:extLst>
      <p:ext uri="{BB962C8B-B14F-4D97-AF65-F5344CB8AC3E}">
        <p14:creationId xmlns:p14="http://schemas.microsoft.com/office/powerpoint/2010/main" val="255608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informational chart from 2014 that shows a list of some of the most popular 3-D printing manufacturers and their models. On the chart we can see some important information about the actual printers, such as if it comes assembled or if it is a DIY kit, what type hardware technology is used within the machine (this references what I mentioned earlier about processes and mechanisms within the devices), the max printable area in millimeters that each device can achieve (this determines the maximum size of the finished product), and of course most importantly the cost of the machine.</a:t>
            </a:r>
          </a:p>
          <a:p>
            <a:endParaRPr lang="en-US" baseline="0" dirty="0" smtClean="0"/>
          </a:p>
          <a:p>
            <a:r>
              <a:rPr lang="en-US" baseline="0" dirty="0" smtClean="0"/>
              <a:t>The fact that just in this list there is such a wide price variance between the most expensive and least expensive machine illustrates that there are many factors that go into the machines, perhaps most notably the “technology” that each machine uses to achieve it’s additive manufacturing process. This largely determines the cost difference in these machines, as the technology used to do the printing has a big impact on aspects such as detail, complexity, and accuracy. </a:t>
            </a:r>
          </a:p>
          <a:p>
            <a:endParaRPr lang="en-US" baseline="0" dirty="0" smtClean="0"/>
          </a:p>
          <a:p>
            <a:r>
              <a:rPr lang="en-US" baseline="0" dirty="0" smtClean="0"/>
              <a:t>3-D printers abilities to use raw materials bodes well for the technology’s future success and allows the machines to gain a distinct advantage over their industrial production counterparts in that they are increasingly able to use recycled materials. In addition to production capabilities without the need for a costly factory or equivalent, the ability to potentially save money by using recycled materials could help overcome the initial cost barrier of buying the actual machine and help set additive manufacturing ahead in terms of efficiency and cost.</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7</a:t>
            </a:fld>
            <a:endParaRPr lang="en-US"/>
          </a:p>
        </p:txBody>
      </p:sp>
    </p:spTree>
    <p:extLst>
      <p:ext uri="{BB962C8B-B14F-4D97-AF65-F5344CB8AC3E}">
        <p14:creationId xmlns:p14="http://schemas.microsoft.com/office/powerpoint/2010/main" val="400101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shining point in</a:t>
            </a:r>
            <a:r>
              <a:rPr lang="en-US" baseline="0" dirty="0" smtClean="0"/>
              <a:t> 3-D printing and it’s ability to carry us into the future, in many contexts, is the </a:t>
            </a:r>
            <a:r>
              <a:rPr lang="en-US" baseline="0" dirty="0" err="1" smtClean="0"/>
              <a:t>RepRap</a:t>
            </a:r>
            <a:r>
              <a:rPr lang="en-US" baseline="0" dirty="0" smtClean="0"/>
              <a:t> Project. With its first model released in 2007, the </a:t>
            </a:r>
            <a:r>
              <a:rPr lang="en-US" baseline="0" dirty="0" err="1" smtClean="0"/>
              <a:t>RepRap</a:t>
            </a:r>
            <a:r>
              <a:rPr lang="en-US" baseline="0" dirty="0" smtClean="0"/>
              <a:t> is a unique project in 3-D printing because its goal was, and is, to be able to completely produce the components required to create itself. As you can see in the included picture, the “parent” </a:t>
            </a:r>
            <a:r>
              <a:rPr lang="en-US" baseline="0" dirty="0" err="1" smtClean="0"/>
              <a:t>RepRap</a:t>
            </a:r>
            <a:r>
              <a:rPr lang="en-US" baseline="0" dirty="0" smtClean="0"/>
              <a:t> on the left successfully created all of the components used to make the “child” </a:t>
            </a:r>
            <a:r>
              <a:rPr lang="en-US" baseline="0" dirty="0" err="1" smtClean="0"/>
              <a:t>RepRap</a:t>
            </a:r>
            <a:r>
              <a:rPr lang="en-US" baseline="0" dirty="0" smtClean="0"/>
              <a:t> on the right. This is a revolutionary concept and speaks volumes for operating cost of additive manufacturing by way of 3-D printing. The </a:t>
            </a:r>
            <a:r>
              <a:rPr lang="en-US" baseline="0" dirty="0" err="1" smtClean="0"/>
              <a:t>RepRap</a:t>
            </a:r>
            <a:r>
              <a:rPr lang="en-US" baseline="0" dirty="0" smtClean="0"/>
              <a:t> is extremely cost-effective not only in terms of hardware but also in terms of continued operating cost because it is very efficient in terms of using recyclable materials. Like anything else, low entry and low operating costs give the </a:t>
            </a:r>
            <a:r>
              <a:rPr lang="en-US" baseline="0" dirty="0" err="1" smtClean="0"/>
              <a:t>RepRap</a:t>
            </a:r>
            <a:r>
              <a:rPr lang="en-US" baseline="0" dirty="0" smtClean="0"/>
              <a:t> a unique ability to bring 3-D printing to the masses. Since it’s release, the </a:t>
            </a:r>
            <a:r>
              <a:rPr lang="en-US" baseline="0" dirty="0" err="1" smtClean="0"/>
              <a:t>RepRap</a:t>
            </a:r>
            <a:r>
              <a:rPr lang="en-US" baseline="0" dirty="0" smtClean="0"/>
              <a:t> has benefited from numerous model improvements and it’s increasingly low cost and efficiency have been influential on the rest of the industry, which helps self-regulate and better the additive manufacturing industry as a whole. </a:t>
            </a:r>
            <a:r>
              <a:rPr lang="en-US" sz="1200" kern="1200" dirty="0" err="1" smtClean="0">
                <a:solidFill>
                  <a:schemeClr val="tx1"/>
                </a:solidFill>
                <a:effectLst/>
                <a:latin typeface="+mn-lt"/>
                <a:ea typeface="+mn-ea"/>
                <a:cs typeface="+mn-cs"/>
              </a:rPr>
              <a:t>RepRap</a:t>
            </a:r>
            <a:r>
              <a:rPr lang="en-US" sz="1200" kern="1200" dirty="0" smtClean="0">
                <a:solidFill>
                  <a:schemeClr val="tx1"/>
                </a:solidFill>
                <a:effectLst/>
                <a:latin typeface="+mn-lt"/>
                <a:ea typeface="+mn-ea"/>
                <a:cs typeface="+mn-cs"/>
              </a:rPr>
              <a:t> as an example of a self-replicating machine indicates just how impactful 3-D printing technologies may in fact be to manufacturing and transitively the world economy, and perhaps gives most credence to the notion that additive manufacturing by way of 3-D printing is in fact the next industrial revolution.</a:t>
            </a:r>
            <a:endParaRPr lang="en-US" dirty="0"/>
          </a:p>
        </p:txBody>
      </p:sp>
      <p:sp>
        <p:nvSpPr>
          <p:cNvPr id="4" name="Slide Number Placeholder 3"/>
          <p:cNvSpPr>
            <a:spLocks noGrp="1"/>
          </p:cNvSpPr>
          <p:nvPr>
            <p:ph type="sldNum" sz="quarter" idx="10"/>
          </p:nvPr>
        </p:nvSpPr>
        <p:spPr/>
        <p:txBody>
          <a:bodyPr/>
          <a:lstStyle/>
          <a:p>
            <a:fld id="{4DD5FDE8-EF13-4967-A006-1E74B1F7C846}" type="slidenum">
              <a:rPr lang="en-US" smtClean="0"/>
              <a:t>8</a:t>
            </a:fld>
            <a:endParaRPr lang="en-US"/>
          </a:p>
        </p:txBody>
      </p:sp>
    </p:spTree>
    <p:extLst>
      <p:ext uri="{BB962C8B-B14F-4D97-AF65-F5344CB8AC3E}">
        <p14:creationId xmlns:p14="http://schemas.microsoft.com/office/powerpoint/2010/main" val="53323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E5B4CA1-73AE-432C-97F0-584B80EB951B}" type="datetimeFigureOut">
              <a:rPr lang="en-US" smtClean="0"/>
              <a:t>6/19/2015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58EF634-1BEF-48BA-A360-6DC3161888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5B4CA1-73AE-432C-97F0-584B80EB951B}"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5B4CA1-73AE-432C-97F0-584B80EB951B}"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5B4CA1-73AE-432C-97F0-584B80EB951B}"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5B4CA1-73AE-432C-97F0-584B80EB951B}"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5B4CA1-73AE-432C-97F0-584B80EB951B}"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E5B4CA1-73AE-432C-97F0-584B80EB951B}" type="datetimeFigureOut">
              <a:rPr lang="en-US" smtClean="0"/>
              <a:t>6/19/2015</a:t>
            </a:fld>
            <a:endParaRPr lang="en-US"/>
          </a:p>
        </p:txBody>
      </p:sp>
      <p:sp>
        <p:nvSpPr>
          <p:cNvPr id="27" name="Slide Number Placeholder 26"/>
          <p:cNvSpPr>
            <a:spLocks noGrp="1"/>
          </p:cNvSpPr>
          <p:nvPr>
            <p:ph type="sldNum" sz="quarter" idx="11"/>
          </p:nvPr>
        </p:nvSpPr>
        <p:spPr/>
        <p:txBody>
          <a:bodyPr rtlCol="0"/>
          <a:lstStyle/>
          <a:p>
            <a:fld id="{C58EF634-1BEF-48BA-A360-6DC316188895}"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E5B4CA1-73AE-432C-97F0-584B80EB951B}" type="datetimeFigureOut">
              <a:rPr lang="en-US" smtClean="0"/>
              <a:t>6/19/2015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58EF634-1BEF-48BA-A360-6DC3161888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B4CA1-73AE-432C-97F0-584B80EB951B}" type="datetimeFigureOut">
              <a:rPr lang="en-US" smtClean="0"/>
              <a:t>6/19/2015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5B4CA1-73AE-432C-97F0-584B80EB951B}"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5B4CA1-73AE-432C-97F0-584B80EB951B}"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EF634-1BEF-48BA-A360-6DC3161888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5B4CA1-73AE-432C-97F0-584B80EB951B}" type="datetimeFigureOut">
              <a:rPr lang="en-US" smtClean="0"/>
              <a:t>6/19/2015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58EF634-1BEF-48BA-A360-6DC3161888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signandviolence.moma.org/the-liberator-by-defense-distributed/" TargetMode="External"/><Relationship Id="rId2" Type="http://schemas.openxmlformats.org/officeDocument/2006/relationships/hyperlink" Target="http://eds.a.ebscohost.com.proxy.devry.edu/eds/pdfviewer/pdfviewer?vid=4&amp;sid=39f16416-6e53-429b-acea-2d7aaa6a08ca@sessionmgr4004&amp;hid=4111" TargetMode="External"/><Relationship Id="rId1" Type="http://schemas.openxmlformats.org/officeDocument/2006/relationships/slideLayout" Target="../slideLayouts/slideLayout2.xml"/><Relationship Id="rId5" Type="http://schemas.openxmlformats.org/officeDocument/2006/relationships/hyperlink" Target="https://commons.wikimedia.org/wiki/File:First_replication.jpg#metadata" TargetMode="External"/><Relationship Id="rId4" Type="http://schemas.openxmlformats.org/officeDocument/2006/relationships/hyperlink" Target="http://info.cassidyturley.com/commercial-real-estate-cincinnati-blog/bid/299250/3D-Printing-Is-Bringing-Big-Changes-to-Manufactu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lstStyle/>
          <a:p>
            <a:pPr algn="r"/>
            <a:r>
              <a:rPr lang="en-US" dirty="0" smtClean="0"/>
              <a:t>VI. Political and Legal Influences</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Anthony Meunier</a:t>
            </a:r>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2807122525"/>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838200"/>
            <a:ext cx="6400800" cy="1066800"/>
          </a:xfrm>
        </p:spPr>
        <p:txBody>
          <a:bodyPr>
            <a:normAutofit fontScale="90000"/>
          </a:bodyPr>
          <a:lstStyle/>
          <a:p>
            <a:r>
              <a:rPr lang="en-US" dirty="0" smtClean="0"/>
              <a:t>Gun Control </a:t>
            </a:r>
            <a:r>
              <a:rPr lang="en-US" dirty="0"/>
              <a:t>L</a:t>
            </a:r>
            <a:r>
              <a:rPr lang="en-US" dirty="0" smtClean="0"/>
              <a:t>oopholes and Challenges </a:t>
            </a:r>
            <a:r>
              <a:rPr lang="en-US" dirty="0"/>
              <a:t>T</a:t>
            </a:r>
            <a:r>
              <a:rPr lang="en-US" dirty="0" smtClean="0"/>
              <a:t>o Safety</a:t>
            </a: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439901" y="2877159"/>
            <a:ext cx="4572000" cy="2625182"/>
          </a:xfrm>
          <a:prstGeom prst="rect">
            <a:avLst/>
          </a:prstGeom>
          <a:noFill/>
          <a:ln>
            <a:noFill/>
          </a:ln>
        </p:spPr>
      </p:pic>
      <p:sp>
        <p:nvSpPr>
          <p:cNvPr id="6" name="TextBox 5"/>
          <p:cNvSpPr txBox="1"/>
          <p:nvPr/>
        </p:nvSpPr>
        <p:spPr>
          <a:xfrm>
            <a:off x="20301" y="2590800"/>
            <a:ext cx="4419600" cy="3293209"/>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Liberator pistol first 3-D printed gun</a:t>
            </a:r>
          </a:p>
          <a:p>
            <a:pPr marL="285750" indent="-285750">
              <a:buFont typeface="Arial" panose="020B0604020202020204" pitchFamily="34" charset="0"/>
              <a:buChar char="•"/>
            </a:pPr>
            <a:r>
              <a:rPr lang="en-US" sz="2600" dirty="0" smtClean="0"/>
              <a:t>Design files made publicly available via Internet</a:t>
            </a:r>
          </a:p>
          <a:p>
            <a:pPr marL="285750" indent="-285750">
              <a:buFont typeface="Arial" panose="020B0604020202020204" pitchFamily="34" charset="0"/>
              <a:buChar char="•"/>
            </a:pPr>
            <a:r>
              <a:rPr lang="en-US" sz="2600" dirty="0" smtClean="0"/>
              <a:t>Bypasses traditional processes (background check, waiting period) of buying firearms</a:t>
            </a:r>
          </a:p>
        </p:txBody>
      </p:sp>
    </p:spTree>
    <p:extLst>
      <p:ext uri="{BB962C8B-B14F-4D97-AF65-F5344CB8AC3E}">
        <p14:creationId xmlns:p14="http://schemas.microsoft.com/office/powerpoint/2010/main" val="27533595"/>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620000" cy="1066800"/>
          </a:xfrm>
        </p:spPr>
        <p:txBody>
          <a:bodyPr>
            <a:noAutofit/>
          </a:bodyPr>
          <a:lstStyle/>
          <a:p>
            <a:r>
              <a:rPr lang="en-US" sz="3600" dirty="0" smtClean="0"/>
              <a:t>Government Regulation</a:t>
            </a:r>
            <a:endParaRPr lang="en-US" sz="3600" dirty="0"/>
          </a:p>
        </p:txBody>
      </p:sp>
      <p:sp>
        <p:nvSpPr>
          <p:cNvPr id="3" name="Content Placeholder 2"/>
          <p:cNvSpPr>
            <a:spLocks noGrp="1"/>
          </p:cNvSpPr>
          <p:nvPr>
            <p:ph idx="1"/>
          </p:nvPr>
        </p:nvSpPr>
        <p:spPr>
          <a:xfrm>
            <a:off x="304800" y="2429613"/>
            <a:ext cx="4350957" cy="3828050"/>
          </a:xfrm>
        </p:spPr>
        <p:txBody>
          <a:bodyPr>
            <a:normAutofit/>
          </a:bodyPr>
          <a:lstStyle/>
          <a:p>
            <a:pPr>
              <a:buClrTx/>
            </a:pPr>
            <a:r>
              <a:rPr lang="en-US" dirty="0" smtClean="0"/>
              <a:t>Hands-on or hands-off approach?</a:t>
            </a:r>
          </a:p>
          <a:p>
            <a:pPr>
              <a:buClrTx/>
            </a:pPr>
            <a:r>
              <a:rPr lang="en-US" dirty="0" smtClean="0"/>
              <a:t>Legislative and judicial influence</a:t>
            </a:r>
          </a:p>
          <a:p>
            <a:pPr>
              <a:buClrTx/>
            </a:pPr>
            <a:r>
              <a:rPr lang="en-US" dirty="0" smtClean="0"/>
              <a:t>Establish industry norms</a:t>
            </a:r>
          </a:p>
          <a:p>
            <a:pPr>
              <a:buClrTx/>
            </a:pPr>
            <a:r>
              <a:rPr lang="en-US" dirty="0"/>
              <a:t>Promote innovation</a:t>
            </a:r>
          </a:p>
          <a:p>
            <a:pPr>
              <a:buClrTx/>
            </a:pPr>
            <a:endParaRPr lang="en-US" dirty="0" smtClean="0"/>
          </a:p>
        </p:txBody>
      </p:sp>
      <p:pic>
        <p:nvPicPr>
          <p:cNvPr id="1028" name="Picture 4" descr="C:\Users\Antho\AppData\Local\Microsoft\Windows\Temporary Internet Files\Content.IE5\179S2V0D\5789848475_bb59d42003_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09800"/>
            <a:ext cx="4038600" cy="396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233309"/>
      </p:ext>
    </p:extLst>
  </p:cSld>
  <p:clrMapOvr>
    <a:masterClrMapping/>
  </p:clrMapOvr>
  <mc:AlternateContent xmlns:mc="http://schemas.openxmlformats.org/markup-compatibility/2006" xmlns:p14="http://schemas.microsoft.com/office/powerpoint/2010/main">
    <mc:Choice Requires="p14">
      <p:transition spd="slow" p14:dur="2000" advTm="60784"/>
    </mc:Choice>
    <mc:Fallback xmlns="">
      <p:transition spd="slow" advTm="6078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5181600" cy="990600"/>
          </a:xfrm>
        </p:spPr>
        <p:txBody>
          <a:bodyPr>
            <a:noAutofit/>
          </a:bodyPr>
          <a:lstStyle/>
          <a:p>
            <a:r>
              <a:rPr lang="en-US" sz="3600" dirty="0" smtClean="0"/>
              <a:t>Intellectual Property</a:t>
            </a:r>
            <a:endParaRPr lang="en-US" sz="3600" dirty="0"/>
          </a:p>
        </p:txBody>
      </p:sp>
      <p:sp>
        <p:nvSpPr>
          <p:cNvPr id="3" name="Content Placeholder 2"/>
          <p:cNvSpPr>
            <a:spLocks noGrp="1"/>
          </p:cNvSpPr>
          <p:nvPr>
            <p:ph idx="1"/>
          </p:nvPr>
        </p:nvSpPr>
        <p:spPr>
          <a:xfrm>
            <a:off x="228600" y="2514600"/>
            <a:ext cx="5150112" cy="3657600"/>
          </a:xfrm>
        </p:spPr>
        <p:txBody>
          <a:bodyPr>
            <a:normAutofit fontScale="92500"/>
          </a:bodyPr>
          <a:lstStyle/>
          <a:p>
            <a:pPr>
              <a:buClrTx/>
            </a:pPr>
            <a:r>
              <a:rPr lang="en-US" dirty="0" smtClean="0"/>
              <a:t>Patents dictate creation process</a:t>
            </a:r>
          </a:p>
          <a:p>
            <a:pPr>
              <a:buClrTx/>
            </a:pPr>
            <a:r>
              <a:rPr lang="en-US" dirty="0" smtClean="0"/>
              <a:t>“Open-source” fuels principle behind 3-D printing</a:t>
            </a:r>
          </a:p>
          <a:p>
            <a:pPr>
              <a:buClrTx/>
            </a:pPr>
            <a:r>
              <a:rPr lang="en-US" dirty="0" smtClean="0"/>
              <a:t>Who is liable in cases of infringement?</a:t>
            </a:r>
          </a:p>
          <a:p>
            <a:pPr>
              <a:buClrTx/>
            </a:pPr>
            <a:r>
              <a:rPr lang="en-US" dirty="0" smtClean="0"/>
              <a:t>3-D printing process/mechanism variation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058" y="2667000"/>
            <a:ext cx="3979942" cy="3352800"/>
          </a:xfrm>
          <a:prstGeom prst="rect">
            <a:avLst/>
          </a:prstGeom>
        </p:spPr>
      </p:pic>
    </p:spTree>
    <p:extLst>
      <p:ext uri="{BB962C8B-B14F-4D97-AF65-F5344CB8AC3E}">
        <p14:creationId xmlns:p14="http://schemas.microsoft.com/office/powerpoint/2010/main" val="1913663505"/>
      </p:ext>
    </p:extLst>
  </p:cSld>
  <p:clrMapOvr>
    <a:masterClrMapping/>
  </p:clrMapOvr>
  <mc:AlternateContent xmlns:mc="http://schemas.openxmlformats.org/markup-compatibility/2006" xmlns:p14="http://schemas.microsoft.com/office/powerpoint/2010/main">
    <mc:Choice Requires="p14">
      <p:transition spd="slow" p14:dur="2000" advTm="57267"/>
    </mc:Choice>
    <mc:Fallback xmlns="">
      <p:transition spd="slow" advTm="5726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09800"/>
            <a:ext cx="7162800" cy="1470025"/>
          </a:xfrm>
        </p:spPr>
        <p:txBody>
          <a:bodyPr/>
          <a:lstStyle/>
          <a:p>
            <a:pPr algn="r"/>
            <a:r>
              <a:rPr lang="en-US" dirty="0" smtClean="0"/>
              <a:t>VII. Economic Questions and Considerations</a:t>
            </a:r>
            <a:endParaRPr lang="en-US" dirty="0"/>
          </a:p>
        </p:txBody>
      </p:sp>
      <p:sp>
        <p:nvSpPr>
          <p:cNvPr id="3" name="Subtitle 2"/>
          <p:cNvSpPr>
            <a:spLocks noGrp="1"/>
          </p:cNvSpPr>
          <p:nvPr>
            <p:ph type="subTitle" idx="1"/>
          </p:nvPr>
        </p:nvSpPr>
        <p:spPr>
          <a:xfrm>
            <a:off x="609600" y="4267200"/>
            <a:ext cx="4953000" cy="1752600"/>
          </a:xfrm>
        </p:spPr>
        <p:txBody>
          <a:bodyPr>
            <a:normAutofit fontScale="92500" lnSpcReduction="10000"/>
          </a:bodyPr>
          <a:lstStyle/>
          <a:p>
            <a:pPr algn="ctr">
              <a:lnSpc>
                <a:spcPct val="150000"/>
              </a:lnSpc>
            </a:pPr>
            <a:r>
              <a:rPr lang="en-US" sz="3400" dirty="0" smtClean="0"/>
              <a:t>Anthony Meunier</a:t>
            </a:r>
          </a:p>
          <a:p>
            <a:pPr algn="ctr"/>
            <a:r>
              <a:rPr lang="en-US" sz="3400" dirty="0" smtClean="0"/>
              <a:t>DeVry University</a:t>
            </a:r>
          </a:p>
          <a:p>
            <a:pPr algn="ctr"/>
            <a:r>
              <a:rPr lang="en-US" sz="3400" dirty="0" smtClean="0"/>
              <a:t>Team E</a:t>
            </a:r>
            <a:endParaRPr lang="en-US" sz="3400" dirty="0"/>
          </a:p>
        </p:txBody>
      </p:sp>
    </p:spTree>
    <p:extLst>
      <p:ext uri="{BB962C8B-B14F-4D97-AF65-F5344CB8AC3E}">
        <p14:creationId xmlns:p14="http://schemas.microsoft.com/office/powerpoint/2010/main" val="1692849721"/>
      </p:ext>
    </p:extLst>
  </p:cSld>
  <p:clrMapOvr>
    <a:masterClrMapping/>
  </p:clrMapOvr>
  <mc:AlternateContent xmlns:mc="http://schemas.openxmlformats.org/markup-compatibility/2006" xmlns:p14="http://schemas.microsoft.com/office/powerpoint/2010/main">
    <mc:Choice Requires="p14">
      <p:transition spd="slow" p14:dur="2000" advTm="30375"/>
    </mc:Choice>
    <mc:Fallback xmlns="">
      <p:transition spd="slow" advTm="3037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818899" cy="1066800"/>
          </a:xfrm>
        </p:spPr>
        <p:txBody>
          <a:bodyPr>
            <a:normAutofit fontScale="90000"/>
          </a:bodyPr>
          <a:lstStyle/>
          <a:p>
            <a:r>
              <a:rPr lang="en-US" dirty="0" smtClean="0"/>
              <a:t>Shift in World’s Manufacturing Processes</a:t>
            </a:r>
            <a:endParaRPr lang="en-US" dirty="0"/>
          </a:p>
        </p:txBody>
      </p:sp>
      <p:sp>
        <p:nvSpPr>
          <p:cNvPr id="6" name="TextBox 5"/>
          <p:cNvSpPr txBox="1"/>
          <p:nvPr/>
        </p:nvSpPr>
        <p:spPr>
          <a:xfrm>
            <a:off x="20301" y="2590800"/>
            <a:ext cx="4419600" cy="3693319"/>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“Counter-top creators”</a:t>
            </a:r>
          </a:p>
          <a:p>
            <a:pPr marL="285750" indent="-285750">
              <a:buFont typeface="Arial" panose="020B0604020202020204" pitchFamily="34" charset="0"/>
              <a:buChar char="•"/>
            </a:pPr>
            <a:r>
              <a:rPr lang="en-US" sz="2600" dirty="0" smtClean="0"/>
              <a:t>Think globally, produce locally</a:t>
            </a:r>
          </a:p>
          <a:p>
            <a:pPr marL="285750" indent="-285750">
              <a:buFont typeface="Arial" panose="020B0604020202020204" pitchFamily="34" charset="0"/>
              <a:buChar char="•"/>
            </a:pPr>
            <a:r>
              <a:rPr lang="en-US" sz="2600" dirty="0" smtClean="0"/>
              <a:t>Shift from manual labor to highly skilled and trained technical</a:t>
            </a:r>
          </a:p>
          <a:p>
            <a:pPr marL="285750" indent="-285750">
              <a:buFont typeface="Arial" panose="020B0604020202020204" pitchFamily="34" charset="0"/>
              <a:buChar char="•"/>
            </a:pPr>
            <a:r>
              <a:rPr lang="en-US" sz="2600" dirty="0" smtClean="0"/>
              <a:t>May likely cause change in global production centers and established economics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24400" y="2570018"/>
            <a:ext cx="4181544" cy="3409950"/>
          </a:xfrm>
        </p:spPr>
      </p:pic>
    </p:spTree>
    <p:extLst>
      <p:ext uri="{BB962C8B-B14F-4D97-AF65-F5344CB8AC3E}">
        <p14:creationId xmlns:p14="http://schemas.microsoft.com/office/powerpoint/2010/main" val="4227597837"/>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07" y="685800"/>
            <a:ext cx="6629400" cy="457200"/>
          </a:xfrm>
        </p:spPr>
        <p:txBody>
          <a:bodyPr>
            <a:normAutofit fontScale="90000"/>
          </a:bodyPr>
          <a:lstStyle/>
          <a:p>
            <a:r>
              <a:rPr lang="en-US" dirty="0" smtClean="0"/>
              <a:t>Associated Cost of 3-D Printers</a:t>
            </a:r>
            <a:endParaRPr lang="en-US" dirty="0"/>
          </a:p>
        </p:txBody>
      </p:sp>
      <p:sp>
        <p:nvSpPr>
          <p:cNvPr id="6" name="TextBox 5"/>
          <p:cNvSpPr txBox="1"/>
          <p:nvPr/>
        </p:nvSpPr>
        <p:spPr>
          <a:xfrm>
            <a:off x="316675" y="4191000"/>
            <a:ext cx="8357742" cy="2492990"/>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Models and cost vary by intended application and complexity of output</a:t>
            </a:r>
          </a:p>
          <a:p>
            <a:pPr marL="285750" indent="-285750">
              <a:buFont typeface="Arial" panose="020B0604020202020204" pitchFamily="34" charset="0"/>
              <a:buChar char="•"/>
            </a:pPr>
            <a:r>
              <a:rPr lang="en-US" sz="2600" dirty="0" smtClean="0"/>
              <a:t>Hardware is </a:t>
            </a:r>
            <a:r>
              <a:rPr lang="en-US" sz="2600" dirty="0" smtClean="0"/>
              <a:t>largest cost </a:t>
            </a:r>
            <a:r>
              <a:rPr lang="en-US" sz="2600" dirty="0" smtClean="0"/>
              <a:t>barrier to entry; still allows production without need </a:t>
            </a:r>
            <a:r>
              <a:rPr lang="en-US" sz="2600" dirty="0" smtClean="0"/>
              <a:t>for expensive </a:t>
            </a:r>
            <a:r>
              <a:rPr lang="en-US" sz="2600" dirty="0" smtClean="0"/>
              <a:t>infrastructure</a:t>
            </a:r>
          </a:p>
          <a:p>
            <a:pPr marL="285750" indent="-285750">
              <a:buFont typeface="Arial" panose="020B0604020202020204" pitchFamily="34" charset="0"/>
              <a:buChar char="•"/>
            </a:pPr>
            <a:r>
              <a:rPr lang="en-US" sz="2600" dirty="0" smtClean="0"/>
              <a:t>Capacity to use recycled materials may be tipping point</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817" y="1366820"/>
            <a:ext cx="8229600" cy="2812305"/>
          </a:xfrm>
        </p:spPr>
      </p:pic>
    </p:spTree>
    <p:extLst>
      <p:ext uri="{BB962C8B-B14F-4D97-AF65-F5344CB8AC3E}">
        <p14:creationId xmlns:p14="http://schemas.microsoft.com/office/powerpoint/2010/main" val="4227597837"/>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762000"/>
            <a:ext cx="3713499" cy="1066800"/>
          </a:xfrm>
        </p:spPr>
        <p:txBody>
          <a:bodyPr>
            <a:normAutofit/>
          </a:bodyPr>
          <a:lstStyle/>
          <a:p>
            <a:r>
              <a:rPr lang="en-US" dirty="0" err="1" smtClean="0"/>
              <a:t>RepRap</a:t>
            </a:r>
            <a:r>
              <a:rPr lang="en-US" dirty="0" smtClean="0"/>
              <a:t> Project</a:t>
            </a:r>
            <a:endParaRPr lang="en-US" dirty="0"/>
          </a:p>
        </p:txBody>
      </p:sp>
      <p:sp>
        <p:nvSpPr>
          <p:cNvPr id="6" name="TextBox 5"/>
          <p:cNvSpPr txBox="1"/>
          <p:nvPr/>
        </p:nvSpPr>
        <p:spPr>
          <a:xfrm>
            <a:off x="-1980" y="1371600"/>
            <a:ext cx="3278579" cy="5293757"/>
          </a:xfrm>
          <a:prstGeom prst="rect">
            <a:avLst/>
          </a:prstGeom>
          <a:noFill/>
        </p:spPr>
        <p:txBody>
          <a:bodyPr wrap="square" rtlCol="0">
            <a:spAutoFit/>
          </a:bodyPr>
          <a:lstStyle/>
          <a:p>
            <a:pPr marL="285750" indent="-285750">
              <a:buFont typeface="Arial" panose="020B0604020202020204" pitchFamily="34" charset="0"/>
              <a:buChar char="•"/>
            </a:pPr>
            <a:r>
              <a:rPr lang="en-US" sz="2600" dirty="0" smtClean="0"/>
              <a:t>Can print all of the components to make itself</a:t>
            </a:r>
          </a:p>
          <a:p>
            <a:pPr marL="285750" indent="-285750">
              <a:buFont typeface="Arial" panose="020B0604020202020204" pitchFamily="34" charset="0"/>
              <a:buChar char="•"/>
            </a:pPr>
            <a:r>
              <a:rPr lang="en-US" sz="2600" dirty="0" smtClean="0"/>
              <a:t>One of the cheapest 3-D printers due to self-replicating ability</a:t>
            </a:r>
          </a:p>
          <a:p>
            <a:pPr marL="285750" indent="-285750">
              <a:buFont typeface="Arial" panose="020B0604020202020204" pitchFamily="34" charset="0"/>
              <a:buChar char="•"/>
            </a:pPr>
            <a:r>
              <a:rPr lang="en-US" sz="2600" dirty="0" smtClean="0"/>
              <a:t>Self-sustainable and low entry costs</a:t>
            </a:r>
          </a:p>
          <a:p>
            <a:pPr marL="285750" indent="-285750">
              <a:buFont typeface="Arial" panose="020B0604020202020204" pitchFamily="34" charset="0"/>
              <a:buChar char="•"/>
            </a:pPr>
            <a:r>
              <a:rPr lang="en-US" sz="2600" dirty="0" smtClean="0"/>
              <a:t>Forerunner in using recyclable materials</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2286000"/>
            <a:ext cx="5622121" cy="3867150"/>
          </a:xfrm>
        </p:spPr>
      </p:pic>
    </p:spTree>
    <p:extLst>
      <p:ext uri="{BB962C8B-B14F-4D97-AF65-F5344CB8AC3E}">
        <p14:creationId xmlns:p14="http://schemas.microsoft.com/office/powerpoint/2010/main" val="4227597837"/>
      </p:ext>
    </p:extLst>
  </p:cSld>
  <p:clrMapOvr>
    <a:masterClrMapping/>
  </p:clrMapOvr>
  <mc:AlternateContent xmlns:mc="http://schemas.openxmlformats.org/markup-compatibility/2006" xmlns:p14="http://schemas.microsoft.com/office/powerpoint/2010/main">
    <mc:Choice Requires="p14">
      <p:transition spd="slow" p14:dur="2000" advTm="54700"/>
    </mc:Choice>
    <mc:Fallback xmlns="">
      <p:transition spd="slow" advTm="547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457200" y="2362200"/>
            <a:ext cx="8229600" cy="4325112"/>
          </a:xfrm>
        </p:spPr>
        <p:txBody>
          <a:bodyPr>
            <a:normAutofit fontScale="70000" lnSpcReduction="20000"/>
          </a:bodyPr>
          <a:lstStyle/>
          <a:p>
            <a:pPr>
              <a:buClrTx/>
            </a:pPr>
            <a:r>
              <a:rPr lang="en-US" dirty="0"/>
              <a:t>3D Printer Manufacturers [Online image]. (2014). Retrieved from </a:t>
            </a:r>
            <a:r>
              <a:rPr lang="en-US" dirty="0">
                <a:hlinkClick r:id="rId2"/>
              </a:rPr>
              <a:t>http://eds.a.ebscohost.com.proxy.devry.edu/eds/pdfviewer/pdfviewer?vid=4&amp;sid=39f16416-6e53-429b-acea-2d7aaa6a08ca@sessionmgr4004&amp;hid=4111</a:t>
            </a:r>
            <a:endParaRPr lang="en-US" dirty="0"/>
          </a:p>
          <a:p>
            <a:pPr>
              <a:buClrTx/>
            </a:pPr>
            <a:r>
              <a:rPr lang="en-US" dirty="0" smtClean="0"/>
              <a:t>Carter, M.T. </a:t>
            </a:r>
            <a:r>
              <a:rPr lang="en-US" dirty="0"/>
              <a:t>(Photographer). </a:t>
            </a:r>
            <a:r>
              <a:rPr lang="en-US" dirty="0" smtClean="0"/>
              <a:t>(2013, November 11).</a:t>
            </a:r>
            <a:r>
              <a:rPr lang="en-US" dirty="0"/>
              <a:t> </a:t>
            </a:r>
            <a:r>
              <a:rPr lang="en-US" i="1" dirty="0" smtClean="0"/>
              <a:t>The Liberator pistol</a:t>
            </a:r>
            <a:r>
              <a:rPr lang="en-US" dirty="0"/>
              <a:t> </a:t>
            </a:r>
            <a:r>
              <a:rPr lang="en-US" dirty="0" smtClean="0"/>
              <a:t>[Online </a:t>
            </a:r>
            <a:r>
              <a:rPr lang="en-US" dirty="0"/>
              <a:t>image]. Retrieved from </a:t>
            </a:r>
            <a:r>
              <a:rPr lang="en-US" dirty="0">
                <a:hlinkClick r:id="rId3"/>
              </a:rPr>
              <a:t>http://designandviolence.moma.org/the-liberator-by-defense-distributed</a:t>
            </a:r>
            <a:r>
              <a:rPr lang="en-US" dirty="0" smtClean="0">
                <a:hlinkClick r:id="rId3"/>
              </a:rPr>
              <a:t>/</a:t>
            </a:r>
            <a:endParaRPr lang="en-US" dirty="0" smtClean="0"/>
          </a:p>
          <a:p>
            <a:pPr>
              <a:buClrTx/>
            </a:pPr>
            <a:r>
              <a:rPr lang="en-US" dirty="0"/>
              <a:t>Davin, K. (2013, June 19). 3D Printing Is Bringing Big Changes to Manufacturing. Retrieved from </a:t>
            </a:r>
            <a:r>
              <a:rPr lang="en-US" dirty="0">
                <a:hlinkClick r:id="rId4"/>
              </a:rPr>
              <a:t>http://</a:t>
            </a:r>
            <a:r>
              <a:rPr lang="en-US" dirty="0" smtClean="0">
                <a:hlinkClick r:id="rId4"/>
              </a:rPr>
              <a:t>info.cassidyturley.com/commercial-real-estate-cincinnati-blog/bid/299250/3D-Printing-Is-Bringing-Big-Changes-to-Manufacturing</a:t>
            </a:r>
            <a:endParaRPr lang="en-US" dirty="0" smtClean="0"/>
          </a:p>
          <a:p>
            <a:pPr>
              <a:buClrTx/>
            </a:pPr>
            <a:r>
              <a:rPr lang="en-US" dirty="0" smtClean="0"/>
              <a:t>First replication [Online image]. (2009). </a:t>
            </a:r>
            <a:r>
              <a:rPr lang="en-US" dirty="0"/>
              <a:t>Retrieved from </a:t>
            </a:r>
            <a:r>
              <a:rPr lang="en-US" dirty="0">
                <a:hlinkClick r:id="rId5"/>
              </a:rPr>
              <a:t>https://commons.wikimedia.org/wiki/File:First_replication.jpg#metadata</a:t>
            </a:r>
            <a:endParaRPr lang="en-US" dirty="0" smtClean="0"/>
          </a:p>
          <a:p>
            <a:pPr marL="109728" indent="0">
              <a:buClrTx/>
              <a:buNone/>
            </a:pPr>
            <a:endParaRPr lang="en-US" dirty="0"/>
          </a:p>
        </p:txBody>
      </p:sp>
    </p:spTree>
    <p:extLst>
      <p:ext uri="{BB962C8B-B14F-4D97-AF65-F5344CB8AC3E}">
        <p14:creationId xmlns:p14="http://schemas.microsoft.com/office/powerpoint/2010/main" val="9506094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802</TotalTime>
  <Words>2348</Words>
  <Application>Microsoft Office PowerPoint</Application>
  <PresentationFormat>On-screen Show (4:3)</PresentationFormat>
  <Paragraphs>59</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VI. Political and Legal Influences</vt:lpstr>
      <vt:lpstr>Gun Control Loopholes and Challenges To Safety</vt:lpstr>
      <vt:lpstr>Government Regulation</vt:lpstr>
      <vt:lpstr>Intellectual Property</vt:lpstr>
      <vt:lpstr>VII. Economic Questions and Considerations</vt:lpstr>
      <vt:lpstr>Shift in World’s Manufacturing Processes</vt:lpstr>
      <vt:lpstr>Associated Cost of 3-D Printers</vt:lpstr>
      <vt:lpstr>RepRap Project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Does Not Belong in the Workplace</dc:title>
  <dc:creator>Anthony</dc:creator>
  <cp:lastModifiedBy>Antho</cp:lastModifiedBy>
  <cp:revision>99</cp:revision>
  <dcterms:created xsi:type="dcterms:W3CDTF">2014-04-23T21:40:40Z</dcterms:created>
  <dcterms:modified xsi:type="dcterms:W3CDTF">2015-06-20T02:46:03Z</dcterms:modified>
</cp:coreProperties>
</file>