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51"/>
    <p:restoredTop sz="94731"/>
  </p:normalViewPr>
  <p:slideViewPr>
    <p:cSldViewPr snapToGrid="0" snapToObjects="1">
      <p:cViewPr varScale="1">
        <p:scale>
          <a:sx n="158" d="100"/>
          <a:sy n="158" d="100"/>
        </p:scale>
        <p:origin x="2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E2ED9-9850-7C24-22E1-4E05E5743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94C17-8B4B-31D8-3E59-124A5B588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E8ACE-39DC-6576-A8BC-60F5143A0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DA61-E5DF-6743-AA48-E1EE7429C37C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E2FD5-AFF4-9ADB-A037-FC1DF53A3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887A6-D658-57F3-808C-2D9549CCC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A09D-243A-C044-BA4A-9D0B51420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50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A38D2-33E7-D17F-891E-E7A27442E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D9AC5A-D705-DD82-291F-4AF68C876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060C2-2D18-52A4-B211-A36C45644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DA61-E5DF-6743-AA48-E1EE7429C37C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6A638-B87C-C9BD-0DF9-DA0D49F21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869D5-C492-64BC-ABEA-55E731BA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A09D-243A-C044-BA4A-9D0B51420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78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375291-6BBF-7AC8-D7F3-B6468289CE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9346B6-9D66-ECCC-0F18-1C7984D78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DC939-5F0E-34E6-B112-037D2C56F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DA61-E5DF-6743-AA48-E1EE7429C37C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DA7D9-C424-9F5C-36FA-46D15D9FA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B7CBD-BD6B-4B0C-E8BB-DFBC39D81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A09D-243A-C044-BA4A-9D0B51420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69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AFBDE-1F46-2A4F-C515-668A8455B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A85E7-A3F8-C01E-8F3B-5AB6647B8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CA511-311A-707F-FCD6-50710933E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DA61-E5DF-6743-AA48-E1EE7429C37C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69495-0836-B7FF-CF39-904B2ABA2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1FC1B-2724-D337-296C-376B7A6CB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A09D-243A-C044-BA4A-9D0B51420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80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0DFFC-8018-B78F-9231-22E09D3F6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12754-0E54-A066-517B-90E5BC767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D9FFD-1BB6-6D1A-1FDC-9351A6330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DA61-E5DF-6743-AA48-E1EE7429C37C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B7A1E-46B0-7676-A6A2-4118269D8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DFF73-BA83-B8B9-7338-534636B53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A09D-243A-C044-BA4A-9D0B51420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0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B966F-103F-FE6F-D0B8-71B4FB244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A41B5-DDBC-6F94-AFE6-39F356FC55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95955-315C-2264-45C6-DF572BFFD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DB2D6-FA94-A224-DC8E-A53B7C6E7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DA61-E5DF-6743-AA48-E1EE7429C37C}" type="datetimeFigureOut">
              <a:rPr lang="en-US" smtClean="0"/>
              <a:t>8/23/22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E94B9-BC46-36FC-D3FE-BCBA25C7C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5AFE73-A440-3ECA-B53B-EB6ACC03B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A09D-243A-C044-BA4A-9D0B51420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70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786C1-AE11-1CB1-E2DB-A30CDC3D0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0A6BB-7483-565F-E976-1AFE60F89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276E9C-046A-B9DC-92CF-FDC37028DC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DE22B2-AA82-B938-F4E9-552CE16E68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55DED7-4618-000A-DADD-8322BB6F7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D70B60-0053-2D3B-B195-ED0D0BB8A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DA61-E5DF-6743-AA48-E1EE7429C37C}" type="datetimeFigureOut">
              <a:rPr lang="en-US" smtClean="0"/>
              <a:t>8/23/22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069C25-AF55-CA71-A014-144ADE35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F8123D-AAB5-6AFA-AC78-F8BB2E671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A09D-243A-C044-BA4A-9D0B51420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46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97D-C8D9-2D37-1F1D-1AD5C92DE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C29EA8-4749-BCCD-327C-3C4CF99B1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DA61-E5DF-6743-AA48-E1EE7429C37C}" type="datetimeFigureOut">
              <a:rPr lang="en-US" smtClean="0"/>
              <a:t>8/23/22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0B5BB-0839-590B-5DB3-C903A7F79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D9515-6463-D90A-47D9-EEE2DFDC5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A09D-243A-C044-BA4A-9D0B51420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3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635DFE-03C3-2B6C-3B62-6038CE8B1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DA61-E5DF-6743-AA48-E1EE7429C37C}" type="datetimeFigureOut">
              <a:rPr lang="en-US" smtClean="0"/>
              <a:t>8/23/22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B26B67-E6E5-A5E3-7749-79F8A9D21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9E1A7-1A04-225F-47B6-23950F399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A09D-243A-C044-BA4A-9D0B51420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1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38D10-3F15-9F41-088C-9F99BD181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4F144-4F96-EA34-B4AF-5FF413976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252205-BA93-2D67-B20C-0B263FD0C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81F41-82AD-5877-008A-AD25D4D47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DA61-E5DF-6743-AA48-E1EE7429C37C}" type="datetimeFigureOut">
              <a:rPr lang="en-US" smtClean="0"/>
              <a:t>8/23/22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8E498-01B6-AA30-9F4C-2C8F72BF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58725-AC0B-92B5-E054-280CF089D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A09D-243A-C044-BA4A-9D0B51420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7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45696-3693-AE67-6B51-C9ABC28F6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4A2E65-10DE-37A8-3905-272A5C1FAB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CF325-DD4C-A2A7-D947-959647ACF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C14C3-DE19-8C33-914B-CF71F4903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DA61-E5DF-6743-AA48-E1EE7429C37C}" type="datetimeFigureOut">
              <a:rPr lang="en-US" smtClean="0"/>
              <a:t>8/23/22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C9982A-07C5-78FD-361E-DB044DE1F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70723-86D0-C455-E100-74E1D11A4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A09D-243A-C044-BA4A-9D0B51420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7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799867-3CA9-4C7A-6A98-E6259EFCB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52C44-80CB-FBE5-C6F5-BD72FAF97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48F58-5F0E-1198-A332-00D304A052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BDA61-E5DF-6743-AA48-E1EE7429C37C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06692-DE00-1678-0A27-A31EC77629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44BA7-6390-9CFD-99E5-7B02E5220B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AA09D-243A-C044-BA4A-9D0B51420D1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E2DB14-CC4A-29E5-0DED-D4D83109715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05600"/>
            <a:ext cx="33813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339890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94065D-69D4-E94D-C70B-2E4BB6B30219}"/>
              </a:ext>
            </a:extLst>
          </p:cNvPr>
          <p:cNvSpPr txBox="1"/>
          <p:nvPr/>
        </p:nvSpPr>
        <p:spPr>
          <a:xfrm>
            <a:off x="669471" y="293914"/>
            <a:ext cx="4231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entury Gothic" panose="020B0502020202020204" pitchFamily="34" charset="0"/>
              </a:rPr>
              <a:t>Problem Statement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0736FF76-2096-59C0-D5A4-7EBB9DF3EADA}"/>
              </a:ext>
            </a:extLst>
          </p:cNvPr>
          <p:cNvSpPr/>
          <p:nvPr/>
        </p:nvSpPr>
        <p:spPr>
          <a:xfrm>
            <a:off x="1088511" y="1273629"/>
            <a:ext cx="2139042" cy="1502228"/>
          </a:xfrm>
          <a:prstGeom prst="diamond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02F05E65-A0F6-175F-6708-0FD7871845B4}"/>
              </a:ext>
            </a:extLst>
          </p:cNvPr>
          <p:cNvSpPr/>
          <p:nvPr/>
        </p:nvSpPr>
        <p:spPr>
          <a:xfrm>
            <a:off x="4900773" y="1273629"/>
            <a:ext cx="2139042" cy="1502228"/>
          </a:xfrm>
          <a:prstGeom prst="diamond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EE7C2F0C-340C-7DBB-9A88-2BB4927F4326}"/>
              </a:ext>
            </a:extLst>
          </p:cNvPr>
          <p:cNvSpPr/>
          <p:nvPr/>
        </p:nvSpPr>
        <p:spPr>
          <a:xfrm>
            <a:off x="8800061" y="1273629"/>
            <a:ext cx="2139042" cy="1502228"/>
          </a:xfrm>
          <a:prstGeom prst="diamond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163788-D9BF-4463-74A0-82A2EA3D4F00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227553" y="2024743"/>
            <a:ext cx="16732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25BB2D-4DC3-95E7-6151-CB57289B55D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039815" y="2024743"/>
            <a:ext cx="176024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7" name="Graphic 16" descr="Lights On with solid fill">
            <a:extLst>
              <a:ext uri="{FF2B5EF4-FFF2-40B4-BE49-F238E27FC236}">
                <a16:creationId xmlns:a16="http://schemas.microsoft.com/office/drawing/2014/main" id="{02505923-2C66-B302-2292-003CB7372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13094" y="1567543"/>
            <a:ext cx="914400" cy="914400"/>
          </a:xfrm>
          <a:prstGeom prst="rect">
            <a:avLst/>
          </a:prstGeom>
        </p:spPr>
      </p:pic>
      <p:pic>
        <p:nvPicPr>
          <p:cNvPr id="19" name="Graphic 18" descr="Sun with solid fill">
            <a:extLst>
              <a:ext uri="{FF2B5EF4-FFF2-40B4-BE49-F238E27FC236}">
                <a16:creationId xmlns:a16="http://schemas.microsoft.com/office/drawing/2014/main" id="{CB46C374-53DE-FE3D-864D-6D901951E4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2382" y="1585296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9D429A9-A7AB-8A16-44BD-7177055A84D8}"/>
              </a:ext>
            </a:extLst>
          </p:cNvPr>
          <p:cNvSpPr txBox="1"/>
          <p:nvPr/>
        </p:nvSpPr>
        <p:spPr>
          <a:xfrm>
            <a:off x="1602431" y="2813062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entury Gothic" panose="020B0502020202020204" pitchFamily="34" charset="0"/>
              </a:rPr>
              <a:t>Problem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EC0EE7-1B4A-57B6-8BD1-E72B77CB9392}"/>
              </a:ext>
            </a:extLst>
          </p:cNvPr>
          <p:cNvSpPr txBox="1"/>
          <p:nvPr/>
        </p:nvSpPr>
        <p:spPr>
          <a:xfrm>
            <a:off x="9403749" y="2813062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entury Gothic" panose="020B0502020202020204" pitchFamily="34" charset="0"/>
              </a:rPr>
              <a:t>Results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21A580-8DA0-5947-F152-8048BCCC2665}"/>
              </a:ext>
            </a:extLst>
          </p:cNvPr>
          <p:cNvSpPr txBox="1"/>
          <p:nvPr/>
        </p:nvSpPr>
        <p:spPr>
          <a:xfrm>
            <a:off x="5442745" y="2801465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entury Gothic" panose="020B0502020202020204" pitchFamily="34" charset="0"/>
              </a:rPr>
              <a:t>Solution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9E6C43-7EA5-98AD-9E51-A71073AFF703}"/>
              </a:ext>
            </a:extLst>
          </p:cNvPr>
          <p:cNvSpPr txBox="1"/>
          <p:nvPr/>
        </p:nvSpPr>
        <p:spPr>
          <a:xfrm>
            <a:off x="1088511" y="3182394"/>
            <a:ext cx="21390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Tediousness / Laboriousness involved in the  issue analysis on the OR project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050C0E8-E533-4C1B-5418-7BE0EBFBBA58}"/>
              </a:ext>
            </a:extLst>
          </p:cNvPr>
          <p:cNvSpPr txBox="1"/>
          <p:nvPr/>
        </p:nvSpPr>
        <p:spPr>
          <a:xfrm>
            <a:off x="4861230" y="3120165"/>
            <a:ext cx="22181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Centralized and a segregated view that can provide the ‘story so far’ aspect of a datapoint – mtn/account/order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41F15F-ED22-3FF8-2EE6-7E916C892869}"/>
              </a:ext>
            </a:extLst>
          </p:cNvPr>
          <p:cNvSpPr txBox="1"/>
          <p:nvPr/>
        </p:nvSpPr>
        <p:spPr>
          <a:xfrm>
            <a:off x="8220817" y="3170797"/>
            <a:ext cx="32975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entury Gothic" panose="020B0502020202020204" pitchFamily="34" charset="0"/>
              </a:rPr>
              <a:t>Improvement in turn around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entury Gothic" panose="020B0502020202020204" pitchFamily="34" charset="0"/>
              </a:rPr>
              <a:t>Analysis heads in right direction most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entury Gothic" panose="020B0502020202020204" pitchFamily="34" charset="0"/>
              </a:rPr>
              <a:t>Analyzer grasps functionality quickly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entury Gothic" panose="020B0502020202020204" pitchFamily="34" charset="0"/>
              </a:rPr>
              <a:t>Man hour savings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entury Gothic" panose="020B0502020202020204" pitchFamily="34" charset="0"/>
              </a:rPr>
              <a:t>Positive impact on overall customer experience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B6230C05-872B-12EB-2D29-70BCBBFBDD16}"/>
              </a:ext>
            </a:extLst>
          </p:cNvPr>
          <p:cNvSpPr/>
          <p:nvPr/>
        </p:nvSpPr>
        <p:spPr>
          <a:xfrm>
            <a:off x="770561" y="4833257"/>
            <a:ext cx="5089133" cy="167468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23 Microservices &amp; more to 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10+ defects inflow per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3 envs to be maintained constantly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vcop every week &amp; ER every 3 weeks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C21EC946-CD30-F9A5-5146-900EA8B3B5A9}"/>
              </a:ext>
            </a:extLst>
          </p:cNvPr>
          <p:cNvSpPr/>
          <p:nvPr/>
        </p:nvSpPr>
        <p:spPr>
          <a:xfrm>
            <a:off x="6255494" y="4833257"/>
            <a:ext cx="5089133" cy="167468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front-end: reactJs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mid-layer: nodeJs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db: Cassandra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dao layer: pno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256F44-D7AB-C231-9BDB-73F661ACD2E1}"/>
              </a:ext>
            </a:extLst>
          </p:cNvPr>
          <p:cNvSpPr txBox="1"/>
          <p:nvPr/>
        </p:nvSpPr>
        <p:spPr>
          <a:xfrm>
            <a:off x="955496" y="4457991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entury Gothic" panose="020B0502020202020204" pitchFamily="34" charset="0"/>
              </a:rPr>
              <a:t>Quick Facts - OMS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8077FF-336C-F3F5-4969-0A8E5E4F16DB}"/>
              </a:ext>
            </a:extLst>
          </p:cNvPr>
          <p:cNvSpPr txBox="1"/>
          <p:nvPr/>
        </p:nvSpPr>
        <p:spPr>
          <a:xfrm>
            <a:off x="6444096" y="4460461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entury Gothic" panose="020B0502020202020204" pitchFamily="34" charset="0"/>
              </a:rPr>
              <a:t>Tech to be used</a:t>
            </a:r>
          </a:p>
        </p:txBody>
      </p:sp>
    </p:spTree>
    <p:extLst>
      <p:ext uri="{BB962C8B-B14F-4D97-AF65-F5344CB8AC3E}">
        <p14:creationId xmlns:p14="http://schemas.microsoft.com/office/powerpoint/2010/main" val="665118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35B6B1E3-131F-69AF-458A-027DEEE73C07}"/>
              </a:ext>
            </a:extLst>
          </p:cNvPr>
          <p:cNvSpPr/>
          <p:nvPr/>
        </p:nvSpPr>
        <p:spPr>
          <a:xfrm>
            <a:off x="9799454" y="2381081"/>
            <a:ext cx="1302818" cy="2095837"/>
          </a:xfrm>
          <a:prstGeom prst="can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Cassandra</a:t>
            </a:r>
          </a:p>
        </p:txBody>
      </p:sp>
      <p:sp>
        <p:nvSpPr>
          <p:cNvPr id="3" name="Cube 2">
            <a:extLst>
              <a:ext uri="{FF2B5EF4-FFF2-40B4-BE49-F238E27FC236}">
                <a16:creationId xmlns:a16="http://schemas.microsoft.com/office/drawing/2014/main" id="{EB05892B-D080-FA80-9782-2470FB9A13A2}"/>
              </a:ext>
            </a:extLst>
          </p:cNvPr>
          <p:cNvSpPr/>
          <p:nvPr/>
        </p:nvSpPr>
        <p:spPr>
          <a:xfrm>
            <a:off x="6981662" y="2453909"/>
            <a:ext cx="1505118" cy="1950180"/>
          </a:xfrm>
          <a:prstGeom prst="cub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PNO</a:t>
            </a:r>
            <a:endParaRPr lang="en-US" sz="1400" dirty="0"/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27E5EFB2-771E-E27B-80C4-7401A8AE45F9}"/>
              </a:ext>
            </a:extLst>
          </p:cNvPr>
          <p:cNvSpPr/>
          <p:nvPr/>
        </p:nvSpPr>
        <p:spPr>
          <a:xfrm>
            <a:off x="1359463" y="2460316"/>
            <a:ext cx="1505118" cy="1950180"/>
          </a:xfrm>
          <a:prstGeom prst="cub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reactJs</a:t>
            </a:r>
            <a:endParaRPr lang="en-US" sz="1400" dirty="0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6B9C1F3A-6278-902A-D526-F57EA4B0F89A}"/>
              </a:ext>
            </a:extLst>
          </p:cNvPr>
          <p:cNvSpPr/>
          <p:nvPr/>
        </p:nvSpPr>
        <p:spPr>
          <a:xfrm>
            <a:off x="4177255" y="2460316"/>
            <a:ext cx="1505118" cy="1950180"/>
          </a:xfrm>
          <a:prstGeom prst="cub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nodeJs</a:t>
            </a:r>
            <a:endParaRPr lang="en-US" sz="1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7185F3D-6A21-2B04-2319-180240344CE1}"/>
              </a:ext>
            </a:extLst>
          </p:cNvPr>
          <p:cNvCxnSpPr>
            <a:cxnSpLocks/>
          </p:cNvCxnSpPr>
          <p:nvPr/>
        </p:nvCxnSpPr>
        <p:spPr>
          <a:xfrm>
            <a:off x="2718923" y="3441812"/>
            <a:ext cx="14583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C3A93D-4BD9-6E35-07C8-F4952E09255E}"/>
              </a:ext>
            </a:extLst>
          </p:cNvPr>
          <p:cNvCxnSpPr>
            <a:cxnSpLocks/>
          </p:cNvCxnSpPr>
          <p:nvPr/>
        </p:nvCxnSpPr>
        <p:spPr>
          <a:xfrm>
            <a:off x="5536715" y="3428999"/>
            <a:ext cx="1444947" cy="12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218B47-78E6-9426-23D7-139CB9F3B625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8341122" y="3429000"/>
            <a:ext cx="1458332" cy="128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EDE9B04-BAEB-A690-253C-8AE62902DA5D}"/>
              </a:ext>
            </a:extLst>
          </p:cNvPr>
          <p:cNvSpPr txBox="1"/>
          <p:nvPr/>
        </p:nvSpPr>
        <p:spPr>
          <a:xfrm>
            <a:off x="809203" y="784928"/>
            <a:ext cx="2985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entury Gothic" panose="020B0502020202020204" pitchFamily="34" charset="0"/>
              </a:rPr>
              <a:t>Architecture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587FF7-E401-FE65-CB0C-6F4F0C568BBF}"/>
              </a:ext>
            </a:extLst>
          </p:cNvPr>
          <p:cNvSpPr txBox="1"/>
          <p:nvPr/>
        </p:nvSpPr>
        <p:spPr>
          <a:xfrm>
            <a:off x="1534189" y="4475428"/>
            <a:ext cx="1011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entury Gothic" panose="020B0502020202020204" pitchFamily="34" charset="0"/>
              </a:rPr>
              <a:t>Front 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B49F37-4A1A-0C12-1169-69624D04EA20}"/>
              </a:ext>
            </a:extLst>
          </p:cNvPr>
          <p:cNvSpPr txBox="1"/>
          <p:nvPr/>
        </p:nvSpPr>
        <p:spPr>
          <a:xfrm>
            <a:off x="7175414" y="4467867"/>
            <a:ext cx="1117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entury Gothic" panose="020B0502020202020204" pitchFamily="34" charset="0"/>
              </a:rPr>
              <a:t>DAO Layer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1B1252-E916-4FAE-4DC2-8C0735CBFBAC}"/>
              </a:ext>
            </a:extLst>
          </p:cNvPr>
          <p:cNvSpPr txBox="1"/>
          <p:nvPr/>
        </p:nvSpPr>
        <p:spPr>
          <a:xfrm>
            <a:off x="4344381" y="4475428"/>
            <a:ext cx="1032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entury Gothic" panose="020B0502020202020204" pitchFamily="34" charset="0"/>
              </a:rPr>
              <a:t>Mid Layer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AD9CF5-0E4B-9445-56E2-0A7FB1356985}"/>
              </a:ext>
            </a:extLst>
          </p:cNvPr>
          <p:cNvSpPr txBox="1"/>
          <p:nvPr/>
        </p:nvSpPr>
        <p:spPr>
          <a:xfrm>
            <a:off x="10243915" y="4475429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entury Gothic" panose="020B0502020202020204" pitchFamily="34" charset="0"/>
              </a:rPr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229905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126</Words>
  <Application>Microsoft Macintosh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SP, Arunan</dc:creator>
  <cp:lastModifiedBy>SP, Arunan</cp:lastModifiedBy>
  <cp:revision>2</cp:revision>
  <dcterms:created xsi:type="dcterms:W3CDTF">2022-08-22T18:32:23Z</dcterms:created>
  <dcterms:modified xsi:type="dcterms:W3CDTF">2022-08-23T07:41:58Z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a298ef6-3296-43e6-9cdd-497a6a0181f3_Enabled">
    <vt:lpwstr>true</vt:lpwstr>
  </property>
  <property fmtid="{D5CDD505-2E9C-101B-9397-08002B2CF9AE}" pid="3" name="MSIP_Label_fa298ef6-3296-43e6-9cdd-497a6a0181f3_SetDate">
    <vt:lpwstr>2022-08-23T07:30:16Z</vt:lpwstr>
  </property>
  <property fmtid="{D5CDD505-2E9C-101B-9397-08002B2CF9AE}" pid="4" name="MSIP_Label_fa298ef6-3296-43e6-9cdd-497a6a0181f3_Method">
    <vt:lpwstr>Privileged</vt:lpwstr>
  </property>
  <property fmtid="{D5CDD505-2E9C-101B-9397-08002B2CF9AE}" pid="5" name="MSIP_Label_fa298ef6-3296-43e6-9cdd-497a6a0181f3_Name">
    <vt:lpwstr>Public</vt:lpwstr>
  </property>
  <property fmtid="{D5CDD505-2E9C-101B-9397-08002B2CF9AE}" pid="6" name="MSIP_Label_fa298ef6-3296-43e6-9cdd-497a6a0181f3_SiteId">
    <vt:lpwstr>bcfa3e87-841e-48c7-983b-584159dd1a69</vt:lpwstr>
  </property>
  <property fmtid="{D5CDD505-2E9C-101B-9397-08002B2CF9AE}" pid="7" name="MSIP_Label_fa298ef6-3296-43e6-9cdd-497a6a0181f3_ActionId">
    <vt:lpwstr>6b08f4cd-c3e2-42ad-b5b9-9ab32f8fdba2</vt:lpwstr>
  </property>
  <property fmtid="{D5CDD505-2E9C-101B-9397-08002B2CF9AE}" pid="8" name="MSIP_Label_fa298ef6-3296-43e6-9cdd-497a6a0181f3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Public</vt:lpwstr>
  </property>
</Properties>
</file>