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8"/>
    <p:restoredTop sz="94784"/>
  </p:normalViewPr>
  <p:slideViewPr>
    <p:cSldViewPr snapToGrid="0" snapToObjects="1">
      <p:cViewPr varScale="1">
        <p:scale>
          <a:sx n="159" d="100"/>
          <a:sy n="159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ED9-9850-7C24-22E1-4E05E574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4C17-8B4B-31D8-3E59-124A5B588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8ACE-39DC-6576-A8BC-60F5143A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2FD5-AFF4-9ADB-A037-FC1DF53A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87A6-D658-57F3-808C-2D9549C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38D2-33E7-D17F-891E-E7A2744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9AC5A-D705-DD82-291F-4AF68C87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60C2-2D18-52A4-B211-A36C4564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638-B87C-C9BD-0DF9-DA0D49F2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69D5-C492-64BC-ABEA-55E731BA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5291-6BBF-7AC8-D7F3-B6468289C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346B6-9D66-ECCC-0F18-1C7984D7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C939-5F0E-34E6-B112-037D2C56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A7D9-C424-9F5C-36FA-46D15D9F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7CBD-BD6B-4B0C-E8BB-DFBC39D8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FBDE-1F46-2A4F-C515-668A8455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85E7-A3F8-C01E-8F3B-5AB6647B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A511-311A-707F-FCD6-50710933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9495-0836-B7FF-CF39-904B2AB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FC1B-2724-D337-296C-376B7A6C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FFC-8018-B78F-9231-22E09D3F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2754-0E54-A066-517B-90E5BC76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9FFD-1BB6-6D1A-1FDC-9351A63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7A1E-46B0-7676-A6A2-4118269D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FF73-BA83-B8B9-7338-534636B5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966F-103F-FE6F-D0B8-71B4FB2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41B5-DDBC-6F94-AFE6-39F356FC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95955-315C-2264-45C6-DF572BFF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B2D6-FA94-A224-DC8E-A53B7C6E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94B9-BC46-36FC-D3FE-BCBA25C7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FE73-A440-3ECA-B53B-EB6ACC0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86C1-AE11-1CB1-E2DB-A30CDC3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A6BB-7483-565F-E976-1AFE60F8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6E9C-046A-B9DC-92CF-FDC37028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22B2-AA82-B938-F4E9-552CE16E6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5DED7-4618-000A-DADD-8322BB6F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70B60-0053-2D3B-B195-ED0D0BB8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69C25-AF55-CA71-A014-144ADE35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8123D-AAB5-6AFA-AC78-F8BB2E67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97D-C8D9-2D37-1F1D-1AD5C92D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29EA8-4749-BCCD-327C-3C4CF99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0B5BB-0839-590B-5DB3-C903A7F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D9515-6463-D90A-47D9-EEE2DFDC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5DFE-03C3-2B6C-3B62-6038CE8B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26B67-E6E5-A5E3-7749-79F8A9D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E1A7-1A04-225F-47B6-23950F39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D10-3F15-9F41-088C-9F99BD18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F144-4F96-EA34-B4AF-5FF41397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2205-BA93-2D67-B20C-0B263FD0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1F41-82AD-5877-008A-AD25D4D4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8E498-01B6-AA30-9F4C-2C8F72B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8725-AC0B-92B5-E054-280CF08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5696-3693-AE67-6B51-C9ABC28F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A2E65-10DE-37A8-3905-272A5C1FA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F325-DD4C-A2A7-D947-959647AC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14C3-DE19-8C33-914B-CF71F49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9982A-07C5-78FD-361E-DB044DE1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0723-86D0-C455-E100-74E1D11A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99867-3CA9-4C7A-6A98-E6259EFC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2C44-80CB-FBE5-C6F5-BD72FAF9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8F58-5F0E-1198-A332-00D304A05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DA61-E5DF-6743-AA48-E1EE7429C3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6692-DE00-1678-0A27-A31EC776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4BA7-6390-9CFD-99E5-7B02E522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A09D-243A-C044-BA4A-9D0B51420D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2DB14-CC4A-29E5-0DED-D4D8310971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989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4065D-69D4-E94D-C70B-2E4BB6B30219}"/>
              </a:ext>
            </a:extLst>
          </p:cNvPr>
          <p:cNvSpPr txBox="1"/>
          <p:nvPr/>
        </p:nvSpPr>
        <p:spPr>
          <a:xfrm>
            <a:off x="669471" y="293914"/>
            <a:ext cx="42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736FF76-2096-59C0-D5A4-7EBB9DF3EADA}"/>
              </a:ext>
            </a:extLst>
          </p:cNvPr>
          <p:cNvSpPr/>
          <p:nvPr/>
        </p:nvSpPr>
        <p:spPr>
          <a:xfrm>
            <a:off x="1088511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2F05E65-A0F6-175F-6708-0FD7871845B4}"/>
              </a:ext>
            </a:extLst>
          </p:cNvPr>
          <p:cNvSpPr/>
          <p:nvPr/>
        </p:nvSpPr>
        <p:spPr>
          <a:xfrm>
            <a:off x="4900773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E7C2F0C-340C-7DBB-9A88-2BB4927F4326}"/>
              </a:ext>
            </a:extLst>
          </p:cNvPr>
          <p:cNvSpPr/>
          <p:nvPr/>
        </p:nvSpPr>
        <p:spPr>
          <a:xfrm>
            <a:off x="8800061" y="1273629"/>
            <a:ext cx="2139042" cy="150222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63788-D9BF-4463-74A0-82A2EA3D4F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27553" y="2024743"/>
            <a:ext cx="16732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25BB2D-4DC3-95E7-6151-CB57289B55D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39815" y="2024743"/>
            <a:ext cx="1760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Lights On with solid fill">
            <a:extLst>
              <a:ext uri="{FF2B5EF4-FFF2-40B4-BE49-F238E27FC236}">
                <a16:creationId xmlns:a16="http://schemas.microsoft.com/office/drawing/2014/main" id="{02505923-2C66-B302-2292-003CB737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094" y="1567543"/>
            <a:ext cx="914400" cy="914400"/>
          </a:xfrm>
          <a:prstGeom prst="rect">
            <a:avLst/>
          </a:prstGeom>
        </p:spPr>
      </p:pic>
      <p:pic>
        <p:nvPicPr>
          <p:cNvPr id="19" name="Graphic 18" descr="Sun with solid fill">
            <a:extLst>
              <a:ext uri="{FF2B5EF4-FFF2-40B4-BE49-F238E27FC236}">
                <a16:creationId xmlns:a16="http://schemas.microsoft.com/office/drawing/2014/main" id="{CB46C374-53DE-FE3D-864D-6D901951E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82" y="158529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D429A9-A7AB-8A16-44BD-7177055A84D8}"/>
              </a:ext>
            </a:extLst>
          </p:cNvPr>
          <p:cNvSpPr txBox="1"/>
          <p:nvPr/>
        </p:nvSpPr>
        <p:spPr>
          <a:xfrm>
            <a:off x="1602431" y="281306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EC0EE7-1B4A-57B6-8BD1-E72B77CB9392}"/>
              </a:ext>
            </a:extLst>
          </p:cNvPr>
          <p:cNvSpPr txBox="1"/>
          <p:nvPr/>
        </p:nvSpPr>
        <p:spPr>
          <a:xfrm>
            <a:off x="9403749" y="281306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1A580-8DA0-5947-F152-8048BCCC2665}"/>
              </a:ext>
            </a:extLst>
          </p:cNvPr>
          <p:cNvSpPr txBox="1"/>
          <p:nvPr/>
        </p:nvSpPr>
        <p:spPr>
          <a:xfrm>
            <a:off x="5442745" y="280146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E6C43-7EA5-98AD-9E51-A71073AFF703}"/>
              </a:ext>
            </a:extLst>
          </p:cNvPr>
          <p:cNvSpPr txBox="1"/>
          <p:nvPr/>
        </p:nvSpPr>
        <p:spPr>
          <a:xfrm>
            <a:off x="1088511" y="3182394"/>
            <a:ext cx="213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Tediousness / Laboriousness involved in the  issue analysis on the OR 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0C0E8-E533-4C1B-5418-7BE0EBFBBA58}"/>
              </a:ext>
            </a:extLst>
          </p:cNvPr>
          <p:cNvSpPr txBox="1"/>
          <p:nvPr/>
        </p:nvSpPr>
        <p:spPr>
          <a:xfrm>
            <a:off x="4861230" y="3120165"/>
            <a:ext cx="221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Centralized and a segregated view that can provide the ‘story so far’ aspect of a datapoint – mtn/account/order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1F15F-ED22-3FF8-2EE6-7E916C892869}"/>
              </a:ext>
            </a:extLst>
          </p:cNvPr>
          <p:cNvSpPr txBox="1"/>
          <p:nvPr/>
        </p:nvSpPr>
        <p:spPr>
          <a:xfrm>
            <a:off x="8220817" y="3170797"/>
            <a:ext cx="329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Improvement in turn around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Analysis heads in right direction most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Analyzer grasps functionality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Man hour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Positive impact on overall customer experience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230C05-872B-12EB-2D29-70BCBBFBDD16}"/>
              </a:ext>
            </a:extLst>
          </p:cNvPr>
          <p:cNvSpPr/>
          <p:nvPr/>
        </p:nvSpPr>
        <p:spPr>
          <a:xfrm>
            <a:off x="770561" y="4833257"/>
            <a:ext cx="5089133" cy="16746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23 Microservices &amp; more to 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10+ defects inflow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3 envs to be maintained constantly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vcop every week &amp; ER every 3 weeks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1EC946-CD30-F9A5-5146-900EA8B3B5A9}"/>
              </a:ext>
            </a:extLst>
          </p:cNvPr>
          <p:cNvSpPr/>
          <p:nvPr/>
        </p:nvSpPr>
        <p:spPr>
          <a:xfrm>
            <a:off x="6255494" y="4833257"/>
            <a:ext cx="5089133" cy="16746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front-end: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mid-layer: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db: Cassandra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dao layer: pno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56F44-D7AB-C231-9BDB-73F661ACD2E1}"/>
              </a:ext>
            </a:extLst>
          </p:cNvPr>
          <p:cNvSpPr txBox="1"/>
          <p:nvPr/>
        </p:nvSpPr>
        <p:spPr>
          <a:xfrm>
            <a:off x="955496" y="445799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Quick Facts - OMS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077FF-336C-F3F5-4969-0A8E5E4F16DB}"/>
              </a:ext>
            </a:extLst>
          </p:cNvPr>
          <p:cNvSpPr txBox="1"/>
          <p:nvPr/>
        </p:nvSpPr>
        <p:spPr>
          <a:xfrm>
            <a:off x="6444096" y="446046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Tech to be used</a:t>
            </a:r>
          </a:p>
        </p:txBody>
      </p:sp>
    </p:spTree>
    <p:extLst>
      <p:ext uri="{BB962C8B-B14F-4D97-AF65-F5344CB8AC3E}">
        <p14:creationId xmlns:p14="http://schemas.microsoft.com/office/powerpoint/2010/main" val="6651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42D0F2-AFBD-6ADF-1CD0-7B911001B305}"/>
              </a:ext>
            </a:extLst>
          </p:cNvPr>
          <p:cNvSpPr/>
          <p:nvPr/>
        </p:nvSpPr>
        <p:spPr>
          <a:xfrm>
            <a:off x="3795165" y="1780674"/>
            <a:ext cx="7883488" cy="323248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35B6B1E3-131F-69AF-458A-027DEEE73C07}"/>
              </a:ext>
            </a:extLst>
          </p:cNvPr>
          <p:cNvSpPr/>
          <p:nvPr/>
        </p:nvSpPr>
        <p:spPr>
          <a:xfrm>
            <a:off x="9799454" y="2381081"/>
            <a:ext cx="1302818" cy="2095837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Cassandra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EB05892B-D080-FA80-9782-2470FB9A13A2}"/>
              </a:ext>
            </a:extLst>
          </p:cNvPr>
          <p:cNvSpPr/>
          <p:nvPr/>
        </p:nvSpPr>
        <p:spPr>
          <a:xfrm>
            <a:off x="6981662" y="2453909"/>
            <a:ext cx="1505118" cy="1950180"/>
          </a:xfrm>
          <a:prstGeom prst="cub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PNO</a:t>
            </a:r>
            <a:endParaRPr lang="en-US" sz="1400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7E5EFB2-771E-E27B-80C4-7401A8AE45F9}"/>
              </a:ext>
            </a:extLst>
          </p:cNvPr>
          <p:cNvSpPr/>
          <p:nvPr/>
        </p:nvSpPr>
        <p:spPr>
          <a:xfrm>
            <a:off x="1359463" y="2460316"/>
            <a:ext cx="1505118" cy="1950180"/>
          </a:xfrm>
          <a:prstGeom prst="cub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reactJs</a:t>
            </a:r>
            <a:endParaRPr lang="en-US" sz="1400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9C1F3A-6278-902A-D526-F57EA4B0F89A}"/>
              </a:ext>
            </a:extLst>
          </p:cNvPr>
          <p:cNvSpPr/>
          <p:nvPr/>
        </p:nvSpPr>
        <p:spPr>
          <a:xfrm>
            <a:off x="4177255" y="2460316"/>
            <a:ext cx="1505118" cy="1950180"/>
          </a:xfrm>
          <a:prstGeom prst="cub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nodeJs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185F3D-6A21-2B04-2319-180240344CE1}"/>
              </a:ext>
            </a:extLst>
          </p:cNvPr>
          <p:cNvCxnSpPr>
            <a:cxnSpLocks/>
          </p:cNvCxnSpPr>
          <p:nvPr/>
        </p:nvCxnSpPr>
        <p:spPr>
          <a:xfrm>
            <a:off x="2718923" y="3441812"/>
            <a:ext cx="1458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3A93D-4BD9-6E35-07C8-F4952E09255E}"/>
              </a:ext>
            </a:extLst>
          </p:cNvPr>
          <p:cNvCxnSpPr>
            <a:cxnSpLocks/>
          </p:cNvCxnSpPr>
          <p:nvPr/>
        </p:nvCxnSpPr>
        <p:spPr>
          <a:xfrm>
            <a:off x="5536715" y="3428999"/>
            <a:ext cx="1444947" cy="12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18B47-78E6-9426-23D7-139CB9F3B62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341122" y="3429000"/>
            <a:ext cx="1458332" cy="12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B49F37-4A1A-0C12-1169-69624D04EA20}"/>
              </a:ext>
            </a:extLst>
          </p:cNvPr>
          <p:cNvSpPr txBox="1"/>
          <p:nvPr/>
        </p:nvSpPr>
        <p:spPr>
          <a:xfrm>
            <a:off x="7175414" y="446786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DAO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B1252-E916-4FAE-4DC2-8C0735CBFBAC}"/>
              </a:ext>
            </a:extLst>
          </p:cNvPr>
          <p:cNvSpPr txBox="1"/>
          <p:nvPr/>
        </p:nvSpPr>
        <p:spPr>
          <a:xfrm>
            <a:off x="4344381" y="4475428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Mid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D9CF5-0E4B-9445-56E2-0A7FB1356985}"/>
              </a:ext>
            </a:extLst>
          </p:cNvPr>
          <p:cNvSpPr txBox="1"/>
          <p:nvPr/>
        </p:nvSpPr>
        <p:spPr>
          <a:xfrm>
            <a:off x="10243915" y="447542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E9B04-BAEB-A690-253C-8AE62902DA5D}"/>
              </a:ext>
            </a:extLst>
          </p:cNvPr>
          <p:cNvSpPr txBox="1"/>
          <p:nvPr/>
        </p:nvSpPr>
        <p:spPr>
          <a:xfrm>
            <a:off x="809203" y="784928"/>
            <a:ext cx="298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>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87FF7-E401-FE65-CB0C-6F4F0C568BBF}"/>
              </a:ext>
            </a:extLst>
          </p:cNvPr>
          <p:cNvSpPr txBox="1"/>
          <p:nvPr/>
        </p:nvSpPr>
        <p:spPr>
          <a:xfrm>
            <a:off x="1606114" y="1805623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Front 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5F862-588C-BA94-CCAE-4E892CC959D9}"/>
              </a:ext>
            </a:extLst>
          </p:cNvPr>
          <p:cNvSpPr txBox="1"/>
          <p:nvPr/>
        </p:nvSpPr>
        <p:spPr>
          <a:xfrm>
            <a:off x="6818364" y="1805623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29905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128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SP, Arunan</dc:creator>
  <cp:lastModifiedBy>SP, Arunan</cp:lastModifiedBy>
  <cp:revision>4</cp:revision>
  <dcterms:created xsi:type="dcterms:W3CDTF">2022-08-22T18:32:23Z</dcterms:created>
  <dcterms:modified xsi:type="dcterms:W3CDTF">2022-08-23T07:49:39Z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298ef6-3296-43e6-9cdd-497a6a0181f3_Enabled">
    <vt:lpwstr>true</vt:lpwstr>
  </property>
  <property fmtid="{D5CDD505-2E9C-101B-9397-08002B2CF9AE}" pid="3" name="MSIP_Label_fa298ef6-3296-43e6-9cdd-497a6a0181f3_SetDate">
    <vt:lpwstr>2022-08-23T07:30:16Z</vt:lpwstr>
  </property>
  <property fmtid="{D5CDD505-2E9C-101B-9397-08002B2CF9AE}" pid="4" name="MSIP_Label_fa298ef6-3296-43e6-9cdd-497a6a0181f3_Method">
    <vt:lpwstr>Privileged</vt:lpwstr>
  </property>
  <property fmtid="{D5CDD505-2E9C-101B-9397-08002B2CF9AE}" pid="5" name="MSIP_Label_fa298ef6-3296-43e6-9cdd-497a6a0181f3_Name">
    <vt:lpwstr>Public</vt:lpwstr>
  </property>
  <property fmtid="{D5CDD505-2E9C-101B-9397-08002B2CF9AE}" pid="6" name="MSIP_Label_fa298ef6-3296-43e6-9cdd-497a6a0181f3_SiteId">
    <vt:lpwstr>bcfa3e87-841e-48c7-983b-584159dd1a69</vt:lpwstr>
  </property>
  <property fmtid="{D5CDD505-2E9C-101B-9397-08002B2CF9AE}" pid="7" name="MSIP_Label_fa298ef6-3296-43e6-9cdd-497a6a0181f3_ActionId">
    <vt:lpwstr>6b08f4cd-c3e2-42ad-b5b9-9ab32f8fdba2</vt:lpwstr>
  </property>
  <property fmtid="{D5CDD505-2E9C-101B-9397-08002B2CF9AE}" pid="8" name="MSIP_Label_fa298ef6-3296-43e6-9cdd-497a6a0181f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