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2/8/2023</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2/8/2023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xpl/conhome/9698816/proceed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5660" y="803999"/>
            <a:ext cx="10306958" cy="2618470"/>
          </a:xfrm>
        </p:spPr>
        <p:txBody>
          <a:bodyPr>
            <a:normAutofit/>
          </a:bodyPr>
          <a:lstStyle/>
          <a:p>
            <a:r>
              <a:rPr lang="en-US" sz="3600" dirty="0"/>
              <a:t>ELECTRIC VEHICLE CHARGING MONITORING SYSTEM</a:t>
            </a:r>
            <a:br>
              <a:rPr lang="en-US" sz="3600" dirty="0"/>
            </a:br>
            <a:r>
              <a:rPr lang="en-US" sz="3600" dirty="0"/>
              <a:t> USING BLOCK CHAIN</a:t>
            </a:r>
            <a:endParaRPr lang="en-IN" sz="3600" dirty="0"/>
          </a:p>
        </p:txBody>
      </p:sp>
      <p:sp>
        <p:nvSpPr>
          <p:cNvPr id="3" name="TextBox 2"/>
          <p:cNvSpPr txBox="1"/>
          <p:nvPr/>
        </p:nvSpPr>
        <p:spPr>
          <a:xfrm>
            <a:off x="8987246" y="4807132"/>
            <a:ext cx="2748131" cy="1200329"/>
          </a:xfrm>
          <a:prstGeom prst="rect">
            <a:avLst/>
          </a:prstGeom>
          <a:noFill/>
        </p:spPr>
        <p:txBody>
          <a:bodyPr wrap="square" rtlCol="0">
            <a:spAutoFit/>
          </a:bodyPr>
          <a:lstStyle/>
          <a:p>
            <a:r>
              <a:rPr lang="en-US" sz="2400" b="1" dirty="0">
                <a:solidFill>
                  <a:schemeClr val="bg1"/>
                </a:solidFill>
              </a:rPr>
              <a:t>PROJECT GUIDE:</a:t>
            </a:r>
          </a:p>
          <a:p>
            <a:r>
              <a:rPr lang="en-US" sz="2400" b="1" dirty="0">
                <a:solidFill>
                  <a:schemeClr val="bg1"/>
                </a:solidFill>
              </a:rPr>
              <a:t>Mr. Arul Kumar</a:t>
            </a:r>
            <a:endParaRPr lang="en-IN" sz="2400" b="1" dirty="0">
              <a:solidFill>
                <a:schemeClr val="bg1"/>
              </a:solidFill>
            </a:endParaRPr>
          </a:p>
          <a:p>
            <a:endParaRPr lang="en-IN" sz="2400" dirty="0">
              <a:solidFill>
                <a:schemeClr val="bg1"/>
              </a:solidFill>
            </a:endParaRPr>
          </a:p>
        </p:txBody>
      </p:sp>
      <p:sp>
        <p:nvSpPr>
          <p:cNvPr id="4" name="TextBox 3"/>
          <p:cNvSpPr txBox="1"/>
          <p:nvPr/>
        </p:nvSpPr>
        <p:spPr>
          <a:xfrm>
            <a:off x="953588" y="4676503"/>
            <a:ext cx="3608680" cy="1200329"/>
          </a:xfrm>
          <a:prstGeom prst="rect">
            <a:avLst/>
          </a:prstGeom>
          <a:noFill/>
        </p:spPr>
        <p:txBody>
          <a:bodyPr wrap="none" rtlCol="0">
            <a:spAutoFit/>
          </a:bodyPr>
          <a:lstStyle/>
          <a:p>
            <a:r>
              <a:rPr lang="en-US"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HARINI C   </a:t>
            </a:r>
            <a:r>
              <a:rPr lang="en-US" b="1"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211519106050</a:t>
            </a:r>
            <a:endParaRPr lang="en-US"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DIVYA B     </a:t>
            </a:r>
            <a:r>
              <a:rPr lang="en-US" b="1"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211519106036</a:t>
            </a:r>
            <a:endParaRPr lang="en-US"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INFANT RAINA P </a:t>
            </a:r>
            <a:r>
              <a:rPr lang="en-US" b="1"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211519106055</a:t>
            </a:r>
            <a:endParaRPr lang="en-IN"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IN"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26549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OBJECTIVE/AIM:</a:t>
            </a:r>
            <a:endParaRPr lang="en-AU" dirty="0"/>
          </a:p>
        </p:txBody>
      </p:sp>
      <p:sp>
        <p:nvSpPr>
          <p:cNvPr id="3" name="Content Placeholder 2"/>
          <p:cNvSpPr>
            <a:spLocks noGrp="1"/>
          </p:cNvSpPr>
          <p:nvPr>
            <p:ph idx="1"/>
          </p:nvPr>
        </p:nvSpPr>
        <p:spPr/>
        <p:txBody>
          <a:bodyPr>
            <a:normAutofit/>
          </a:bodyPr>
          <a:lstStyle/>
          <a:p>
            <a:pPr algn="just"/>
            <a:r>
              <a:rPr lang="en-US" dirty="0"/>
              <a:t>Along with the rapid growth of the smart grid and the rise of the Internet of Things and </a:t>
            </a:r>
            <a:r>
              <a:rPr lang="en-US" dirty="0" err="1"/>
              <a:t>blockchain</a:t>
            </a:r>
            <a:r>
              <a:rPr lang="en-US" dirty="0"/>
              <a:t>, the combination of the three has become one of the development directions of the future power </a:t>
            </a:r>
            <a:r>
              <a:rPr lang="en-US" dirty="0"/>
              <a:t>industry. The potential of </a:t>
            </a:r>
            <a:r>
              <a:rPr lang="en-US" dirty="0" err="1"/>
              <a:t>Blockchain</a:t>
            </a:r>
            <a:r>
              <a:rPr lang="en-US" dirty="0"/>
              <a:t> technology has been noticed by varies industries. It is reasonable to hypothesize that the energy industry, especially smart energy, can also take advantage of introducing </a:t>
            </a:r>
            <a:r>
              <a:rPr lang="en-US" dirty="0" err="1"/>
              <a:t>blockchain</a:t>
            </a:r>
            <a:r>
              <a:rPr lang="en-US" dirty="0"/>
              <a:t>-based systems, to self-regulate and manage the contractual information and transactions</a:t>
            </a:r>
            <a:r>
              <a:rPr lang="en-US" dirty="0" smtClean="0"/>
              <a:t>.</a:t>
            </a:r>
          </a:p>
          <a:p>
            <a:pPr algn="just"/>
            <a:r>
              <a:rPr lang="en-US" dirty="0" smtClean="0"/>
              <a:t>Usually when the EV are being charged, the owner details and transaction details are not monitored and authenticated. The main aim of our project is to register, authenticate, collect transaction details and store it as encrypted data in </a:t>
            </a:r>
            <a:r>
              <a:rPr lang="en-US" dirty="0" err="1" smtClean="0"/>
              <a:t>blockchain</a:t>
            </a:r>
            <a:r>
              <a:rPr lang="en-US" dirty="0" smtClean="0"/>
              <a:t> using Secure Hash </a:t>
            </a:r>
            <a:r>
              <a:rPr lang="en-US" dirty="0" err="1" smtClean="0"/>
              <a:t>Alogorithm</a:t>
            </a:r>
            <a:r>
              <a:rPr lang="en-US" dirty="0" smtClean="0"/>
              <a:t>.</a:t>
            </a:r>
            <a:endParaRPr lang="en-AU" dirty="0"/>
          </a:p>
        </p:txBody>
      </p:sp>
    </p:spTree>
    <p:extLst>
      <p:ext uri="{BB962C8B-B14F-4D97-AF65-F5344CB8AC3E}">
        <p14:creationId xmlns:p14="http://schemas.microsoft.com/office/powerpoint/2010/main" val="125452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INTRODUCTION:</a:t>
            </a:r>
            <a:endParaRPr lang="en-AU" dirty="0"/>
          </a:p>
        </p:txBody>
      </p:sp>
      <p:sp>
        <p:nvSpPr>
          <p:cNvPr id="3" name="Content Placeholder 2"/>
          <p:cNvSpPr>
            <a:spLocks noGrp="1"/>
          </p:cNvSpPr>
          <p:nvPr>
            <p:ph idx="1"/>
          </p:nvPr>
        </p:nvSpPr>
        <p:spPr/>
        <p:txBody>
          <a:bodyPr>
            <a:normAutofit/>
          </a:bodyPr>
          <a:lstStyle/>
          <a:p>
            <a:r>
              <a:rPr lang="en-US" dirty="0" err="1"/>
              <a:t>Blockchain</a:t>
            </a:r>
            <a:r>
              <a:rPr lang="en-US" dirty="0"/>
              <a:t> is a distributed ledger, or database, shared across a public or private computing network.</a:t>
            </a:r>
          </a:p>
          <a:p>
            <a:r>
              <a:rPr lang="en-US" dirty="0"/>
              <a:t>Every piece of information is mathematically encrypted and added as a new “block” to the chain of historical records; validated by multiple consensus protocols before being added to the ledger. </a:t>
            </a:r>
            <a:r>
              <a:rPr lang="en-US" dirty="0" err="1"/>
              <a:t>Blockchain</a:t>
            </a:r>
            <a:r>
              <a:rPr lang="en-US" dirty="0"/>
              <a:t> can also be programmed with </a:t>
            </a:r>
            <a:r>
              <a:rPr lang="en-US" i="1" dirty="0"/>
              <a:t>smart contracts</a:t>
            </a:r>
            <a:r>
              <a:rPr lang="en-US" dirty="0"/>
              <a:t> - a set of conditions recorded on the block-chain, to trigger transactions when the conditions are met. </a:t>
            </a:r>
            <a:r>
              <a:rPr lang="en-US" dirty="0" err="1"/>
              <a:t>Blockchain</a:t>
            </a:r>
            <a:r>
              <a:rPr lang="en-US" dirty="0"/>
              <a:t> technology has multiple potential applications in the energy sector from tracking of electrons to processing of payments. Given that the benefit of increased adoption of Electric Vehicles (EV) will be compounded if the source of electricity used for charging is clean, the application of </a:t>
            </a:r>
            <a:r>
              <a:rPr lang="en-US" dirty="0" err="1"/>
              <a:t>blockchain</a:t>
            </a:r>
            <a:r>
              <a:rPr lang="en-US" dirty="0"/>
              <a:t> in the sector becomes even more crucial. </a:t>
            </a:r>
          </a:p>
          <a:p>
            <a:pPr algn="just"/>
            <a:endParaRPr lang="en-AU" dirty="0"/>
          </a:p>
        </p:txBody>
      </p:sp>
    </p:spTree>
    <p:extLst>
      <p:ext uri="{BB962C8B-B14F-4D97-AF65-F5344CB8AC3E}">
        <p14:creationId xmlns:p14="http://schemas.microsoft.com/office/powerpoint/2010/main" val="378730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EXISTING SYSTEM:</a:t>
            </a:r>
            <a:endParaRPr lang="en-AU" dirty="0"/>
          </a:p>
        </p:txBody>
      </p:sp>
      <p:sp>
        <p:nvSpPr>
          <p:cNvPr id="3" name="Content Placeholder 2"/>
          <p:cNvSpPr>
            <a:spLocks noGrp="1"/>
          </p:cNvSpPr>
          <p:nvPr>
            <p:ph idx="1"/>
          </p:nvPr>
        </p:nvSpPr>
        <p:spPr/>
        <p:txBody>
          <a:bodyPr>
            <a:normAutofit/>
          </a:bodyPr>
          <a:lstStyle/>
          <a:p>
            <a:endParaRPr lang="en-US" dirty="0"/>
          </a:p>
          <a:p>
            <a:r>
              <a:rPr lang="en-US" dirty="0"/>
              <a:t>Our investigation proposal is to bring computer science </a:t>
            </a:r>
            <a:r>
              <a:rPr lang="en-US" dirty="0" smtClean="0"/>
              <a:t>work </a:t>
            </a:r>
            <a:r>
              <a:rPr lang="en-US" dirty="0"/>
              <a:t>on software development, Web 2.0, </a:t>
            </a:r>
            <a:r>
              <a:rPr lang="en-US" dirty="0" smtClean="0"/>
              <a:t>geographic information </a:t>
            </a:r>
            <a:r>
              <a:rPr lang="en-US" dirty="0"/>
              <a:t>systems, mobile computation and wireless </a:t>
            </a:r>
            <a:r>
              <a:rPr lang="en-US" dirty="0" smtClean="0"/>
              <a:t>communication</a:t>
            </a:r>
            <a:r>
              <a:rPr lang="en-US" dirty="0"/>
              <a:t>, to a new growing area of Smart Grids (SG) </a:t>
            </a:r>
            <a:r>
              <a:rPr lang="en-US" dirty="0" smtClean="0"/>
              <a:t>and </a:t>
            </a:r>
            <a:r>
              <a:rPr lang="en-US" dirty="0"/>
              <a:t>EV (Electric Vehicle). Due to the increasing complexity </a:t>
            </a:r>
            <a:r>
              <a:rPr lang="en-US" dirty="0" smtClean="0"/>
              <a:t>and </a:t>
            </a:r>
            <a:r>
              <a:rPr lang="en-US" dirty="0"/>
              <a:t>diversity of options, users in Electrical Markets (EM), </a:t>
            </a:r>
            <a:r>
              <a:rPr lang="en-US" dirty="0" smtClean="0"/>
              <a:t>when </a:t>
            </a:r>
            <a:r>
              <a:rPr lang="en-US" dirty="0"/>
              <a:t>performing an EV charging process, will need the help </a:t>
            </a:r>
            <a:r>
              <a:rPr lang="en-US" dirty="0" smtClean="0"/>
              <a:t>from </a:t>
            </a:r>
            <a:r>
              <a:rPr lang="en-US" dirty="0"/>
              <a:t>software application, mainly to mobile devices. So our </a:t>
            </a:r>
            <a:r>
              <a:rPr lang="en-US" dirty="0" smtClean="0"/>
              <a:t>proposals</a:t>
            </a:r>
            <a:r>
              <a:rPr lang="en-US" dirty="0"/>
              <a:t>, presented in this paper, are the conception and the </a:t>
            </a:r>
            <a:r>
              <a:rPr lang="en-US" dirty="0" smtClean="0"/>
              <a:t>creation </a:t>
            </a:r>
            <a:r>
              <a:rPr lang="en-US" dirty="0"/>
              <a:t>of a mobile application and surrounding system, to </a:t>
            </a:r>
            <a:r>
              <a:rPr lang="en-US" dirty="0" smtClean="0"/>
              <a:t>help </a:t>
            </a:r>
            <a:r>
              <a:rPr lang="en-US" dirty="0"/>
              <a:t>users on EV charging or discharging process, and also </a:t>
            </a:r>
            <a:r>
              <a:rPr lang="en-US" dirty="0" smtClean="0"/>
              <a:t>on </a:t>
            </a:r>
            <a:r>
              <a:rPr lang="en-US" dirty="0"/>
              <a:t>EM participation</a:t>
            </a:r>
          </a:p>
          <a:p>
            <a:pPr marL="45720" indent="0">
              <a:buNone/>
            </a:pPr>
            <a:endParaRPr lang="en-AU" dirty="0"/>
          </a:p>
        </p:txBody>
      </p:sp>
    </p:spTree>
    <p:extLst>
      <p:ext uri="{BB962C8B-B14F-4D97-AF65-F5344CB8AC3E}">
        <p14:creationId xmlns:p14="http://schemas.microsoft.com/office/powerpoint/2010/main" val="1208892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PROPOSED SYSTEM</a:t>
            </a:r>
            <a:r>
              <a:rPr lang="en-AU" b="1" dirty="0" smtClean="0"/>
              <a:t>:</a:t>
            </a:r>
            <a:endParaRPr lang="en-AU" dirty="0"/>
          </a:p>
        </p:txBody>
      </p:sp>
      <p:sp>
        <p:nvSpPr>
          <p:cNvPr id="3" name="Content Placeholder 2"/>
          <p:cNvSpPr>
            <a:spLocks noGrp="1"/>
          </p:cNvSpPr>
          <p:nvPr>
            <p:ph idx="1"/>
          </p:nvPr>
        </p:nvSpPr>
        <p:spPr>
          <a:xfrm>
            <a:off x="1143000" y="1965959"/>
            <a:ext cx="9872871" cy="4038600"/>
          </a:xfrm>
        </p:spPr>
        <p:txBody>
          <a:bodyPr/>
          <a:lstStyle/>
          <a:p>
            <a:pPr algn="just"/>
            <a:r>
              <a:rPr lang="en-AU" dirty="0" smtClean="0"/>
              <a:t>The </a:t>
            </a:r>
            <a:r>
              <a:rPr lang="en-AU" dirty="0"/>
              <a:t>proposed model is to build a </a:t>
            </a:r>
            <a:r>
              <a:rPr lang="en-AU" dirty="0" smtClean="0"/>
              <a:t>model for electric vehicle Charging and Monitoring system. </a:t>
            </a:r>
            <a:r>
              <a:rPr lang="en-US" dirty="0"/>
              <a:t>Currently, Indian roads are dominated by conventional vehicles and have </a:t>
            </a:r>
            <a:r>
              <a:rPr lang="en-US" b="1" dirty="0"/>
              <a:t>approximately 0.4 million electric two-wheelers</a:t>
            </a:r>
            <a:r>
              <a:rPr lang="en-US" dirty="0"/>
              <a:t> and a few thousand electric cars </a:t>
            </a:r>
            <a:r>
              <a:rPr lang="en-US" dirty="0" smtClean="0"/>
              <a:t>. So a proper system is required to monitor the charging, transactions and the user details.</a:t>
            </a:r>
          </a:p>
          <a:p>
            <a:pPr algn="just"/>
            <a:r>
              <a:rPr lang="en-US" dirty="0" smtClean="0"/>
              <a:t>Firstly the EV is </a:t>
            </a:r>
            <a:r>
              <a:rPr lang="en-US" b="1" dirty="0" smtClean="0"/>
              <a:t>registered</a:t>
            </a:r>
            <a:r>
              <a:rPr lang="en-US" dirty="0" smtClean="0"/>
              <a:t>, after which when it reaches the station it is </a:t>
            </a:r>
            <a:r>
              <a:rPr lang="en-US" b="1" dirty="0" smtClean="0"/>
              <a:t>authenticated. </a:t>
            </a:r>
            <a:r>
              <a:rPr lang="en-US" dirty="0" smtClean="0"/>
              <a:t>Then the </a:t>
            </a:r>
            <a:r>
              <a:rPr lang="en-US" b="1" dirty="0" smtClean="0"/>
              <a:t>Transactions</a:t>
            </a:r>
            <a:r>
              <a:rPr lang="en-US" dirty="0" smtClean="0"/>
              <a:t> are done, later on it is updated and verified on </a:t>
            </a:r>
            <a:r>
              <a:rPr lang="en-US" b="1" dirty="0" smtClean="0"/>
              <a:t>Block chain. </a:t>
            </a:r>
          </a:p>
          <a:p>
            <a:pPr algn="just"/>
            <a:r>
              <a:rPr lang="en-US" dirty="0" smtClean="0"/>
              <a:t>The Algorith</a:t>
            </a:r>
            <a:r>
              <a:rPr lang="en-US" dirty="0" smtClean="0"/>
              <a:t>m used here is SECUREHASH ALGORITHM(cryptography technique) Every piece of data produces a unique hash that is thoroughly non-duplicate by any other piece of data.</a:t>
            </a:r>
            <a:endParaRPr lang="en-AU" dirty="0"/>
          </a:p>
        </p:txBody>
      </p:sp>
    </p:spTree>
    <p:extLst>
      <p:ext uri="{BB962C8B-B14F-4D97-AF65-F5344CB8AC3E}">
        <p14:creationId xmlns:p14="http://schemas.microsoft.com/office/powerpoint/2010/main" val="2575143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BLOCK DIAGRAM:</a:t>
            </a:r>
            <a:endParaRPr lang="en-A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943" y="1823222"/>
            <a:ext cx="5885634" cy="4119944"/>
          </a:xfrm>
          <a:prstGeom prst="rect">
            <a:avLst/>
          </a:prstGeom>
        </p:spPr>
      </p:pic>
    </p:spTree>
    <p:extLst>
      <p:ext uri="{BB962C8B-B14F-4D97-AF65-F5344CB8AC3E}">
        <p14:creationId xmlns:p14="http://schemas.microsoft.com/office/powerpoint/2010/main" val="744992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361406"/>
            <a:ext cx="9875520" cy="1356360"/>
          </a:xfrm>
        </p:spPr>
        <p:txBody>
          <a:bodyPr/>
          <a:lstStyle/>
          <a:p>
            <a:r>
              <a:rPr lang="en-IN" sz="3600" b="1" dirty="0" smtClean="0"/>
              <a:t>METHODOLOGY</a:t>
            </a:r>
            <a:r>
              <a:rPr lang="en-IN" b="1" dirty="0" smtClean="0"/>
              <a:t>:</a:t>
            </a:r>
            <a:r>
              <a:rPr lang="en-AU" b="1" dirty="0"/>
              <a:t/>
            </a:r>
            <a:br>
              <a:rPr lang="en-AU" b="1" dirty="0"/>
            </a:br>
            <a:endParaRPr lang="en-AU" dirty="0"/>
          </a:p>
        </p:txBody>
      </p:sp>
      <p:sp>
        <p:nvSpPr>
          <p:cNvPr id="3" name="Content Placeholder 2"/>
          <p:cNvSpPr>
            <a:spLocks noGrp="1"/>
          </p:cNvSpPr>
          <p:nvPr>
            <p:ph idx="1"/>
          </p:nvPr>
        </p:nvSpPr>
        <p:spPr>
          <a:xfrm>
            <a:off x="1841862" y="1039586"/>
            <a:ext cx="8216538" cy="2867297"/>
          </a:xfrm>
        </p:spPr>
        <p:txBody>
          <a:bodyPr>
            <a:noAutofit/>
          </a:bodyPr>
          <a:lstStyle/>
          <a:p>
            <a:r>
              <a:rPr lang="en-US" sz="2100" dirty="0"/>
              <a:t>The increase in development of electric vehicle(EV) will have a strong impact on the power distribution grid if adequate care is not taken on the high power demand required for charging EV. Consequently, there is need to create a platform to enable charging point operators to effectively manage the EV user’s charging requests and ensure that there charging needs are satisfied while not exceeding the distribution grid </a:t>
            </a:r>
            <a:r>
              <a:rPr lang="en-US" sz="2100" dirty="0" smtClean="0"/>
              <a:t>capacity. </a:t>
            </a:r>
            <a:r>
              <a:rPr lang="en-US" sz="2100" dirty="0"/>
              <a:t>This work proposes a smart EV charging infrastructure based on a </a:t>
            </a:r>
            <a:r>
              <a:rPr lang="en-US" sz="2100" dirty="0" err="1"/>
              <a:t>blockchain</a:t>
            </a:r>
            <a:r>
              <a:rPr lang="en-US" sz="2100" dirty="0"/>
              <a:t> platform. </a:t>
            </a:r>
            <a:endParaRPr lang="en-US" sz="2100" dirty="0" smtClean="0"/>
          </a:p>
          <a:p>
            <a:r>
              <a:rPr lang="en-US" sz="2100" dirty="0" smtClean="0"/>
              <a:t>With </a:t>
            </a:r>
            <a:r>
              <a:rPr lang="en-US" sz="2100" dirty="0"/>
              <a:t>the charging demand (kWh) and maximum duration of the charging event provided by the EV user, the EV load flexibility is determined and utilized through smart charging to achieve a stable grid. EV owners and charging stations are linked through the platform thereby reducing the actors in EV charging ecosystem from six to four. Flexibility (power and time) in charging of EV is traded within the </a:t>
            </a:r>
            <a:r>
              <a:rPr lang="en-US" sz="2100" dirty="0" err="1"/>
              <a:t>blockchain</a:t>
            </a:r>
            <a:r>
              <a:rPr lang="en-US" sz="2100" dirty="0"/>
              <a:t> platform. By this, additional investors will be attracted into the business of EV charging station and through flexible offers, EV loads are shifted from the peak load hours. </a:t>
            </a:r>
            <a:endParaRPr lang="en-IN" sz="2100" dirty="0"/>
          </a:p>
        </p:txBody>
      </p:sp>
    </p:spTree>
    <p:extLst>
      <p:ext uri="{BB962C8B-B14F-4D97-AF65-F5344CB8AC3E}">
        <p14:creationId xmlns:p14="http://schemas.microsoft.com/office/powerpoint/2010/main" val="1049002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Environmental Requirements</a:t>
            </a:r>
            <a:r>
              <a:rPr lang="en-AU" b="1" dirty="0" smtClean="0"/>
              <a:t>:</a:t>
            </a:r>
            <a:endParaRPr lang="en-AU" dirty="0"/>
          </a:p>
        </p:txBody>
      </p:sp>
      <p:sp>
        <p:nvSpPr>
          <p:cNvPr id="3" name="Content Placeholder 2"/>
          <p:cNvSpPr>
            <a:spLocks noGrp="1"/>
          </p:cNvSpPr>
          <p:nvPr>
            <p:ph idx="1"/>
          </p:nvPr>
        </p:nvSpPr>
        <p:spPr/>
        <p:txBody>
          <a:bodyPr/>
          <a:lstStyle/>
          <a:p>
            <a:pPr marL="45720" indent="0">
              <a:buNone/>
            </a:pPr>
            <a:r>
              <a:rPr lang="en-AU" u="sng" dirty="0" smtClean="0"/>
              <a:t>Software </a:t>
            </a:r>
            <a:r>
              <a:rPr lang="en-AU" u="sng" dirty="0"/>
              <a:t>Requirements:</a:t>
            </a:r>
          </a:p>
          <a:p>
            <a:r>
              <a:rPr lang="en-AU" dirty="0"/>
              <a:t>Operating System 	 : Windows 10 or later</a:t>
            </a:r>
          </a:p>
          <a:p>
            <a:r>
              <a:rPr lang="en-AU" dirty="0"/>
              <a:t>Tool			 : </a:t>
            </a:r>
            <a:r>
              <a:rPr lang="en-AU" dirty="0" smtClean="0"/>
              <a:t>JAVA</a:t>
            </a:r>
            <a:r>
              <a:rPr lang="en-AU" dirty="0" smtClean="0"/>
              <a:t>, Embedded C, </a:t>
            </a:r>
            <a:r>
              <a:rPr lang="en-AU" dirty="0" smtClean="0"/>
              <a:t>Arduino IDE</a:t>
            </a:r>
            <a:endParaRPr lang="en-AU" dirty="0"/>
          </a:p>
          <a:p>
            <a:pPr marL="45720" indent="0">
              <a:buNone/>
            </a:pPr>
            <a:r>
              <a:rPr lang="en-AU" u="sng" dirty="0" smtClean="0"/>
              <a:t>Hardware </a:t>
            </a:r>
            <a:r>
              <a:rPr lang="en-AU" u="sng" dirty="0"/>
              <a:t>requirements:</a:t>
            </a:r>
          </a:p>
          <a:p>
            <a:pPr marL="45720" indent="0">
              <a:buNone/>
            </a:pPr>
            <a:r>
              <a:rPr lang="en-US" dirty="0"/>
              <a:t>Electrical Vehicle Supply Equipment, </a:t>
            </a:r>
            <a:r>
              <a:rPr lang="en-US" dirty="0" smtClean="0"/>
              <a:t>OCPP, EV </a:t>
            </a:r>
            <a:r>
              <a:rPr lang="en-US" dirty="0"/>
              <a:t>Charging Point, Local Controller, Battery, Power Conversion System, Software </a:t>
            </a:r>
            <a:r>
              <a:rPr lang="en-US" dirty="0" smtClean="0"/>
              <a:t>Stacks.</a:t>
            </a:r>
            <a:endParaRPr lang="en-IN" dirty="0"/>
          </a:p>
          <a:p>
            <a:pPr marL="45720" indent="0">
              <a:buNone/>
            </a:pPr>
            <a:endParaRPr lang="en-AU" dirty="0"/>
          </a:p>
        </p:txBody>
      </p:sp>
    </p:spTree>
    <p:extLst>
      <p:ext uri="{BB962C8B-B14F-4D97-AF65-F5344CB8AC3E}">
        <p14:creationId xmlns:p14="http://schemas.microsoft.com/office/powerpoint/2010/main" val="3576465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REFERENCES:</a:t>
            </a:r>
            <a:endParaRPr lang="en-AU" dirty="0"/>
          </a:p>
        </p:txBody>
      </p:sp>
      <p:sp>
        <p:nvSpPr>
          <p:cNvPr id="3" name="Content Placeholder 2"/>
          <p:cNvSpPr>
            <a:spLocks noGrp="1"/>
          </p:cNvSpPr>
          <p:nvPr>
            <p:ph idx="1"/>
          </p:nvPr>
        </p:nvSpPr>
        <p:spPr/>
        <p:txBody>
          <a:bodyPr>
            <a:normAutofit/>
          </a:bodyPr>
          <a:lstStyle/>
          <a:p>
            <a:r>
              <a:rPr lang="en-IN" sz="2400" dirty="0"/>
              <a:t>Z. </a:t>
            </a:r>
            <a:r>
              <a:rPr lang="en-IN" sz="2400" dirty="0" err="1"/>
              <a:t>Lv</a:t>
            </a:r>
            <a:r>
              <a:rPr lang="en-IN" sz="2400" dirty="0"/>
              <a:t>, L. </a:t>
            </a:r>
            <a:r>
              <a:rPr lang="en-IN" sz="2400" dirty="0" err="1"/>
              <a:t>Qiao</a:t>
            </a:r>
            <a:r>
              <a:rPr lang="en-IN" sz="2400" dirty="0"/>
              <a:t>, K. </a:t>
            </a:r>
            <a:r>
              <a:rPr lang="en-IN" sz="2400" dirty="0" err="1"/>
              <a:t>Cai</a:t>
            </a:r>
            <a:r>
              <a:rPr lang="en-IN" sz="2400" dirty="0"/>
              <a:t>, and Q. Wang, “Big data analysis technology for electric vehicle networks in smart cities,” </a:t>
            </a:r>
            <a:r>
              <a:rPr lang="en-IN" sz="2400" i="1" dirty="0"/>
              <a:t>IEEE Transactions on Intelligent Transportation Systems</a:t>
            </a:r>
            <a:r>
              <a:rPr lang="en-IN" sz="2400" dirty="0"/>
              <a:t>, vol. 22, no. 3, </a:t>
            </a:r>
            <a:r>
              <a:rPr lang="en-IN" sz="2400" dirty="0" smtClean="0"/>
              <a:t>pp. 2021.</a:t>
            </a:r>
          </a:p>
          <a:p>
            <a:r>
              <a:rPr lang="en-IN" sz="2400" dirty="0" err="1"/>
              <a:t>Aashish</a:t>
            </a:r>
            <a:r>
              <a:rPr lang="en-IN" sz="2400" dirty="0"/>
              <a:t> Joshi, K M </a:t>
            </a:r>
            <a:r>
              <a:rPr lang="en-IN" sz="2400" dirty="0" err="1"/>
              <a:t>Vishall</a:t>
            </a:r>
            <a:r>
              <a:rPr lang="en-IN" sz="2400" dirty="0"/>
              <a:t> </a:t>
            </a:r>
            <a:r>
              <a:rPr lang="en-IN" sz="2400" dirty="0" err="1"/>
              <a:t>Somaiya</a:t>
            </a:r>
            <a:r>
              <a:rPr lang="en-IN" sz="2400" dirty="0"/>
              <a:t>, </a:t>
            </a:r>
            <a:r>
              <a:rPr lang="en-IN" sz="2400" dirty="0" err="1"/>
              <a:t>Arni</a:t>
            </a:r>
            <a:r>
              <a:rPr lang="en-IN" sz="2400" dirty="0"/>
              <a:t> </a:t>
            </a:r>
            <a:r>
              <a:rPr lang="en-IN" sz="2400" dirty="0" err="1"/>
              <a:t>Tharakaram</a:t>
            </a:r>
            <a:r>
              <a:rPr lang="en-IN" sz="2400" dirty="0"/>
              <a:t> </a:t>
            </a:r>
            <a:r>
              <a:rPr lang="en-IN" sz="2400" dirty="0" err="1" smtClean="0"/>
              <a:t>Hariram</a:t>
            </a:r>
            <a:r>
              <a:rPr lang="en-IN" sz="2400" dirty="0"/>
              <a:t>, </a:t>
            </a:r>
            <a:r>
              <a:rPr lang="en-IN" sz="2400" dirty="0" err="1"/>
              <a:t>Mubashir</a:t>
            </a:r>
            <a:r>
              <a:rPr lang="en-IN" sz="2400" dirty="0"/>
              <a:t> Hussain, "Electric Vehicle </a:t>
            </a:r>
            <a:r>
              <a:rPr lang="en-IN" sz="2400" dirty="0" smtClean="0"/>
              <a:t>Charging </a:t>
            </a:r>
            <a:r>
              <a:rPr lang="en-IN" sz="2400" dirty="0"/>
              <a:t>Station", International Journal of Scientific </a:t>
            </a:r>
            <a:r>
              <a:rPr lang="en-IN" sz="2400" dirty="0" smtClean="0"/>
              <a:t>Research </a:t>
            </a:r>
            <a:r>
              <a:rPr lang="en-IN" sz="2400" dirty="0"/>
              <a:t>in Science, Engineering and Technology </a:t>
            </a:r>
            <a:r>
              <a:rPr lang="en-IN" sz="2400" dirty="0" smtClean="0"/>
              <a:t>(</a:t>
            </a:r>
            <a:r>
              <a:rPr lang="en-IN" sz="2400" dirty="0"/>
              <a:t>IJSRSET), Online ISSN : 2394-4099, Print ISSN : </a:t>
            </a:r>
            <a:r>
              <a:rPr lang="en-IN" sz="2400" dirty="0" smtClean="0"/>
              <a:t>2395-1990</a:t>
            </a:r>
            <a:r>
              <a:rPr lang="en-IN" sz="2400" dirty="0"/>
              <a:t>, Volume 8 Issue 4, pp. 122-128, </a:t>
            </a:r>
            <a:r>
              <a:rPr lang="en-IN" sz="2400" dirty="0" smtClean="0"/>
              <a:t>July-August 2022. </a:t>
            </a:r>
            <a:endParaRPr lang="en-IN" sz="2400" dirty="0"/>
          </a:p>
          <a:p>
            <a:r>
              <a:rPr lang="en-US" sz="2400" b="1" dirty="0"/>
              <a:t> </a:t>
            </a:r>
            <a:r>
              <a:rPr lang="en-US" sz="2400" dirty="0">
                <a:hlinkClick r:id="rId2"/>
              </a:rPr>
              <a:t>2021 IEEE 2nd International Conference On Electrical Power and Energy Systems (ICEPES)</a:t>
            </a:r>
            <a:endParaRPr lang="en-IN" sz="2400" dirty="0"/>
          </a:p>
        </p:txBody>
      </p:sp>
    </p:spTree>
    <p:extLst>
      <p:ext uri="{BB962C8B-B14F-4D97-AF65-F5344CB8AC3E}">
        <p14:creationId xmlns:p14="http://schemas.microsoft.com/office/powerpoint/2010/main" val="1861402730"/>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109</TotalTime>
  <Words>604</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 Unicode MS</vt:lpstr>
      <vt:lpstr>Corbel</vt:lpstr>
      <vt:lpstr>Basis</vt:lpstr>
      <vt:lpstr>ELECTRIC VEHICLE CHARGING MONITORING SYSTEM  USING BLOCK CHAIN</vt:lpstr>
      <vt:lpstr>OBJECTIVE/AIM:</vt:lpstr>
      <vt:lpstr>INTRODUCTION:</vt:lpstr>
      <vt:lpstr>EXISTING SYSTEM:</vt:lpstr>
      <vt:lpstr>PROPOSED SYSTEM:</vt:lpstr>
      <vt:lpstr>BLOCK DIAGRAM:</vt:lpstr>
      <vt:lpstr>METHODOLOGY: </vt:lpstr>
      <vt:lpstr>Environmental Requirements: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WIND POWER GENERATION BY USING REGRESSION METHOD</dc:title>
  <dc:creator>SPIRO25</dc:creator>
  <cp:lastModifiedBy>Microsoft account</cp:lastModifiedBy>
  <cp:revision>12</cp:revision>
  <dcterms:created xsi:type="dcterms:W3CDTF">2022-09-23T06:08:28Z</dcterms:created>
  <dcterms:modified xsi:type="dcterms:W3CDTF">2023-02-08T15:58:15Z</dcterms:modified>
</cp:coreProperties>
</file>