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419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68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07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0645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90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9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2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3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365" y="1669311"/>
            <a:ext cx="8825658" cy="1265275"/>
          </a:xfrm>
        </p:spPr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HELLO EVERYONE </a:t>
            </a:r>
            <a:endParaRPr lang="en-IN" b="1" i="1" u="sng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8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Echoes of Midnight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116" y="1905000"/>
            <a:ext cx="8825659" cy="3416300"/>
          </a:xfrm>
        </p:spPr>
        <p:txBody>
          <a:bodyPr>
            <a:normAutofit/>
          </a:bodyPr>
          <a:lstStyle/>
          <a:p>
            <a:r>
              <a:rPr lang="en-US" i="1" dirty="0">
                <a:latin typeface="Bernard MT Condensed" panose="02050806060905020404" pitchFamily="18" charset="0"/>
              </a:rPr>
              <a:t>Company </a:t>
            </a:r>
            <a:r>
              <a:rPr lang="en-US" i="1" dirty="0" err="1" smtClean="0">
                <a:latin typeface="Bernard MT Condensed" panose="02050806060905020404" pitchFamily="18" charset="0"/>
              </a:rPr>
              <a:t>Overview:DeepSeek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AI founded in 2023 by Liang </a:t>
            </a:r>
            <a:r>
              <a:rPr lang="en-US" i="1" dirty="0" err="1">
                <a:latin typeface="Bernard MT Condensed" panose="02050806060905020404" pitchFamily="18" charset="0"/>
              </a:rPr>
              <a:t>Wenfeng</a:t>
            </a:r>
            <a:r>
              <a:rPr lang="en-US" i="1" dirty="0">
                <a:latin typeface="Bernard MT Condensed" panose="02050806060905020404" pitchFamily="18" charset="0"/>
              </a:rPr>
              <a:t> in </a:t>
            </a:r>
            <a:r>
              <a:rPr lang="en-US" i="1" dirty="0" err="1" smtClean="0">
                <a:latin typeface="Bernard MT Condensed" panose="02050806060905020404" pitchFamily="18" charset="0"/>
              </a:rPr>
              <a:t>ChinaBacked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by hedge fund </a:t>
            </a:r>
            <a:r>
              <a:rPr lang="en-US" i="1" dirty="0" smtClean="0">
                <a:latin typeface="Bernard MT Condensed" panose="02050806060905020404" pitchFamily="18" charset="0"/>
              </a:rPr>
              <a:t>High-</a:t>
            </a:r>
            <a:r>
              <a:rPr lang="en-US" i="1" dirty="0" err="1" smtClean="0">
                <a:latin typeface="Bernard MT Condensed" panose="02050806060905020404" pitchFamily="18" charset="0"/>
              </a:rPr>
              <a:t>FlyerOperates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privately; no stock ticker or market listing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latin typeface="Bernard MT Condensed" panose="02050806060905020404" pitchFamily="18" charset="0"/>
              </a:rPr>
              <a:t> </a:t>
            </a:r>
            <a:r>
              <a:rPr lang="en-US" i="1" dirty="0" smtClean="0">
                <a:latin typeface="Bernard MT Condensed" panose="02050806060905020404" pitchFamily="18" charset="0"/>
              </a:rPr>
              <a:t>     Stock </a:t>
            </a:r>
            <a:r>
              <a:rPr lang="en-US" i="1" dirty="0">
                <a:latin typeface="Bernard MT Condensed" panose="02050806060905020404" pitchFamily="18" charset="0"/>
              </a:rPr>
              <a:t>Market </a:t>
            </a:r>
            <a:r>
              <a:rPr lang="en-US" i="1" dirty="0" err="1" smtClean="0">
                <a:latin typeface="Bernard MT Condensed" panose="02050806060905020404" pitchFamily="18" charset="0"/>
              </a:rPr>
              <a:t>Status:No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public shares available on ORIGIN or other </a:t>
            </a:r>
            <a:r>
              <a:rPr lang="en-US" i="1" dirty="0" smtClean="0">
                <a:latin typeface="Bernard MT Condensed" panose="02050806060905020404" pitchFamily="18" charset="0"/>
              </a:rPr>
              <a:t>exchanges NO IPO </a:t>
            </a:r>
            <a:r>
              <a:rPr lang="en-US" i="1" dirty="0">
                <a:latin typeface="Bernard MT Condensed" panose="02050806060905020404" pitchFamily="18" charset="0"/>
              </a:rPr>
              <a:t>date announced or </a:t>
            </a:r>
            <a:r>
              <a:rPr lang="en-US" i="1" dirty="0" smtClean="0">
                <a:latin typeface="Bernard MT Condensed" panose="02050806060905020404" pitchFamily="18" charset="0"/>
              </a:rPr>
              <a:t>confirmed Not </a:t>
            </a:r>
            <a:r>
              <a:rPr lang="en-US" i="1" dirty="0">
                <a:latin typeface="Bernard MT Condensed" panose="02050806060905020404" pitchFamily="18" charset="0"/>
              </a:rPr>
              <a:t>listed on pre-IPO platforms like </a:t>
            </a:r>
            <a:r>
              <a:rPr lang="en-US" i="1" dirty="0" err="1">
                <a:latin typeface="Bernard MT Condensed" panose="02050806060905020404" pitchFamily="18" charset="0"/>
              </a:rPr>
              <a:t>Hiive</a:t>
            </a:r>
            <a:r>
              <a:rPr lang="en-US" i="1" dirty="0">
                <a:latin typeface="Bernard MT Condensed" panose="02050806060905020404" pitchFamily="18" charset="0"/>
              </a:rPr>
              <a:t> or </a:t>
            </a:r>
            <a:r>
              <a:rPr lang="en-US" i="1" dirty="0" err="1">
                <a:latin typeface="Bernard MT Condensed" panose="02050806060905020404" pitchFamily="18" charset="0"/>
              </a:rPr>
              <a:t>Linqto</a:t>
            </a:r>
            <a:endParaRPr lang="en-US" i="1" dirty="0">
              <a:latin typeface="Bernard MT Condensed" panose="02050806060905020404" pitchFamily="18" charset="0"/>
            </a:endParaRPr>
          </a:p>
          <a:p>
            <a:r>
              <a:rPr lang="en-US" i="1" dirty="0" smtClean="0">
                <a:latin typeface="Bernard MT Condensed" panose="02050806060905020404" pitchFamily="18" charset="0"/>
              </a:rPr>
              <a:t>Investment Possibilities : Accredited </a:t>
            </a:r>
            <a:r>
              <a:rPr lang="en-US" i="1" dirty="0">
                <a:latin typeface="Bernard MT Condensed" panose="02050806060905020404" pitchFamily="18" charset="0"/>
              </a:rPr>
              <a:t>investors may access private shares if/when </a:t>
            </a:r>
            <a:r>
              <a:rPr lang="en-US" i="1" dirty="0" smtClean="0">
                <a:latin typeface="Bernard MT Condensed" panose="02050806060905020404" pitchFamily="18" charset="0"/>
              </a:rPr>
              <a:t>offered Currently </a:t>
            </a:r>
            <a:r>
              <a:rPr lang="en-US" i="1" dirty="0">
                <a:latin typeface="Bernard MT Condensed" panose="02050806060905020404" pitchFamily="18" charset="0"/>
              </a:rPr>
              <a:t>no shares available for direct purchase</a:t>
            </a:r>
          </a:p>
          <a:p>
            <a:r>
              <a:rPr lang="en-US" i="1" dirty="0" smtClean="0">
                <a:latin typeface="Bernard MT Condensed" panose="02050806060905020404" pitchFamily="18" charset="0"/>
              </a:rPr>
              <a:t>Market Impact: </a:t>
            </a:r>
            <a:r>
              <a:rPr lang="en-US" i="1" dirty="0" err="1" smtClean="0">
                <a:latin typeface="Bernard MT Condensed" panose="02050806060905020404" pitchFamily="18" charset="0"/>
              </a:rPr>
              <a:t>DeepSeek’s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AI innovations influenced market valuations of AI leaders (e.g., </a:t>
            </a:r>
            <a:r>
              <a:rPr lang="en-US" i="1" dirty="0" err="1">
                <a:latin typeface="Bernard MT Condensed" panose="02050806060905020404" pitchFamily="18" charset="0"/>
              </a:rPr>
              <a:t>Nvidia</a:t>
            </a:r>
            <a:r>
              <a:rPr lang="en-US" i="1" dirty="0">
                <a:latin typeface="Bernard MT Condensed" panose="02050806060905020404" pitchFamily="18" charset="0"/>
              </a:rPr>
              <a:t>, </a:t>
            </a:r>
            <a:r>
              <a:rPr lang="en-US" i="1" dirty="0" smtClean="0">
                <a:latin typeface="Bernard MT Condensed" panose="02050806060905020404" pitchFamily="18" charset="0"/>
              </a:rPr>
              <a:t>Microsoft) Remains </a:t>
            </a:r>
            <a:r>
              <a:rPr lang="en-US" i="1" dirty="0">
                <a:latin typeface="Bernard MT Condensed" panose="02050806060905020404" pitchFamily="18" charset="0"/>
              </a:rPr>
              <a:t>privately owned despite </a:t>
            </a:r>
            <a:r>
              <a:rPr lang="en-US" i="1" dirty="0" smtClean="0">
                <a:latin typeface="Bernard MT Condensed" panose="02050806060905020404" pitchFamily="18" charset="0"/>
              </a:rPr>
              <a:t>market</a:t>
            </a:r>
            <a:endParaRPr lang="en-US" i="1" dirty="0">
              <a:latin typeface="Bernard MT Condensed" panose="02050806060905020404" pitchFamily="18" charset="0"/>
            </a:endParaRPr>
          </a:p>
          <a:p>
            <a:r>
              <a:rPr lang="en-US" i="1" dirty="0" smtClean="0">
                <a:latin typeface="Bernard MT Condensed" panose="02050806060905020404" pitchFamily="18" charset="0"/>
              </a:rPr>
              <a:t>Key Takeaways :</a:t>
            </a:r>
            <a:r>
              <a:rPr lang="en-US" i="1" dirty="0" err="1" smtClean="0">
                <a:latin typeface="Bernard MT Condensed" panose="02050806060905020404" pitchFamily="18" charset="0"/>
              </a:rPr>
              <a:t>DeepSeek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AI stock not available publicly </a:t>
            </a:r>
            <a:r>
              <a:rPr lang="en-US" i="1" dirty="0" err="1" smtClean="0">
                <a:latin typeface="Bernard MT Condensed" panose="02050806060905020404" pitchFamily="18" charset="0"/>
              </a:rPr>
              <a:t>yetWatch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for IPO updates in the </a:t>
            </a:r>
            <a:r>
              <a:rPr lang="en-US" i="1" dirty="0" err="1" smtClean="0">
                <a:latin typeface="Bernard MT Condensed" panose="02050806060905020404" pitchFamily="18" charset="0"/>
              </a:rPr>
              <a:t>futureIndirect</a:t>
            </a:r>
            <a:r>
              <a:rPr lang="en-US" i="1" dirty="0" smtClean="0">
                <a:latin typeface="Bernard MT Condensed" panose="02050806060905020404" pitchFamily="18" charset="0"/>
              </a:rPr>
              <a:t> </a:t>
            </a:r>
            <a:r>
              <a:rPr lang="en-US" i="1" dirty="0">
                <a:latin typeface="Bernard MT Condensed" panose="02050806060905020404" pitchFamily="18" charset="0"/>
              </a:rPr>
              <a:t>exposure through AI sector stocks recommended</a:t>
            </a:r>
            <a:endParaRPr lang="en-IN" i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18064"/>
      </p:ext>
    </p:extLst>
  </p:cSld>
  <p:clrMapOvr>
    <a:masterClrMapping/>
  </p:clrMapOvr>
  <p:transition spd="slow" advTm="5782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5" y="2133600"/>
            <a:ext cx="6721556" cy="37782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973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806">
        <p14:conveyor dir="r"/>
      </p:transition>
    </mc:Choice>
    <mc:Fallback xmlns="">
      <p:transition spd="slow" advTm="58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9" y="984301"/>
            <a:ext cx="8761413" cy="706964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</a:rPr>
              <a:t>The Mysterious Minds of Machines</a:t>
            </a:r>
            <a:endParaRPr lang="en-IN" b="1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latin typeface="Bernard MT Condensed" panose="02050806060905020404" pitchFamily="18" charset="0"/>
              </a:rPr>
              <a:t>Black Box Limited (IT Company): This is a global IT solutions and services </a:t>
            </a:r>
            <a:r>
              <a:rPr lang="en-US" b="1" i="1" dirty="0" smtClean="0">
                <a:latin typeface="Bernard MT Condensed" panose="02050806060905020404" pitchFamily="18" charset="0"/>
              </a:rPr>
              <a:t>company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 smtClean="0">
                <a:latin typeface="Bernard MT Condensed" panose="02050806060905020404" pitchFamily="18" charset="0"/>
              </a:rPr>
              <a:t>Origin</a:t>
            </a:r>
            <a:r>
              <a:rPr lang="en-US" b="1" i="1" dirty="0">
                <a:latin typeface="Bernard MT Condensed" panose="02050806060905020404" pitchFamily="18" charset="0"/>
              </a:rPr>
              <a:t>: Founded in 1976 as "</a:t>
            </a:r>
            <a:r>
              <a:rPr lang="en-US" b="1" i="1" dirty="0" err="1">
                <a:latin typeface="Bernard MT Condensed" panose="02050806060905020404" pitchFamily="18" charset="0"/>
              </a:rPr>
              <a:t>Expandor</a:t>
            </a:r>
            <a:r>
              <a:rPr lang="en-US" b="1" i="1" dirty="0">
                <a:latin typeface="Bernard MT Condensed" panose="02050806060905020404" pitchFamily="18" charset="0"/>
              </a:rPr>
              <a:t> Inc.," the company was named after its early products, which were colloquially called "black </a:t>
            </a:r>
            <a:r>
              <a:rPr lang="en-US" b="1" i="1" dirty="0" smtClean="0">
                <a:latin typeface="Bernard MT Condensed" panose="02050806060905020404" pitchFamily="18" charset="0"/>
              </a:rPr>
              <a:t>boxes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 smtClean="0">
                <a:latin typeface="Bernard MT Condensed" panose="02050806060905020404" pitchFamily="18" charset="0"/>
              </a:rPr>
              <a:t>Current </a:t>
            </a:r>
            <a:r>
              <a:rPr lang="en-US" b="1" i="1" dirty="0">
                <a:latin typeface="Bernard MT Condensed" panose="02050806060905020404" pitchFamily="18" charset="0"/>
              </a:rPr>
              <a:t>Status: It is now a subsidiary of Black Box Limited, a company previously known as AGC Networks Limited, which acquired it in </a:t>
            </a:r>
            <a:r>
              <a:rPr lang="en-US" b="1" i="1" dirty="0" smtClean="0">
                <a:latin typeface="Bernard MT Condensed" panose="02050806060905020404" pitchFamily="18" charset="0"/>
              </a:rPr>
              <a:t>2019.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 smtClean="0">
                <a:latin typeface="Bernard MT Condensed" panose="02050806060905020404" pitchFamily="18" charset="0"/>
              </a:rPr>
              <a:t>Market </a:t>
            </a:r>
            <a:r>
              <a:rPr lang="en-US" b="1" i="1" dirty="0">
                <a:latin typeface="Bernard MT Condensed" panose="02050806060905020404" pitchFamily="18" charset="0"/>
              </a:rPr>
              <a:t>Value: The company, Black Box Limited, has a market capitalization of approximately ₹7,645 crore on the Indian stock exchange as of mid-September 2025.</a:t>
            </a:r>
            <a:endParaRPr lang="en-IN" b="1" i="1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941">
        <p14:flythrough/>
      </p:transition>
    </mc:Choice>
    <mc:Fallback xmlns="">
      <p:transition spd="slow" advTm="89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3" y="1781668"/>
            <a:ext cx="5637229" cy="381687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4043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656">
        <p15:prstTrans prst="fracture"/>
      </p:transition>
    </mc:Choice>
    <mc:Fallback xmlns="">
      <p:transition spd="slow" advTm="66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099" y="919519"/>
            <a:ext cx="8825658" cy="2677648"/>
          </a:xfrm>
        </p:spPr>
        <p:txBody>
          <a:bodyPr/>
          <a:lstStyle/>
          <a:p>
            <a:r>
              <a:rPr lang="en-US" b="1" i="1" u="sng" dirty="0" smtClean="0">
                <a:latin typeface="Chiller" panose="04020404031007020602" pitchFamily="82" charset="0"/>
              </a:rPr>
              <a:t>GOOGLE TOOLS</a:t>
            </a:r>
            <a:endParaRPr lang="en-IN" b="1" i="1" u="sng" dirty="0">
              <a:latin typeface="Chiller" panose="040204040310070206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3392" y="4043734"/>
            <a:ext cx="8825658" cy="861420"/>
          </a:xfrm>
        </p:spPr>
        <p:txBody>
          <a:bodyPr/>
          <a:lstStyle/>
          <a:p>
            <a:r>
              <a:rPr lang="en-US" dirty="0" smtClean="0"/>
              <a:t>Which makes the future in hands of an engineering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00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2429">
        <p15:prstTrans prst="curtains"/>
      </p:transition>
    </mc:Choice>
    <mc:Fallback xmlns="">
      <p:transition spd="slow" advTm="24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GPT</a:t>
            </a:r>
            <a:endParaRPr lang="en-IN" dirty="0"/>
          </a:p>
        </p:txBody>
      </p:sp>
      <p:pic>
        <p:nvPicPr>
          <p:cNvPr id="4" name="Picture 3" descr="ChatGPT: Revolutionizing Conversational 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56" y="2562446"/>
            <a:ext cx="5949802" cy="3303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74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5675">
        <p14:shred/>
      </p:transition>
    </mc:Choice>
    <mc:Fallback>
      <p:transition spd="slow" advTm="56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Origins and Market Value Snapshot</a:t>
            </a:r>
            <a:endParaRPr lang="en-IN" b="1" i="1" u="sng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42119"/>
          </a:xfrm>
        </p:spPr>
        <p:txBody>
          <a:bodyPr>
            <a:normAutofit/>
          </a:bodyPr>
          <a:lstStyle/>
          <a:p>
            <a:r>
              <a:rPr lang="en-IN" i="1" dirty="0" err="1">
                <a:latin typeface="Bernard MT Condensed" panose="02050806060905020404" pitchFamily="18" charset="0"/>
              </a:rPr>
              <a:t>ChatGPT</a:t>
            </a:r>
            <a:r>
              <a:rPr lang="en-IN" i="1" dirty="0">
                <a:latin typeface="Bernard MT Condensed" panose="02050806060905020404" pitchFamily="18" charset="0"/>
              </a:rPr>
              <a:t>: Origins &amp; Market </a:t>
            </a:r>
            <a:r>
              <a:rPr lang="en-IN" i="1" dirty="0" err="1">
                <a:latin typeface="Bernard MT Condensed" panose="02050806060905020404" pitchFamily="18" charset="0"/>
              </a:rPr>
              <a:t>ValueDeveloped</a:t>
            </a:r>
            <a:r>
              <a:rPr lang="en-IN" i="1" dirty="0">
                <a:latin typeface="Bernard MT Condensed" panose="02050806060905020404" pitchFamily="18" charset="0"/>
              </a:rPr>
              <a:t> by: </a:t>
            </a:r>
            <a:r>
              <a:rPr lang="en-IN" i="1" dirty="0" err="1">
                <a:latin typeface="Bernard MT Condensed" panose="02050806060905020404" pitchFamily="18" charset="0"/>
              </a:rPr>
              <a:t>OpenAI</a:t>
            </a:r>
            <a:r>
              <a:rPr lang="en-IN" i="1" dirty="0">
                <a:latin typeface="Bernard MT Condensed" panose="02050806060905020404" pitchFamily="18" charset="0"/>
              </a:rPr>
              <a:t> (founded 2015 by Elon Musk, Sam Altman, and others)Launch: </a:t>
            </a:r>
            <a:r>
              <a:rPr lang="en-IN" i="1" dirty="0" err="1">
                <a:latin typeface="Bernard MT Condensed" panose="02050806060905020404" pitchFamily="18" charset="0"/>
              </a:rPr>
              <a:t>ChatGPT</a:t>
            </a:r>
            <a:r>
              <a:rPr lang="en-IN" i="1" dirty="0">
                <a:latin typeface="Bernard MT Condensed" panose="02050806060905020404" pitchFamily="18" charset="0"/>
              </a:rPr>
              <a:t> released Nov 2022Technology: Based on GPT (Generative Pre-trained Transformer) </a:t>
            </a:r>
            <a:r>
              <a:rPr lang="en-IN" i="1" dirty="0" err="1">
                <a:latin typeface="Bernard MT Condensed" panose="02050806060905020404" pitchFamily="18" charset="0"/>
              </a:rPr>
              <a:t>modelsUsers</a:t>
            </a:r>
            <a:r>
              <a:rPr lang="en-IN" i="1" dirty="0">
                <a:latin typeface="Bernard MT Condensed" panose="02050806060905020404" pitchFamily="18" charset="0"/>
              </a:rPr>
              <a:t>: Over 100 million users in 2 months (fastest-growing app ever</a:t>
            </a:r>
            <a:r>
              <a:rPr lang="en-IN" i="1" dirty="0" smtClean="0">
                <a:latin typeface="Bernard MT Condensed" panose="02050806060905020404" pitchFamily="18" charset="0"/>
              </a:rPr>
              <a:t>)</a:t>
            </a:r>
          </a:p>
          <a:p>
            <a:r>
              <a:rPr lang="en-IN" i="1" dirty="0" err="1" smtClean="0">
                <a:latin typeface="Bernard MT Condensed" panose="02050806060905020404" pitchFamily="18" charset="0"/>
              </a:rPr>
              <a:t>OpenAI</a:t>
            </a:r>
            <a:r>
              <a:rPr lang="en-IN" i="1" dirty="0" smtClean="0">
                <a:latin typeface="Bernard MT Condensed" panose="02050806060905020404" pitchFamily="18" charset="0"/>
              </a:rPr>
              <a:t> </a:t>
            </a:r>
            <a:r>
              <a:rPr lang="en-IN" i="1" dirty="0">
                <a:latin typeface="Bernard MT Condensed" panose="02050806060905020404" pitchFamily="18" charset="0"/>
              </a:rPr>
              <a:t>Valuation &amp; </a:t>
            </a:r>
            <a:r>
              <a:rPr lang="en-IN" i="1" dirty="0" err="1">
                <a:latin typeface="Bernard MT Condensed" panose="02050806060905020404" pitchFamily="18" charset="0"/>
              </a:rPr>
              <a:t>FundingValuation</a:t>
            </a:r>
            <a:r>
              <a:rPr lang="en-IN" i="1" dirty="0">
                <a:latin typeface="Bernard MT Condensed" panose="02050806060905020404" pitchFamily="18" charset="0"/>
              </a:rPr>
              <a:t> Growth:$29B (Jan 2023) → $157B (Oct 2024) → $300B+ (Mar 2025)Potential $500B valuation in 2025Major Investors: Microsoft (largest, 49% stake), </a:t>
            </a:r>
            <a:r>
              <a:rPr lang="en-IN" i="1" dirty="0" err="1">
                <a:latin typeface="Bernard MT Condensed" panose="02050806060905020404" pitchFamily="18" charset="0"/>
              </a:rPr>
              <a:t>SoftBank</a:t>
            </a:r>
            <a:r>
              <a:rPr lang="en-IN" i="1" dirty="0">
                <a:latin typeface="Bernard MT Condensed" panose="02050806060905020404" pitchFamily="18" charset="0"/>
              </a:rPr>
              <a:t>, </a:t>
            </a:r>
            <a:r>
              <a:rPr lang="en-IN" i="1" dirty="0" err="1">
                <a:latin typeface="Bernard MT Condensed" panose="02050806060905020404" pitchFamily="18" charset="0"/>
              </a:rPr>
              <a:t>NvidiaFunding</a:t>
            </a:r>
            <a:r>
              <a:rPr lang="en-IN" i="1" dirty="0">
                <a:latin typeface="Bernard MT Condensed" panose="02050806060905020404" pitchFamily="18" charset="0"/>
              </a:rPr>
              <a:t>: Over $60B raised so </a:t>
            </a:r>
            <a:r>
              <a:rPr lang="en-IN" i="1" dirty="0" smtClean="0">
                <a:latin typeface="Bernard MT Condensed" panose="02050806060905020404" pitchFamily="18" charset="0"/>
              </a:rPr>
              <a:t>far</a:t>
            </a:r>
          </a:p>
          <a:p>
            <a:r>
              <a:rPr lang="en-IN" i="1" dirty="0" smtClean="0">
                <a:latin typeface="Bernard MT Condensed" panose="02050806060905020404" pitchFamily="18" charset="0"/>
              </a:rPr>
              <a:t>Key </a:t>
            </a:r>
            <a:r>
              <a:rPr lang="en-IN" i="1" dirty="0" err="1">
                <a:latin typeface="Bernard MT Condensed" panose="02050806060905020404" pitchFamily="18" charset="0"/>
              </a:rPr>
              <a:t>PointsOpenAI</a:t>
            </a:r>
            <a:r>
              <a:rPr lang="en-IN" i="1" dirty="0">
                <a:latin typeface="Bernard MT Condensed" panose="02050806060905020404" pitchFamily="18" charset="0"/>
              </a:rPr>
              <a:t> transformed from non-profit to AI </a:t>
            </a:r>
            <a:r>
              <a:rPr lang="en-IN" i="1" dirty="0" err="1">
                <a:latin typeface="Bernard MT Condensed" panose="02050806060905020404" pitchFamily="18" charset="0"/>
              </a:rPr>
              <a:t>leaderChatGPT’s</a:t>
            </a:r>
            <a:r>
              <a:rPr lang="en-IN" i="1" dirty="0">
                <a:latin typeface="Bernard MT Condensed" panose="02050806060905020404" pitchFamily="18" charset="0"/>
              </a:rPr>
              <a:t> rapid adoption highlights AI’s rising </a:t>
            </a:r>
            <a:r>
              <a:rPr lang="en-IN" i="1" dirty="0" err="1">
                <a:latin typeface="Bernard MT Condensed" panose="02050806060905020404" pitchFamily="18" charset="0"/>
              </a:rPr>
              <a:t>demandStrong</a:t>
            </a:r>
            <a:r>
              <a:rPr lang="en-IN" i="1" dirty="0">
                <a:latin typeface="Bernard MT Condensed" panose="02050806060905020404" pitchFamily="18" charset="0"/>
              </a:rPr>
              <a:t> backing by tech giants fuels growth</a:t>
            </a:r>
          </a:p>
        </p:txBody>
      </p:sp>
    </p:spTree>
    <p:extLst>
      <p:ext uri="{BB962C8B-B14F-4D97-AF65-F5344CB8AC3E}">
        <p14:creationId xmlns:p14="http://schemas.microsoft.com/office/powerpoint/2010/main" val="18346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518">
        <p:blinds dir="vert"/>
      </p:transition>
    </mc:Choice>
    <mc:Fallback xmlns="">
      <p:transition spd="slow" advTm="851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GEMINI</a:t>
            </a:r>
            <a:endParaRPr lang="en-IN" dirty="0"/>
          </a:p>
        </p:txBody>
      </p:sp>
      <p:pic>
        <p:nvPicPr>
          <p:cNvPr id="5" name="Picture 4" descr="Google's new tool wants to teach you how to prompt &lt;strong&gt;Gemini&lt;/strong&gt; 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69" y="1905000"/>
            <a:ext cx="6511965" cy="36723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5165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6927">
        <p15:prstTrans prst="origami"/>
      </p:transition>
    </mc:Choice>
    <mc:Fallback xmlns="">
      <p:transition spd="slow" advTm="69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2" y="482708"/>
            <a:ext cx="8911687" cy="1280890"/>
          </a:xfrm>
        </p:spPr>
        <p:txBody>
          <a:bodyPr/>
          <a:lstStyle/>
          <a:p>
            <a:r>
              <a:rPr lang="en-IN" b="1" i="1" u="sng" dirty="0">
                <a:solidFill>
                  <a:schemeClr val="tx1"/>
                </a:solidFill>
              </a:rPr>
              <a:t>AI Innovation &amp; Market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81693"/>
            <a:ext cx="8825659" cy="4603897"/>
          </a:xfrm>
        </p:spPr>
        <p:txBody>
          <a:bodyPr>
            <a:normAutofit/>
          </a:bodyPr>
          <a:lstStyle/>
          <a:p>
            <a:r>
              <a:rPr lang="en-IN" i="1" dirty="0" smtClean="0">
                <a:latin typeface="Bernard MT Condensed" panose="02050806060905020404" pitchFamily="18" charset="0"/>
              </a:rPr>
              <a:t>Origins </a:t>
            </a:r>
            <a:r>
              <a:rPr lang="en-IN" i="1" dirty="0">
                <a:latin typeface="Bernard MT Condensed" panose="02050806060905020404" pitchFamily="18" charset="0"/>
              </a:rPr>
              <a:t>&amp; Market </a:t>
            </a:r>
            <a:r>
              <a:rPr lang="en-IN" i="1" dirty="0" err="1">
                <a:latin typeface="Bernard MT Condensed" panose="02050806060905020404" pitchFamily="18" charset="0"/>
              </a:rPr>
              <a:t>ValueDeveloper</a:t>
            </a:r>
            <a:r>
              <a:rPr lang="en-IN" i="1" dirty="0">
                <a:latin typeface="Bernard MT Condensed" panose="02050806060905020404" pitchFamily="18" charset="0"/>
              </a:rPr>
              <a:t>: Google DeepMind (part of Alphabet)Launch: Gemini AI announced in 2023, with gradual rollout in 2024–2025Technology: Next-gen large language model combining advanced AI with Google’s vast data and </a:t>
            </a:r>
            <a:r>
              <a:rPr lang="en-IN" i="1" dirty="0" err="1">
                <a:latin typeface="Bernard MT Condensed" panose="02050806060905020404" pitchFamily="18" charset="0"/>
              </a:rPr>
              <a:t>capabilitiesGoal</a:t>
            </a:r>
            <a:r>
              <a:rPr lang="en-IN" i="1" dirty="0">
                <a:latin typeface="Bernard MT Condensed" panose="02050806060905020404" pitchFamily="18" charset="0"/>
              </a:rPr>
              <a:t>: Compete with </a:t>
            </a:r>
            <a:r>
              <a:rPr lang="en-IN" i="1" dirty="0" err="1">
                <a:latin typeface="Bernard MT Condensed" panose="02050806060905020404" pitchFamily="18" charset="0"/>
              </a:rPr>
              <a:t>OpenAI’s</a:t>
            </a:r>
            <a:r>
              <a:rPr lang="en-IN" i="1" dirty="0">
                <a:latin typeface="Bernard MT Condensed" panose="02050806060905020404" pitchFamily="18" charset="0"/>
              </a:rPr>
              <a:t> GPT models by integrating multi-modal AI (text, images, code</a:t>
            </a:r>
            <a:r>
              <a:rPr lang="en-IN" i="1" dirty="0" smtClean="0">
                <a:latin typeface="Bernard MT Condensed" panose="02050806060905020404" pitchFamily="18" charset="0"/>
              </a:rPr>
              <a:t>)</a:t>
            </a:r>
          </a:p>
          <a:p>
            <a:r>
              <a:rPr lang="en-IN" i="1" dirty="0" smtClean="0">
                <a:latin typeface="Bernard MT Condensed" panose="02050806060905020404" pitchFamily="18" charset="0"/>
              </a:rPr>
              <a:t>Alphabet </a:t>
            </a:r>
            <a:r>
              <a:rPr lang="en-IN" i="1" dirty="0">
                <a:latin typeface="Bernard MT Condensed" panose="02050806060905020404" pitchFamily="18" charset="0"/>
              </a:rPr>
              <a:t>(Google’s Parent) Valuation &amp; </a:t>
            </a:r>
            <a:r>
              <a:rPr lang="en-IN" i="1" dirty="0" smtClean="0">
                <a:latin typeface="Bernard MT Condensed" panose="02050806060905020404" pitchFamily="18" charset="0"/>
              </a:rPr>
              <a:t>Investment: Alphabet </a:t>
            </a:r>
            <a:r>
              <a:rPr lang="en-IN" i="1" dirty="0">
                <a:latin typeface="Bernard MT Condensed" panose="02050806060905020404" pitchFamily="18" charset="0"/>
              </a:rPr>
              <a:t>Market Cap: Over $2.5 trillion (2025)Investment in AI: Billions poured into AI research and development via DeepMind and Google </a:t>
            </a:r>
            <a:r>
              <a:rPr lang="en-IN" i="1" dirty="0" err="1">
                <a:latin typeface="Bernard MT Condensed" panose="02050806060905020404" pitchFamily="18" charset="0"/>
              </a:rPr>
              <a:t>BrainStrategic</a:t>
            </a:r>
            <a:r>
              <a:rPr lang="en-IN" i="1" dirty="0">
                <a:latin typeface="Bernard MT Condensed" panose="02050806060905020404" pitchFamily="18" charset="0"/>
              </a:rPr>
              <a:t> Importance: Gemini is key to Google’s AI strategy, enhancing search, cloud, and productivity </a:t>
            </a:r>
            <a:r>
              <a:rPr lang="en-IN" i="1" dirty="0" smtClean="0">
                <a:latin typeface="Bernard MT Condensed" panose="02050806060905020404" pitchFamily="18" charset="0"/>
              </a:rPr>
              <a:t>tools</a:t>
            </a:r>
          </a:p>
          <a:p>
            <a:r>
              <a:rPr lang="en-IN" i="1" dirty="0" smtClean="0">
                <a:latin typeface="Bernard MT Condensed" panose="02050806060905020404" pitchFamily="18" charset="0"/>
              </a:rPr>
              <a:t>Key Points : Gemini </a:t>
            </a:r>
            <a:r>
              <a:rPr lang="en-IN" i="1" dirty="0">
                <a:latin typeface="Bernard MT Condensed" panose="02050806060905020404" pitchFamily="18" charset="0"/>
              </a:rPr>
              <a:t>is Google’s answer to </a:t>
            </a:r>
            <a:r>
              <a:rPr lang="en-IN" i="1" dirty="0" err="1">
                <a:latin typeface="Bernard MT Condensed" panose="02050806060905020404" pitchFamily="18" charset="0"/>
              </a:rPr>
              <a:t>ChatGPT</a:t>
            </a:r>
            <a:r>
              <a:rPr lang="en-IN" i="1" dirty="0">
                <a:latin typeface="Bernard MT Condensed" panose="02050806060905020404" pitchFamily="18" charset="0"/>
              </a:rPr>
              <a:t> and advanced AI </a:t>
            </a:r>
            <a:r>
              <a:rPr lang="en-IN" i="1" dirty="0" err="1">
                <a:latin typeface="Bernard MT Condensed" panose="02050806060905020404" pitchFamily="18" charset="0"/>
              </a:rPr>
              <a:t>modelsDeepMind’s</a:t>
            </a:r>
            <a:r>
              <a:rPr lang="en-IN" i="1" dirty="0">
                <a:latin typeface="Bernard MT Condensed" panose="02050806060905020404" pitchFamily="18" charset="0"/>
              </a:rPr>
              <a:t> expertise strengthens Google’s AI </a:t>
            </a:r>
            <a:r>
              <a:rPr lang="en-IN" i="1" dirty="0" err="1">
                <a:latin typeface="Bernard MT Condensed" panose="02050806060905020404" pitchFamily="18" charset="0"/>
              </a:rPr>
              <a:t>edgeHuge</a:t>
            </a:r>
            <a:r>
              <a:rPr lang="en-IN" i="1" dirty="0">
                <a:latin typeface="Bernard MT Condensed" panose="02050806060905020404" pitchFamily="18" charset="0"/>
              </a:rPr>
              <a:t> backing from Alphabet’s resources fuels rapid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7341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9120">
        <p14:vortex dir="r"/>
      </p:transition>
    </mc:Choice>
    <mc:Fallback xmlns="">
      <p:transition spd="slow" advTm="91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COPILOT</a:t>
            </a:r>
            <a:endParaRPr lang="en-IN" dirty="0"/>
          </a:p>
        </p:txBody>
      </p:sp>
      <p:pic>
        <p:nvPicPr>
          <p:cNvPr id="5" name="Content Placeholder 4" descr="&lt;strong&gt;Copilot&lt;/strong&gt; - Braath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2229384"/>
            <a:ext cx="5475769" cy="348404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1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5660">
        <p14:honeycomb/>
      </p:transition>
    </mc:Choice>
    <mc:Fallback xmlns="">
      <p:transition spd="slow" advTm="5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solidFill>
                  <a:srgbClr val="C00000"/>
                </a:solidFill>
              </a:rPr>
              <a:t>AI-Powered Coding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i="1" u="sng" dirty="0">
                <a:latin typeface="Bernard MT Condensed" panose="02050806060905020404" pitchFamily="18" charset="0"/>
              </a:rPr>
              <a:t>GitHub </a:t>
            </a:r>
            <a:r>
              <a:rPr lang="en-IN" i="1" u="sng" dirty="0" err="1">
                <a:latin typeface="Bernard MT Condensed" panose="02050806060905020404" pitchFamily="18" charset="0"/>
              </a:rPr>
              <a:t>Copilot</a:t>
            </a:r>
            <a:r>
              <a:rPr lang="en-IN" i="1" u="sng" dirty="0">
                <a:latin typeface="Bernard MT Condensed" panose="02050806060905020404" pitchFamily="18" charset="0"/>
              </a:rPr>
              <a:t>: </a:t>
            </a:r>
            <a:r>
              <a:rPr lang="en-IN" i="1" dirty="0">
                <a:latin typeface="Bernard MT Condensed" panose="02050806060905020404" pitchFamily="18" charset="0"/>
              </a:rPr>
              <a:t>Origins &amp; Market </a:t>
            </a:r>
            <a:r>
              <a:rPr lang="en-IN" i="1" dirty="0" err="1">
                <a:latin typeface="Bernard MT Condensed" panose="02050806060905020404" pitchFamily="18" charset="0"/>
              </a:rPr>
              <a:t>ValueDeveloper</a:t>
            </a:r>
            <a:r>
              <a:rPr lang="en-IN" i="1" dirty="0">
                <a:latin typeface="Bernard MT Condensed" panose="02050806060905020404" pitchFamily="18" charset="0"/>
              </a:rPr>
              <a:t>: GitHub (owned by Microsoft)Launch: Publicly released in 2021Technology: AI-powered code assistant built on </a:t>
            </a:r>
            <a:r>
              <a:rPr lang="en-IN" i="1" dirty="0" err="1">
                <a:latin typeface="Bernard MT Condensed" panose="02050806060905020404" pitchFamily="18" charset="0"/>
              </a:rPr>
              <a:t>OpenAI’s</a:t>
            </a:r>
            <a:r>
              <a:rPr lang="en-IN" i="1" dirty="0">
                <a:latin typeface="Bernard MT Condensed" panose="02050806060905020404" pitchFamily="18" charset="0"/>
              </a:rPr>
              <a:t> Codex </a:t>
            </a:r>
            <a:r>
              <a:rPr lang="en-IN" i="1" dirty="0" err="1">
                <a:latin typeface="Bernard MT Condensed" panose="02050806060905020404" pitchFamily="18" charset="0"/>
              </a:rPr>
              <a:t>modelPurpose</a:t>
            </a:r>
            <a:r>
              <a:rPr lang="en-IN" i="1" dirty="0">
                <a:latin typeface="Bernard MT Condensed" panose="02050806060905020404" pitchFamily="18" charset="0"/>
              </a:rPr>
              <a:t>: Helps developers write code faster and with fewer errors by suggesting code snippets and </a:t>
            </a:r>
            <a:r>
              <a:rPr lang="en-IN" i="1" dirty="0" smtClean="0">
                <a:latin typeface="Bernard MT Condensed" panose="02050806060905020404" pitchFamily="18" charset="0"/>
              </a:rPr>
              <a:t>completions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i="1" u="sng" dirty="0" smtClean="0">
                <a:latin typeface="Bernard MT Condensed" panose="02050806060905020404" pitchFamily="18" charset="0"/>
              </a:rPr>
              <a:t>Microsoft </a:t>
            </a:r>
            <a:r>
              <a:rPr lang="en-IN" i="1" u="sng" dirty="0">
                <a:latin typeface="Bernard MT Condensed" panose="02050806060905020404" pitchFamily="18" charset="0"/>
              </a:rPr>
              <a:t>&amp; GitHub Valuation &amp; </a:t>
            </a:r>
            <a:r>
              <a:rPr lang="en-IN" i="1" u="sng" dirty="0" err="1">
                <a:latin typeface="Bernard MT Condensed" panose="02050806060905020404" pitchFamily="18" charset="0"/>
              </a:rPr>
              <a:t>InvestmentMicrosoft</a:t>
            </a:r>
            <a:r>
              <a:rPr lang="en-IN" i="1" u="sng" dirty="0">
                <a:latin typeface="Bernard MT Condensed" panose="02050806060905020404" pitchFamily="18" charset="0"/>
              </a:rPr>
              <a:t> Market Cap: </a:t>
            </a:r>
            <a:r>
              <a:rPr lang="en-IN" i="1" dirty="0">
                <a:latin typeface="Bernard MT Condensed" panose="02050806060905020404" pitchFamily="18" charset="0"/>
              </a:rPr>
              <a:t>Around $2.8 trillion (2025)Investment: Microsoft heavily invested in AI, integrating </a:t>
            </a:r>
            <a:r>
              <a:rPr lang="en-IN" i="1" dirty="0" err="1">
                <a:latin typeface="Bernard MT Condensed" panose="02050806060905020404" pitchFamily="18" charset="0"/>
              </a:rPr>
              <a:t>Copilot</a:t>
            </a:r>
            <a:r>
              <a:rPr lang="en-IN" i="1" dirty="0">
                <a:latin typeface="Bernard MT Condensed" panose="02050806060905020404" pitchFamily="18" charset="0"/>
              </a:rPr>
              <a:t> across developer tools and </a:t>
            </a:r>
            <a:r>
              <a:rPr lang="en-IN" i="1" dirty="0" err="1">
                <a:latin typeface="Bernard MT Condensed" panose="02050806060905020404" pitchFamily="18" charset="0"/>
              </a:rPr>
              <a:t>productsImpact</a:t>
            </a:r>
            <a:r>
              <a:rPr lang="en-IN" i="1" dirty="0">
                <a:latin typeface="Bernard MT Condensed" panose="02050806060905020404" pitchFamily="18" charset="0"/>
              </a:rPr>
              <a:t>: </a:t>
            </a:r>
            <a:r>
              <a:rPr lang="en-IN" i="1" dirty="0" err="1">
                <a:latin typeface="Bernard MT Condensed" panose="02050806060905020404" pitchFamily="18" charset="0"/>
              </a:rPr>
              <a:t>Copilot</a:t>
            </a:r>
            <a:r>
              <a:rPr lang="en-IN" i="1" dirty="0">
                <a:latin typeface="Bernard MT Condensed" panose="02050806060905020404" pitchFamily="18" charset="0"/>
              </a:rPr>
              <a:t> is a flagship AI tool driving productivity in software </a:t>
            </a:r>
            <a:r>
              <a:rPr lang="en-IN" i="1" dirty="0" smtClean="0">
                <a:latin typeface="Bernard MT Condensed" panose="02050806060905020404" pitchFamily="18" charset="0"/>
              </a:rPr>
              <a:t>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i="1" u="sng" dirty="0" smtClean="0">
                <a:latin typeface="Bernard MT Condensed" panose="02050806060905020404" pitchFamily="18" charset="0"/>
              </a:rPr>
              <a:t>Key Points </a:t>
            </a:r>
            <a:r>
              <a:rPr lang="en-IN" i="1" dirty="0" err="1" smtClean="0">
                <a:latin typeface="Bernard MT Condensed" panose="02050806060905020404" pitchFamily="18" charset="0"/>
              </a:rPr>
              <a:t>Copilot</a:t>
            </a:r>
            <a:r>
              <a:rPr lang="en-IN" i="1" dirty="0" smtClean="0">
                <a:latin typeface="Bernard MT Condensed" panose="02050806060905020404" pitchFamily="18" charset="0"/>
              </a:rPr>
              <a:t> </a:t>
            </a:r>
            <a:r>
              <a:rPr lang="en-IN" i="1" dirty="0">
                <a:latin typeface="Bernard MT Condensed" panose="02050806060905020404" pitchFamily="18" charset="0"/>
              </a:rPr>
              <a:t>revolutionizes coding with AI </a:t>
            </a:r>
            <a:r>
              <a:rPr lang="en-IN" i="1" dirty="0" err="1">
                <a:latin typeface="Bernard MT Condensed" panose="02050806060905020404" pitchFamily="18" charset="0"/>
              </a:rPr>
              <a:t>assistanceBuilt</a:t>
            </a:r>
            <a:r>
              <a:rPr lang="en-IN" i="1" dirty="0">
                <a:latin typeface="Bernard MT Condensed" panose="02050806060905020404" pitchFamily="18" charset="0"/>
              </a:rPr>
              <a:t> on </a:t>
            </a:r>
            <a:r>
              <a:rPr lang="en-IN" i="1" dirty="0" err="1">
                <a:latin typeface="Bernard MT Condensed" panose="02050806060905020404" pitchFamily="18" charset="0"/>
              </a:rPr>
              <a:t>OpenAI’s</a:t>
            </a:r>
            <a:r>
              <a:rPr lang="en-IN" i="1" dirty="0">
                <a:latin typeface="Bernard MT Condensed" panose="02050806060905020404" pitchFamily="18" charset="0"/>
              </a:rPr>
              <a:t> models, showcasing Microsoft-</a:t>
            </a:r>
            <a:r>
              <a:rPr lang="en-IN" i="1" dirty="0" err="1">
                <a:latin typeface="Bernard MT Condensed" panose="02050806060905020404" pitchFamily="18" charset="0"/>
              </a:rPr>
              <a:t>OpenAI</a:t>
            </a:r>
            <a:r>
              <a:rPr lang="en-IN" i="1" dirty="0">
                <a:latin typeface="Bernard MT Condensed" panose="02050806060905020404" pitchFamily="18" charset="0"/>
              </a:rPr>
              <a:t> </a:t>
            </a:r>
            <a:r>
              <a:rPr lang="en-IN" i="1" dirty="0" err="1">
                <a:latin typeface="Bernard MT Condensed" panose="02050806060905020404" pitchFamily="18" charset="0"/>
              </a:rPr>
              <a:t>partnershipSignificant</a:t>
            </a:r>
            <a:r>
              <a:rPr lang="en-IN" i="1" dirty="0">
                <a:latin typeface="Bernard MT Condensed" panose="02050806060905020404" pitchFamily="18" charset="0"/>
              </a:rPr>
              <a:t> role in Microsoft’s AI and developer strategy</a:t>
            </a:r>
          </a:p>
        </p:txBody>
      </p:sp>
    </p:spTree>
    <p:extLst>
      <p:ext uri="{BB962C8B-B14F-4D97-AF65-F5344CB8AC3E}">
        <p14:creationId xmlns:p14="http://schemas.microsoft.com/office/powerpoint/2010/main" val="2082277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193">
        <p15:prstTrans prst="airplane"/>
      </p:transition>
    </mc:Choice>
    <mc:Fallback xmlns="">
      <p:transition spd="slow" advTm="81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SEEK</a:t>
            </a:r>
            <a:endParaRPr lang="en-IN" dirty="0"/>
          </a:p>
        </p:txBody>
      </p:sp>
      <p:pic>
        <p:nvPicPr>
          <p:cNvPr id="5" name="Content Placeholder 4" descr="딥시크(&lt;strong&gt;DeepSeek&lt;/strong&gt;)가 OpenAI와 Nvidia를 망하게 할까?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9" y="2604976"/>
            <a:ext cx="5878885" cy="330687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9399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334">
        <p15:prstTrans prst="wind" invX="1"/>
      </p:transition>
    </mc:Choice>
    <mc:Fallback xmlns="">
      <p:transition spd="slow" advTm="63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614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Bauhaus 93</vt:lpstr>
      <vt:lpstr>Bernard MT Condensed</vt:lpstr>
      <vt:lpstr>Century Gothic</vt:lpstr>
      <vt:lpstr>Chiller</vt:lpstr>
      <vt:lpstr>Wingdings</vt:lpstr>
      <vt:lpstr>Wingdings 3</vt:lpstr>
      <vt:lpstr>Wisp</vt:lpstr>
      <vt:lpstr>HELLO EVERYONE </vt:lpstr>
      <vt:lpstr>GOOGLE TOOLS</vt:lpstr>
      <vt:lpstr>CHAT GPT</vt:lpstr>
      <vt:lpstr>Origins and Market Value Snapshot</vt:lpstr>
      <vt:lpstr>GEMINI</vt:lpstr>
      <vt:lpstr>AI Innovation &amp; Market Impact</vt:lpstr>
      <vt:lpstr>COPILOT</vt:lpstr>
      <vt:lpstr>AI-Powered Coding Assistant</vt:lpstr>
      <vt:lpstr>DEEP SEEK</vt:lpstr>
      <vt:lpstr>Echoes of Midnight</vt:lpstr>
      <vt:lpstr>BLACK BOX</vt:lpstr>
      <vt:lpstr>The Mysterious Minds of Machines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tool</dc:title>
  <dc:creator>Administrator</dc:creator>
  <cp:lastModifiedBy>Administrator</cp:lastModifiedBy>
  <cp:revision>15</cp:revision>
  <dcterms:created xsi:type="dcterms:W3CDTF">2025-09-15T02:43:34Z</dcterms:created>
  <dcterms:modified xsi:type="dcterms:W3CDTF">2025-09-22T04:14:13Z</dcterms:modified>
</cp:coreProperties>
</file>