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2" r:id="rId5"/>
    <p:sldId id="259" r:id="rId6"/>
    <p:sldId id="261" r:id="rId7"/>
    <p:sldId id="258" r:id="rId8"/>
    <p:sldId id="257" r:id="rId9"/>
    <p:sldId id="264" r:id="rId10"/>
    <p:sldId id="265" r:id="rId11"/>
    <p:sldId id="266" r:id="rId12"/>
    <p:sldId id="267" r:id="rId13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3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3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1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92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B9BD-B047-4BF5-BB0C-78C84F6F4BB8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A83F-6BE0-428A-913B-2694D7859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A37403B-A8AF-42A0-8D19-2E04E770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4A52A8D-1574-4243-B3E5-54EDBDD49FE9}"/>
              </a:ext>
            </a:extLst>
          </p:cNvPr>
          <p:cNvSpPr txBox="1"/>
          <p:nvPr/>
        </p:nvSpPr>
        <p:spPr>
          <a:xfrm>
            <a:off x="1954450" y="1131801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Alle Läden: Calliope mini</a:t>
            </a:r>
          </a:p>
        </p:txBody>
      </p:sp>
      <p:pic>
        <p:nvPicPr>
          <p:cNvPr id="7" name="Grafik 6" descr="Ein Bild, das Screenshot, Monitor, drinnen, Bildschirm enthält.&#10;&#10;Automatisch generierte Beschreibung">
            <a:extLst>
              <a:ext uri="{FF2B5EF4-FFF2-40B4-BE49-F238E27FC236}">
                <a16:creationId xmlns:a16="http://schemas.microsoft.com/office/drawing/2014/main" id="{151E2029-131C-4298-8C2E-BA3411FD8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8"/>
          <a:stretch/>
        </p:blipFill>
        <p:spPr>
          <a:xfrm rot="16200000">
            <a:off x="-858618" y="3339399"/>
            <a:ext cx="8070983" cy="47669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545C8E6-7DAD-48CD-8FE1-DCA632C50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6FFFC83-92D6-448F-9CFC-0485780BC59A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002347E-ECB0-4530-8671-DE6307A150E1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026" name="Picture 2" descr="Creative Commons Lizenzvertrag">
              <a:extLst>
                <a:ext uri="{FF2B5EF4-FFF2-40B4-BE49-F238E27FC236}">
                  <a16:creationId xmlns:a16="http://schemas.microsoft.com/office/drawing/2014/main" id="{B458412D-0B33-4F87-9610-8B43D9C8B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59E36B7-3B1A-4FD2-BDAC-290D8E529197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79438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237AB8-2519-4DCF-A4C7-C1D6E8B6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8ED620-20EC-41A6-8B4C-7A498986C37F}"/>
              </a:ext>
            </a:extLst>
          </p:cNvPr>
          <p:cNvSpPr txBox="1"/>
          <p:nvPr/>
        </p:nvSpPr>
        <p:spPr>
          <a:xfrm>
            <a:off x="1667585" y="1363709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Spielernummer: App Inventor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E5F6AE-B52F-4770-9218-091B1D96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E2C7B30-3692-4CF1-81D7-CA681497AF60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5CD779-6DC4-40EC-906A-6B3F53F738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8"/>
          <a:stretch/>
        </p:blipFill>
        <p:spPr>
          <a:xfrm>
            <a:off x="502508" y="3463777"/>
            <a:ext cx="4665985" cy="3906461"/>
          </a:xfrm>
          <a:prstGeom prst="rect">
            <a:avLst/>
          </a:prstGeom>
        </p:spPr>
      </p:pic>
      <p:pic>
        <p:nvPicPr>
          <p:cNvPr id="5" name="Grafik 4" descr="Ein Bild, das Screenshot, Tier enthält.&#10;&#10;Automatisch generierte Beschreibung">
            <a:extLst>
              <a:ext uri="{FF2B5EF4-FFF2-40B4-BE49-F238E27FC236}">
                <a16:creationId xmlns:a16="http://schemas.microsoft.com/office/drawing/2014/main" id="{150717A8-0AC4-487E-9FB2-BD30C520D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3"/>
          <a:stretch/>
        </p:blipFill>
        <p:spPr>
          <a:xfrm>
            <a:off x="3779520" y="2046264"/>
            <a:ext cx="2635428" cy="2230943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35DD3E-E984-4A6F-8BA4-C8ADDEAE33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8" b="40181"/>
          <a:stretch/>
        </p:blipFill>
        <p:spPr>
          <a:xfrm>
            <a:off x="305621" y="7283763"/>
            <a:ext cx="4743902" cy="251705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96C50E-8F08-4ADD-BB56-BC5F33D0CF9E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4" name="Picture 2" descr="Creative Commons Lizenzvertrag">
              <a:extLst>
                <a:ext uri="{FF2B5EF4-FFF2-40B4-BE49-F238E27FC236}">
                  <a16:creationId xmlns:a16="http://schemas.microsoft.com/office/drawing/2014/main" id="{99C829CD-E605-42A7-A4B8-E1F1E8494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5B676FC-A50E-4861-BFAF-5675926CA7D9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8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90420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237AB8-2519-4DCF-A4C7-C1D6E8B6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8ED620-20EC-41A6-8B4C-7A498986C37F}"/>
              </a:ext>
            </a:extLst>
          </p:cNvPr>
          <p:cNvSpPr txBox="1"/>
          <p:nvPr/>
        </p:nvSpPr>
        <p:spPr>
          <a:xfrm>
            <a:off x="2595431" y="1415481"/>
            <a:ext cx="192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Artikel-Tabelle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E5F6AE-B52F-4770-9218-091B1D96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E2C7B30-3692-4CF1-81D7-CA681497AF60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BBBDB81-3E0A-40C9-B2AC-02FE97B8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05324"/>
              </p:ext>
            </p:extLst>
          </p:nvPr>
        </p:nvGraphicFramePr>
        <p:xfrm>
          <a:off x="933291" y="2366383"/>
          <a:ext cx="4991418" cy="595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618">
                  <a:extLst>
                    <a:ext uri="{9D8B030D-6E8A-4147-A177-3AD203B41FA5}">
                      <a16:colId xmlns:a16="http://schemas.microsoft.com/office/drawing/2014/main" val="12418274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0391005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951229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511799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490224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409032"/>
                    </a:ext>
                  </a:extLst>
                </a:gridCol>
              </a:tblGrid>
              <a:tr h="5683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A_ID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Bezeichnung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Preis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LID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Essen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Fitness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4717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Pommes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441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Fleischklopsbrötchen (Boulette/Frikadelle)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04089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Veganer Salat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7684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Dinokeule (Chicken Nuggets)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221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Currywurst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819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Burger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0107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Schokocroissant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875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Käsebrötchen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842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Franzbrötchen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3583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Salamibrötchen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7948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Hau-den-Dino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08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Heißer Draht in Dino-Form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5726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Dinochips (Einkaufswagen)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360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Pfeife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2749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Taucher-Set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2160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Anziehpuppe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359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3D-Anziehpuppe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618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rot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853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blau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138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gelb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3870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grün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60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schwarz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8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Aufkleber violett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671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Dinobild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89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Dinosong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689623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F8A9A8D-3EF7-4C5B-97B6-90D376E27F2E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2" name="Picture 2" descr="Creative Commons Lizenzvertrag">
              <a:extLst>
                <a:ext uri="{FF2B5EF4-FFF2-40B4-BE49-F238E27FC236}">
                  <a16:creationId xmlns:a16="http://schemas.microsoft.com/office/drawing/2014/main" id="{C08A3E1D-1029-419E-80CB-D55046C40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FF285EB-0744-4080-8689-B7982E0C7C5B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6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172692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237AB8-2519-4DCF-A4C7-C1D6E8B6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8ED620-20EC-41A6-8B4C-7A498986C37F}"/>
              </a:ext>
            </a:extLst>
          </p:cNvPr>
          <p:cNvSpPr txBox="1"/>
          <p:nvPr/>
        </p:nvSpPr>
        <p:spPr>
          <a:xfrm>
            <a:off x="801564" y="1890193"/>
            <a:ext cx="206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Laden-Tabelle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E5F6AE-B52F-4770-9218-091B1D96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E2C7B30-3692-4CF1-81D7-CA681497AF60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1CE996E-415E-493E-8370-A4D75AC2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68644"/>
              </p:ext>
            </p:extLst>
          </p:nvPr>
        </p:nvGraphicFramePr>
        <p:xfrm>
          <a:off x="801564" y="2469514"/>
          <a:ext cx="18288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12613269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413485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L_ID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Name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6639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Fast Food – Restaurant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35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Bäcker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4590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Kasino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965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Fanartikel-Shop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4338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Sportladen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726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Supermarkt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3754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Webshop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204869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BDB3C94C-B9BC-4A60-9C8F-F3270EA3F35E}"/>
              </a:ext>
            </a:extLst>
          </p:cNvPr>
          <p:cNvSpPr txBox="1"/>
          <p:nvPr/>
        </p:nvSpPr>
        <p:spPr>
          <a:xfrm>
            <a:off x="2264856" y="4907280"/>
            <a:ext cx="206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Rabatt-Tabelle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CFC921-D9B1-41DF-80B3-6DF9439D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0239"/>
              </p:ext>
            </p:extLst>
          </p:nvPr>
        </p:nvGraphicFramePr>
        <p:xfrm>
          <a:off x="1251361" y="5586931"/>
          <a:ext cx="4091115" cy="195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38718267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1699103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45326742"/>
                    </a:ext>
                  </a:extLst>
                </a:gridCol>
                <a:gridCol w="1081215">
                  <a:extLst>
                    <a:ext uri="{9D8B030D-6E8A-4147-A177-3AD203B41FA5}">
                      <a16:colId xmlns:a16="http://schemas.microsoft.com/office/drawing/2014/main" val="154184643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1591315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R_ID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Text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Anz_kaufen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Anz_bezahlen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Ersparnis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48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Kauf 2, nimm 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585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Spar 1 Tracey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1734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Spar 2 Tracey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9149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Spar 3 Tracey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043525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B251DB5-4B99-403F-97F7-7F6E56A11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49238"/>
              </p:ext>
            </p:extLst>
          </p:nvPr>
        </p:nvGraphicFramePr>
        <p:xfrm>
          <a:off x="3906818" y="2682874"/>
          <a:ext cx="1676146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770038921"/>
                    </a:ext>
                  </a:extLst>
                </a:gridCol>
                <a:gridCol w="1180846">
                  <a:extLst>
                    <a:ext uri="{9D8B030D-6E8A-4147-A177-3AD203B41FA5}">
                      <a16:colId xmlns:a16="http://schemas.microsoft.com/office/drawing/2014/main" val="21141467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D_ID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effectLst/>
                        </a:rPr>
                        <a:t>Text</a:t>
                      </a:r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7229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Lessemsaurus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10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Oryctodromeus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967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Brontosaurus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193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Maiasaura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878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Velociraptor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1043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Oviraptor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4571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T.rex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0885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CE72396A-E87D-4719-B16E-7F1FF3EC15D3}"/>
              </a:ext>
            </a:extLst>
          </p:cNvPr>
          <p:cNvSpPr txBox="1"/>
          <p:nvPr/>
        </p:nvSpPr>
        <p:spPr>
          <a:xfrm>
            <a:off x="3906818" y="1890193"/>
            <a:ext cx="206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Dino-Tabelle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512CDDC-91CE-40FE-9C04-E7EE71145CBA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5" name="Picture 2" descr="Creative Commons Lizenzvertrag">
              <a:extLst>
                <a:ext uri="{FF2B5EF4-FFF2-40B4-BE49-F238E27FC236}">
                  <a16:creationId xmlns:a16="http://schemas.microsoft.com/office/drawing/2014/main" id="{8C4D4B0E-0654-45B4-85D1-2100B9C7F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0D92EAB-E385-4FCE-86A4-0E4DCFD2FD9C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6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14415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5474F-1D78-4B5F-AFC6-7858831B494F}"/>
              </a:ext>
            </a:extLst>
          </p:cNvPr>
          <p:cNvSpPr/>
          <p:nvPr/>
        </p:nvSpPr>
        <p:spPr>
          <a:xfrm>
            <a:off x="172720" y="1873032"/>
            <a:ext cx="6512560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/>
              <a:t>import requests</a:t>
            </a:r>
          </a:p>
          <a:p>
            <a:r>
              <a:rPr lang="de-DE" sz="1200"/>
              <a:t>import serial</a:t>
            </a:r>
          </a:p>
          <a:p>
            <a:r>
              <a:rPr lang="de-DE" sz="1200"/>
              <a:t>import json</a:t>
            </a:r>
          </a:p>
          <a:p>
            <a:r>
              <a:rPr lang="de-DE" sz="1200"/>
              <a:t>from blinkt import set_all, set_brightness, show, clear</a:t>
            </a:r>
          </a:p>
          <a:p>
            <a:r>
              <a:rPr lang="de-DE" sz="1200"/>
              <a:t>import time</a:t>
            </a:r>
          </a:p>
          <a:p>
            <a:endParaRPr lang="de-DE" sz="1200"/>
          </a:p>
          <a:p>
            <a:r>
              <a:rPr lang="de-DE" sz="1200"/>
              <a:t>address = '10.3.141.1' #RaspAP default IP</a:t>
            </a:r>
          </a:p>
          <a:p>
            <a:endParaRPr lang="de-DE" sz="1200"/>
          </a:p>
          <a:p>
            <a:r>
              <a:rPr lang="de-DE" sz="1200"/>
              <a:t># /dev/ttyACM0 on linux</a:t>
            </a:r>
          </a:p>
          <a:p>
            <a:r>
              <a:rPr lang="de-DE" sz="1200"/>
              <a:t># /COMXX on windows</a:t>
            </a:r>
          </a:p>
          <a:p>
            <a:r>
              <a:rPr lang="de-DE" sz="1200"/>
              <a:t>ser = serial.Serial(</a:t>
            </a:r>
          </a:p>
          <a:p>
            <a:r>
              <a:rPr lang="de-DE" sz="1200"/>
              <a:t>    port='/dev/ttyACM0',\</a:t>
            </a:r>
          </a:p>
          <a:p>
            <a:r>
              <a:rPr lang="de-DE" sz="1200"/>
              <a:t>    baudrate=115200,\</a:t>
            </a:r>
          </a:p>
          <a:p>
            <a:r>
              <a:rPr lang="de-DE" sz="1200"/>
              <a:t>    parity=serial.PARITY_NONE,\</a:t>
            </a:r>
          </a:p>
          <a:p>
            <a:r>
              <a:rPr lang="de-DE" sz="1200"/>
              <a:t>    stopbits=serial.STOPBITS_ONE,\</a:t>
            </a:r>
          </a:p>
          <a:p>
            <a:r>
              <a:rPr lang="de-DE" sz="1200"/>
              <a:t>    bytesize=serial.EIGHTBITS,\</a:t>
            </a:r>
          </a:p>
          <a:p>
            <a:r>
              <a:rPr lang="de-DE" sz="1200"/>
              <a:t>        timeout=1)</a:t>
            </a:r>
          </a:p>
          <a:p>
            <a:endParaRPr lang="de-DE" sz="1200"/>
          </a:p>
          <a:p>
            <a:r>
              <a:rPr lang="de-DE" sz="1200"/>
              <a:t>print("Verbunden mit: " + ser.name)</a:t>
            </a:r>
          </a:p>
          <a:p>
            <a:endParaRPr lang="de-DE" sz="1200"/>
          </a:p>
          <a:p>
            <a:r>
              <a:rPr lang="de-DE" sz="1200"/>
              <a:t>while True:</a:t>
            </a:r>
          </a:p>
          <a:p>
            <a:r>
              <a:rPr lang="de-DE" sz="1200"/>
              <a:t>	values = ser.readline().split(";")</a:t>
            </a:r>
          </a:p>
          <a:p>
            <a:r>
              <a:rPr lang="de-DE" sz="1200"/>
              <a:t>	if len(values)==2 and values[0] != '' and values[1] != '': </a:t>
            </a:r>
          </a:p>
          <a:p>
            <a:r>
              <a:rPr lang="de-DE" sz="1200"/>
              <a:t>		print('http://'+address+'/api/v1.php?players/'+values[0]+'/buy/'+values[1])</a:t>
            </a:r>
          </a:p>
          <a:p>
            <a:r>
              <a:rPr lang="de-DE" sz="1200"/>
              <a:t>		r = requests.get('http://'+address+'/api/v1.php?players/'+values[0]+'/buy/'+values[1])</a:t>
            </a:r>
          </a:p>
          <a:p>
            <a:r>
              <a:rPr lang="de-DE" sz="1200"/>
              <a:t>		if r.status_code == 200:</a:t>
            </a:r>
          </a:p>
          <a:p>
            <a:r>
              <a:rPr lang="de-DE" sz="1200"/>
              <a:t>			success = r.json()</a:t>
            </a:r>
          </a:p>
          <a:p>
            <a:r>
              <a:rPr lang="de-DE" sz="1200"/>
              <a:t>			if success["success"] == True:</a:t>
            </a:r>
          </a:p>
          <a:p>
            <a:r>
              <a:rPr lang="de-DE" sz="1200"/>
              <a:t>				print("Erfolgreich gekauft!")</a:t>
            </a:r>
          </a:p>
          <a:p>
            <a:r>
              <a:rPr lang="de-DE" sz="1200"/>
              <a:t>				set_all(0, 255, 0)</a:t>
            </a:r>
          </a:p>
          <a:p>
            <a:r>
              <a:rPr lang="de-DE" sz="1200"/>
              <a:t>				show()</a:t>
            </a:r>
          </a:p>
          <a:p>
            <a:r>
              <a:rPr lang="de-DE" sz="1200"/>
              <a:t>				time.sleep(1)</a:t>
            </a:r>
          </a:p>
          <a:p>
            <a:r>
              <a:rPr lang="de-DE" sz="1200"/>
              <a:t>				clear()</a:t>
            </a:r>
          </a:p>
          <a:p>
            <a:r>
              <a:rPr lang="de-DE" sz="1200"/>
              <a:t>				show()</a:t>
            </a:r>
          </a:p>
          <a:p>
            <a:r>
              <a:rPr lang="de-DE" sz="1200"/>
              <a:t>				ser.write("OK")</a:t>
            </a:r>
          </a:p>
          <a:p>
            <a:r>
              <a:rPr lang="de-DE" sz="1200"/>
              <a:t>			else:</a:t>
            </a:r>
          </a:p>
          <a:p>
            <a:r>
              <a:rPr lang="de-DE" sz="1200"/>
              <a:t>				print("Fehler beim Einkauf!")</a:t>
            </a:r>
          </a:p>
          <a:p>
            <a:r>
              <a:rPr lang="de-DE" sz="1200"/>
              <a:t>				set_all(255, 0, 0)</a:t>
            </a:r>
          </a:p>
          <a:p>
            <a:r>
              <a:rPr lang="de-DE" sz="1200"/>
              <a:t>				show()</a:t>
            </a:r>
          </a:p>
          <a:p>
            <a:r>
              <a:rPr lang="de-DE" sz="1200"/>
              <a:t>				time.sleep(1)</a:t>
            </a:r>
          </a:p>
          <a:p>
            <a:r>
              <a:rPr lang="de-DE" sz="1200"/>
              <a:t>				clear()</a:t>
            </a:r>
          </a:p>
          <a:p>
            <a:r>
              <a:rPr lang="de-DE" sz="1200"/>
              <a:t>				ser.write("NOTOK")</a:t>
            </a:r>
          </a:p>
          <a:p>
            <a:endParaRPr lang="de-DE" sz="1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F30A57-1B24-49DB-817C-746FBA09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253606"/>
            <a:ext cx="1698951" cy="16194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6050066-559E-403C-9BE2-CDC66D2603B4}"/>
              </a:ext>
            </a:extLst>
          </p:cNvPr>
          <p:cNvSpPr txBox="1"/>
          <p:nvPr/>
        </p:nvSpPr>
        <p:spPr>
          <a:xfrm>
            <a:off x="1784674" y="1444549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Alle Läden: RaspberryPi 0 W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F5A206-FC0C-49C3-BE11-9B5CA62CB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42DEA97-6FA9-4CB7-A531-659B4FED576D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5D3E963-A6CF-40E5-A8AF-CD495750CB23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0" name="Picture 2" descr="Creative Commons Lizenzvertrag">
              <a:extLst>
                <a:ext uri="{FF2B5EF4-FFF2-40B4-BE49-F238E27FC236}">
                  <a16:creationId xmlns:a16="http://schemas.microsoft.com/office/drawing/2014/main" id="{9BEC34B5-D97A-4F3F-8740-CF2EA0364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DCD486-9A2D-4D41-8010-FCCD539082FD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6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30109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6447C63-FD53-48D6-8198-F6FB949E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0A8800D-A28A-4E9D-B9A5-E175CBB3674F}"/>
              </a:ext>
            </a:extLst>
          </p:cNvPr>
          <p:cNvSpPr txBox="1"/>
          <p:nvPr/>
        </p:nvSpPr>
        <p:spPr>
          <a:xfrm>
            <a:off x="1344850" y="1290922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Fast Food Restaurant: Calliope mini</a:t>
            </a:r>
          </a:p>
        </p:txBody>
      </p:sp>
      <p:pic>
        <p:nvPicPr>
          <p:cNvPr id="7" name="Grafik 6" descr="Ein Bild, das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6AE2C4B1-DFF8-4E57-B794-F5A59278B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 b="44906"/>
          <a:stretch/>
        </p:blipFill>
        <p:spPr>
          <a:xfrm>
            <a:off x="271992" y="1849574"/>
            <a:ext cx="5738843" cy="8060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010B809-F175-4969-849F-A2207EE9B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B00A766-A535-47DE-AA67-9376FF4AC0ED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AC51EE-12B6-449C-AC62-1ACFF6900C1B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1" name="Picture 2" descr="Creative Commons Lizenzvertrag">
              <a:extLst>
                <a:ext uri="{FF2B5EF4-FFF2-40B4-BE49-F238E27FC236}">
                  <a16:creationId xmlns:a16="http://schemas.microsoft.com/office/drawing/2014/main" id="{E2F0D80C-5351-4D44-BF8A-04B605DE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1FDB9E1-81CF-453C-BCD0-74373A5804DF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32625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Monitor, Bildschirm, drinnen enthält.&#10;&#10;Automatisch generierte Beschreibung">
            <a:extLst>
              <a:ext uri="{FF2B5EF4-FFF2-40B4-BE49-F238E27FC236}">
                <a16:creationId xmlns:a16="http://schemas.microsoft.com/office/drawing/2014/main" id="{17104407-86D5-4B2B-87A3-0B5A921BE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7" b="52109"/>
          <a:stretch/>
        </p:blipFill>
        <p:spPr>
          <a:xfrm>
            <a:off x="255494" y="2038727"/>
            <a:ext cx="6029984" cy="71187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357668-D0E8-4312-BC78-63A3AF4D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A04412-9D97-4E5D-B21A-21FE9830D037}"/>
              </a:ext>
            </a:extLst>
          </p:cNvPr>
          <p:cNvSpPr txBox="1"/>
          <p:nvPr/>
        </p:nvSpPr>
        <p:spPr>
          <a:xfrm>
            <a:off x="2190049" y="1270301"/>
            <a:ext cx="294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Bäcker: Calliope mini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A58921-8B38-4E01-8A7A-885522DC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D094906-4BA5-478C-86C4-ABEB982C3935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734F4CF-7DF9-4411-BE16-405CDE3A6034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1" name="Picture 2" descr="Creative Commons Lizenzvertrag">
              <a:extLst>
                <a:ext uri="{FF2B5EF4-FFF2-40B4-BE49-F238E27FC236}">
                  <a16:creationId xmlns:a16="http://schemas.microsoft.com/office/drawing/2014/main" id="{EDEA02CC-06A1-444C-A429-0112913E2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66CC504-E487-4968-A016-E3A871BCA41E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39597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163ADC8-101B-4743-B498-E2216E2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C8C1D1B-3121-4BAD-8AC0-76CFC578403A}"/>
              </a:ext>
            </a:extLst>
          </p:cNvPr>
          <p:cNvSpPr txBox="1"/>
          <p:nvPr/>
        </p:nvSpPr>
        <p:spPr>
          <a:xfrm>
            <a:off x="2226385" y="1387909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Kasino: Calliope mini</a:t>
            </a:r>
          </a:p>
        </p:txBody>
      </p:sp>
      <p:pic>
        <p:nvPicPr>
          <p:cNvPr id="8" name="Grafik 7" descr="Ein Bild, das Screenshot, drinnen, Monitor, sitzend enthält.&#10;&#10;Automatisch generierte Beschreibung">
            <a:extLst>
              <a:ext uri="{FF2B5EF4-FFF2-40B4-BE49-F238E27FC236}">
                <a16:creationId xmlns:a16="http://schemas.microsoft.com/office/drawing/2014/main" id="{0CA769AC-CCFD-4723-8D99-77098C533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51"/>
          <a:stretch/>
        </p:blipFill>
        <p:spPr>
          <a:xfrm>
            <a:off x="390278" y="1900595"/>
            <a:ext cx="5165570" cy="76935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6769-61F0-4250-987A-759B10410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8C67785-5974-4899-BF19-148D2583122B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8E922F-C5EB-432D-80B5-6209CF92E3EE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1" name="Picture 2" descr="Creative Commons Lizenzvertrag">
              <a:extLst>
                <a:ext uri="{FF2B5EF4-FFF2-40B4-BE49-F238E27FC236}">
                  <a16:creationId xmlns:a16="http://schemas.microsoft.com/office/drawing/2014/main" id="{9FA85942-571E-4AFF-B8AC-25C4C5FCD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B86D1F-B59F-4C23-A37D-D643F00B53EA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346237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E98F9A3-3F57-4DF8-8489-E20D02F3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02A475-E722-45EC-9CD1-5A95ADBAAEAB}"/>
              </a:ext>
            </a:extLst>
          </p:cNvPr>
          <p:cNvSpPr txBox="1"/>
          <p:nvPr/>
        </p:nvSpPr>
        <p:spPr>
          <a:xfrm>
            <a:off x="1700685" y="1385546"/>
            <a:ext cx="389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Fanartikel-Shop: Calliope mini</a:t>
            </a:r>
          </a:p>
        </p:txBody>
      </p:sp>
      <p:pic>
        <p:nvPicPr>
          <p:cNvPr id="7" name="Grafik 6" descr="Ein Bild, das Screenshot, Monitor, drinnen, Bildschirm enthält.&#10;&#10;Automatisch generierte Beschreibung">
            <a:extLst>
              <a:ext uri="{FF2B5EF4-FFF2-40B4-BE49-F238E27FC236}">
                <a16:creationId xmlns:a16="http://schemas.microsoft.com/office/drawing/2014/main" id="{504752DE-5D63-4DB4-8764-FD0B2786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79" b="61026"/>
          <a:stretch/>
        </p:blipFill>
        <p:spPr>
          <a:xfrm>
            <a:off x="334353" y="1964819"/>
            <a:ext cx="6628206" cy="50814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F02A65-C154-4311-AA0B-F093270D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1965215-E06F-4BBF-8BD0-A4F69D2C480C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4A20684-549F-487F-B0F1-E98B0751FE49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1" name="Picture 2" descr="Creative Commons Lizenzvertrag">
              <a:extLst>
                <a:ext uri="{FF2B5EF4-FFF2-40B4-BE49-F238E27FC236}">
                  <a16:creationId xmlns:a16="http://schemas.microsoft.com/office/drawing/2014/main" id="{17C0CE8B-45A2-4FD4-951B-081654F7B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79CC10A-D29B-4DF6-A710-5E2CE8BAFEEF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407681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1437D0-C74C-498F-A0CA-D660C0CC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B512FB-7A1E-463B-A728-DB5BDC465D32}"/>
              </a:ext>
            </a:extLst>
          </p:cNvPr>
          <p:cNvSpPr txBox="1"/>
          <p:nvPr/>
        </p:nvSpPr>
        <p:spPr>
          <a:xfrm>
            <a:off x="1990309" y="1348546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Sportladen: Calliope mini</a:t>
            </a:r>
          </a:p>
        </p:txBody>
      </p:sp>
      <p:pic>
        <p:nvPicPr>
          <p:cNvPr id="6" name="Grafik 5" descr="Ein Bild, das Screenshot, Monitor, Bildschirm, sitzend enthält.&#10;&#10;Automatisch generierte Beschreibung">
            <a:extLst>
              <a:ext uri="{FF2B5EF4-FFF2-40B4-BE49-F238E27FC236}">
                <a16:creationId xmlns:a16="http://schemas.microsoft.com/office/drawing/2014/main" id="{3D15C1C8-4E60-4265-8640-C618D61A7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6" b="55927"/>
          <a:stretch/>
        </p:blipFill>
        <p:spPr>
          <a:xfrm>
            <a:off x="331591" y="2109837"/>
            <a:ext cx="6324703" cy="60152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5C897-AD82-4197-B63F-8E16C799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C851721-D01F-4C6A-9F9F-A7C075565AF9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F05771-81A3-4763-9561-C2EE1231B47B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0" name="Picture 2" descr="Creative Commons Lizenzvertrag">
              <a:extLst>
                <a:ext uri="{FF2B5EF4-FFF2-40B4-BE49-F238E27FC236}">
                  <a16:creationId xmlns:a16="http://schemas.microsoft.com/office/drawing/2014/main" id="{38D40837-4AC5-438F-B4D2-AEBEAA29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4B8955-F963-48D4-9AAB-E8C2B2118750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16548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588422C-0231-4AA4-8129-7EEAFAE0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4D83CD4-1929-41E2-9213-A597BD75815C}"/>
              </a:ext>
            </a:extLst>
          </p:cNvPr>
          <p:cNvSpPr txBox="1"/>
          <p:nvPr/>
        </p:nvSpPr>
        <p:spPr>
          <a:xfrm>
            <a:off x="1833629" y="1270301"/>
            <a:ext cx="332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Supermarkt: Calliope mini</a:t>
            </a:r>
          </a:p>
        </p:txBody>
      </p:sp>
      <p:pic>
        <p:nvPicPr>
          <p:cNvPr id="6" name="Grafik 5" descr="Ein Bild, das Screenshot, Monitor, Bildschirm, sitzend enthält.&#10;&#10;Automatisch generierte Beschreibung">
            <a:extLst>
              <a:ext uri="{FF2B5EF4-FFF2-40B4-BE49-F238E27FC236}">
                <a16:creationId xmlns:a16="http://schemas.microsoft.com/office/drawing/2014/main" id="{E457D467-0AB8-4E48-913B-2A7038D99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5" b="44857"/>
          <a:stretch/>
        </p:blipFill>
        <p:spPr>
          <a:xfrm>
            <a:off x="439587" y="1849574"/>
            <a:ext cx="5342647" cy="78612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36D41D-5EEA-4D3D-A455-8A4DB110A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32" y="80434"/>
            <a:ext cx="959427" cy="9594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881CB18-2367-451C-BA02-54601D30FB13}"/>
              </a:ext>
            </a:extLst>
          </p:cNvPr>
          <p:cNvSpPr txBox="1"/>
          <p:nvPr/>
        </p:nvSpPr>
        <p:spPr>
          <a:xfrm>
            <a:off x="5049523" y="993302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0A7DD2-123B-4677-B9DC-7E685ADDAB7E}"/>
              </a:ext>
            </a:extLst>
          </p:cNvPr>
          <p:cNvGrpSpPr/>
          <p:nvPr/>
        </p:nvGrpSpPr>
        <p:grpSpPr>
          <a:xfrm>
            <a:off x="6352575" y="1047349"/>
            <a:ext cx="415498" cy="8711039"/>
            <a:chOff x="6352575" y="1047349"/>
            <a:chExt cx="415498" cy="8711039"/>
          </a:xfrm>
        </p:grpSpPr>
        <p:pic>
          <p:nvPicPr>
            <p:cNvPr id="10" name="Picture 2" descr="Creative Commons Lizenzvertrag">
              <a:extLst>
                <a:ext uri="{FF2B5EF4-FFF2-40B4-BE49-F238E27FC236}">
                  <a16:creationId xmlns:a16="http://schemas.microsoft.com/office/drawing/2014/main" id="{5266DADD-BCD7-4A42-9334-B78762DF5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450E901-0387-4AC1-A022-BBAD6F05C78B}"/>
                </a:ext>
              </a:extLst>
            </p:cNvPr>
            <p:cNvSpPr/>
            <p:nvPr/>
          </p:nvSpPr>
          <p:spPr>
            <a:xfrm rot="16200000">
              <a:off x="2623905" y="4776019"/>
              <a:ext cx="787283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7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366772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292159-56EC-41AC-925D-0C4F57A2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2839"/>
            <a:ext cx="5486400" cy="3086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237AB8-2519-4DCF-A4C7-C1D6E8B65E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7" y="230148"/>
            <a:ext cx="1698951" cy="16194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8ED620-20EC-41A6-8B4C-7A498986C37F}"/>
              </a:ext>
            </a:extLst>
          </p:cNvPr>
          <p:cNvSpPr txBox="1"/>
          <p:nvPr/>
        </p:nvSpPr>
        <p:spPr>
          <a:xfrm>
            <a:off x="2226385" y="1387909"/>
            <a:ext cx="46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latin typeface="+mj-lt"/>
              </a:rPr>
              <a:t>Kasino: App Inventor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E5F6AE-B52F-4770-9218-091B1D96F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6292" y="90027"/>
            <a:ext cx="959427" cy="959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E2C7B30-3692-4CF1-81D7-CA681497AF60}"/>
              </a:ext>
            </a:extLst>
          </p:cNvPr>
          <p:cNvSpPr txBox="1"/>
          <p:nvPr/>
        </p:nvSpPr>
        <p:spPr>
          <a:xfrm>
            <a:off x="4634583" y="1002895"/>
            <a:ext cx="184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C257A"/>
                </a:solidFill>
                <a:latin typeface="+mj-lt"/>
              </a:rPr>
              <a:t>Lessing-Gymnasium Uelzen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FA1D874-2EA3-40D1-B229-71D0935D9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" y="5762204"/>
            <a:ext cx="6471762" cy="3624383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55A80C1-19DD-4531-AA03-0F22FD91E6F4}"/>
              </a:ext>
            </a:extLst>
          </p:cNvPr>
          <p:cNvGrpSpPr/>
          <p:nvPr/>
        </p:nvGrpSpPr>
        <p:grpSpPr>
          <a:xfrm>
            <a:off x="6276416" y="870206"/>
            <a:ext cx="577081" cy="8957465"/>
            <a:chOff x="6271783" y="1047350"/>
            <a:chExt cx="577081" cy="8711038"/>
          </a:xfrm>
        </p:grpSpPr>
        <p:pic>
          <p:nvPicPr>
            <p:cNvPr id="14" name="Picture 2" descr="Creative Commons Lizenzvertrag">
              <a:extLst>
                <a:ext uri="{FF2B5EF4-FFF2-40B4-BE49-F238E27FC236}">
                  <a16:creationId xmlns:a16="http://schemas.microsoft.com/office/drawing/2014/main" id="{7C3690C7-5C61-464D-B970-7CF5E10A8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01335" y="9191650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191C1EA-44E0-42A9-906D-3DA539A1B3DB}"/>
                </a:ext>
              </a:extLst>
            </p:cNvPr>
            <p:cNvSpPr/>
            <p:nvPr/>
          </p:nvSpPr>
          <p:spPr>
            <a:xfrm rot="16200000">
              <a:off x="2623905" y="4695228"/>
              <a:ext cx="787283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		Dieses Werk ist lizenziert unter einer</a:t>
              </a:r>
              <a:b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</a:b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		 </a:t>
              </a:r>
              <a:r>
                <a:rPr lang="de-DE" sz="1050">
                  <a:solidFill>
                    <a:srgbClr val="049CCF"/>
                  </a:solidFill>
                  <a:latin typeface="source sans pro" panose="020B0503030403020204" pitchFamily="34" charset="0"/>
                  <a:hlinkClick r:id="rId8"/>
                </a:rPr>
                <a:t>Creative Commons Namensnennung - Nicht-kommerziell - Weitergabe unter gleichen Bedingungen 4.0 International Lizenz</a:t>
              </a:r>
              <a:r>
                <a:rPr lang="de-DE" sz="1050">
                  <a:solidFill>
                    <a:srgbClr val="464646"/>
                  </a:solidFill>
                  <a:latin typeface="source sans pro" panose="020B0503030403020204" pitchFamily="34" charset="0"/>
                </a:rPr>
                <a:t>.</a:t>
              </a:r>
              <a:endParaRPr lang="de-DE" sz="1050"/>
            </a:p>
          </p:txBody>
        </p:sp>
      </p:grpSp>
    </p:spTree>
    <p:extLst>
      <p:ext uri="{BB962C8B-B14F-4D97-AF65-F5344CB8AC3E}">
        <p14:creationId xmlns:p14="http://schemas.microsoft.com/office/powerpoint/2010/main" val="123123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953</Words>
  <Application>Microsoft Office PowerPoint</Application>
  <PresentationFormat>A4-Papier (210 x 297 mm)</PresentationFormat>
  <Paragraphs>293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Mirek Hancl</dc:creator>
  <cp:lastModifiedBy>Mirek Hancl</cp:lastModifiedBy>
  <cp:revision>12</cp:revision>
  <cp:lastPrinted>2019-06-13T18:46:53Z</cp:lastPrinted>
  <dcterms:created xsi:type="dcterms:W3CDTF">2019-06-13T17:03:27Z</dcterms:created>
  <dcterms:modified xsi:type="dcterms:W3CDTF">2019-12-14T23:18:59Z</dcterms:modified>
</cp:coreProperties>
</file>