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09"/>
    <p:restoredTop sz="94761"/>
  </p:normalViewPr>
  <p:slideViewPr>
    <p:cSldViewPr snapToGrid="0">
      <p:cViewPr>
        <p:scale>
          <a:sx n="114" d="100"/>
          <a:sy n="114" d="100"/>
        </p:scale>
        <p:origin x="2200" y="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DEAA48-AD60-264B-A1C4-0B21363A4E0F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FEABDD-833E-6F45-8FD7-6F9451E6C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40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EABDD-833E-6F45-8FD7-6F9451E6C8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9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EABDD-833E-6F45-8FD7-6F9451E6C8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860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EABDD-833E-6F45-8FD7-6F9451E6C8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3561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FEABDD-833E-6F45-8FD7-6F9451E6C8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33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017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86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485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775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9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795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68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585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807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54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2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2252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tla-ai.com/post/the-role-of-llm-judges-in-training-models-like-deepseek-r1?utm_source=chatgpt.com" TargetMode="External"/><Relationship Id="rId3" Type="http://schemas.openxmlformats.org/officeDocument/2006/relationships/hyperlink" Target="https://scale.com/blog/synthetic-data-fine-tuning-llms?utm_source=chatgpt.com" TargetMode="External"/><Relationship Id="rId7" Type="http://schemas.openxmlformats.org/officeDocument/2006/relationships/hyperlink" Target="https://arxiv.org/pdf/2502.12501?utm_source=chatgpt.com" TargetMode="External"/><Relationship Id="rId2" Type="http://schemas.openxmlformats.org/officeDocument/2006/relationships/hyperlink" Target="https://labelyourdata.com/articles/llm-fine-tuning/synthetic-data?utm_source=chatgp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html/2502.12501v1?utm_source=chatgpt.com" TargetMode="External"/><Relationship Id="rId11" Type="http://schemas.openxmlformats.org/officeDocument/2006/relationships/hyperlink" Target="https://lmsys.org/blog/2023-05-03-arena/?utm_source=chatgpt.com" TargetMode="External"/><Relationship Id="rId5" Type="http://schemas.openxmlformats.org/officeDocument/2006/relationships/hyperlink" Target="https://www.wired.com/story/nvidia-gretel-acquisition-synthetic-training-data?utm_source=chatgpt.com" TargetMode="External"/><Relationship Id="rId10" Type="http://schemas.openxmlformats.org/officeDocument/2006/relationships/hyperlink" Target="https://www.analyticsvidhya.com/blog/2024/05/from-gpt-4-to-llama-3-lmsys-chatbot-arena-ranks-top-llms/?utm_source=chatgpt.com" TargetMode="External"/><Relationship Id="rId4" Type="http://schemas.openxmlformats.org/officeDocument/2006/relationships/hyperlink" Target="https://www.reddit.com/r/LocalLLaMA/comments/1hflhu4/hugging_face_launches_the_synthetic_data/?utm_source=chatgpt.com" TargetMode="External"/><Relationship Id="rId9" Type="http://schemas.openxmlformats.org/officeDocument/2006/relationships/hyperlink" Target="https://openlm.ai/chatbot-arena/?utm_source=chatgpt.com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nalyticsvidhya.com/blog/2024/05/from-gpt-4-to-llama-3-lmsys-chatbot-arena-ranks-top-llms/?utm_source=chatgpt.com" TargetMode="External"/><Relationship Id="rId3" Type="http://schemas.openxmlformats.org/officeDocument/2006/relationships/hyperlink" Target="https://scale.com/blog/synthetic-data-fine-tuning-llms?utm_source=chatgpt.com" TargetMode="External"/><Relationship Id="rId7" Type="http://schemas.openxmlformats.org/officeDocument/2006/relationships/hyperlink" Target="https://openlm.ai/chatbot-arena/?utm_source=chatgpt.com" TargetMode="External"/><Relationship Id="rId2" Type="http://schemas.openxmlformats.org/officeDocument/2006/relationships/hyperlink" Target="https://labelyourdata.com/articles/llm-fine-tuning/synthetic-data?utm_source=chatgpt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pdf/2502.12501?utm_source=chatgpt.com" TargetMode="External"/><Relationship Id="rId5" Type="http://schemas.openxmlformats.org/officeDocument/2006/relationships/hyperlink" Target="https://arxiv.org/html/2502.12501v1?utm_source=chatgpt.com" TargetMode="External"/><Relationship Id="rId4" Type="http://schemas.openxmlformats.org/officeDocument/2006/relationships/hyperlink" Target="https://arxiv.org/abs/2410.15226?utm_source=chatgpt.com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esthetic liquid watercolor and ink">
            <a:extLst>
              <a:ext uri="{FF2B5EF4-FFF2-40B4-BE49-F238E27FC236}">
                <a16:creationId xmlns:a16="http://schemas.microsoft.com/office/drawing/2014/main" id="{47105428-0DB4-7C7B-4D49-CFAB61853A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12" b="3325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FBAAD93-7DE6-47D1-3609-446AE138A2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DABEAB-70EA-D351-DDB3-EB2A782F47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80359" y="942105"/>
            <a:ext cx="6041040" cy="4171779"/>
          </a:xfrm>
        </p:spPr>
        <p:txBody>
          <a:bodyPr anchor="t">
            <a:normAutofit fontScale="90000"/>
          </a:bodyPr>
          <a:lstStyle/>
          <a:p>
            <a:r>
              <a:rPr lang="en-US" sz="6000" dirty="0"/>
              <a:t>Machine Learning Engineer in the Generative AI Era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9E4356-78E7-863F-7DD6-A74DF2071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45799" y="3960054"/>
            <a:ext cx="6380762" cy="787106"/>
          </a:xfrm>
        </p:spPr>
        <p:txBody>
          <a:bodyPr anchor="b">
            <a:normAutofit/>
          </a:bodyPr>
          <a:lstStyle/>
          <a:p>
            <a:r>
              <a:rPr lang="en-US" sz="2400" dirty="0"/>
              <a:t>Week 6 – Supervised Fine-Tuning (SFT) Part II</a:t>
            </a:r>
            <a:endParaRPr lang="en-US" sz="22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0236859-7780-1451-40B8-74A77E2715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26232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177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4A4BDB-51B5-340E-E09E-4DC0030B5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096A5-1126-DED2-BFE6-71B7FDE71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LLMsys</a:t>
            </a:r>
            <a:r>
              <a:rPr lang="en-US" dirty="0"/>
              <a:t> Arena – Workflow</a:t>
            </a:r>
          </a:p>
        </p:txBody>
      </p:sp>
      <p:pic>
        <p:nvPicPr>
          <p:cNvPr id="11" name="Picture 10" descr="A diagram of a system components&#10;&#10;AI-generated content may be incorrect.">
            <a:extLst>
              <a:ext uri="{FF2B5EF4-FFF2-40B4-BE49-F238E27FC236}">
                <a16:creationId xmlns:a16="http://schemas.microsoft.com/office/drawing/2014/main" id="{4907ACF2-353A-F1B4-9FAB-C915AB79C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075" y="2221992"/>
            <a:ext cx="11457849" cy="3404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005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BC33C2-20B8-A0EF-1E7F-3668E3DD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088" y="909637"/>
            <a:ext cx="8332400" cy="13075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Elo Rating System Details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13B4C-6731-0B72-5252-A79AB0E20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97762E-8F60-D470-7723-3CBD2B2327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09065" y="1633538"/>
                <a:ext cx="7406849" cy="457202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1300" b="1" dirty="0"/>
                  <a:t>Expected Score Calculation</a:t>
                </a:r>
                <a:endParaRPr lang="en-US" sz="13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10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10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sz="11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100" i="1">
                            <a:latin typeface="Cambria Math" panose="02040503050406030204" pitchFamily="18" charset="0"/>
                          </a:rPr>
                          <m:t>1 + </m:t>
                        </m:r>
                        <m:sSup>
                          <m:sSupPr>
                            <m:ctrlPr>
                              <a:rPr lang="en-US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100" i="1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f>
                              <m:fPr>
                                <m:ctrlPr>
                                  <a:rPr lang="en-US" sz="11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sub>
                                </m:sSub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− </m:t>
                                </m:r>
                                <m:sSub>
                                  <m:sSubPr>
                                    <m:ctrlP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z="1100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sub>
                                </m:sSub>
                              </m:num>
                              <m:den>
                                <m:r>
                                  <a:rPr lang="en-US" sz="1100" i="1">
                                    <a:latin typeface="Cambria Math" panose="02040503050406030204" pitchFamily="18" charset="0"/>
                                  </a:rPr>
                                  <m:t>400</m:t>
                                </m:r>
                              </m:den>
                            </m:f>
                          </m:sup>
                        </m:sSup>
                      </m:den>
                    </m:f>
                  </m:oMath>
                </a14:m>
                <a:endParaRPr lang="en-US" sz="1100" dirty="0"/>
              </a:p>
              <a:p>
                <a:pPr lvl="1">
                  <a:lnSpc>
                    <a:spcPct val="100000"/>
                  </a:lnSpc>
                </a:pPr>
                <a:endParaRPr lang="en-US" sz="11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1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sz="1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1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endParaRPr lang="en-US" sz="1100" dirty="0"/>
              </a:p>
              <a:p>
                <a:pPr>
                  <a:lnSpc>
                    <a:spcPct val="100000"/>
                  </a:lnSpc>
                </a:pPr>
                <a:r>
                  <a:rPr lang="en-US" sz="1500" b="1" dirty="0"/>
                  <a:t>Outcome Encoding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300" dirty="0"/>
                  <a:t>If Model A wins: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3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300" dirty="0"/>
                  <a:t>=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1300" dirty="0"/>
                  <a:t> = 0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300" dirty="0"/>
                  <a:t>If Tie: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300" i="1" dirty="0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300" i="1" dirty="0" smtClean="0">
                        <a:latin typeface="Cambria Math" panose="02040503050406030204" pitchFamily="18" charset="0"/>
                      </a:rPr>
                      <m:t>= 0.5</m:t>
                    </m:r>
                  </m:oMath>
                </a14:m>
                <a:endParaRPr lang="en-US" sz="1300" dirty="0"/>
              </a:p>
              <a:p>
                <a:pPr lvl="1">
                  <a:lnSpc>
                    <a:spcPct val="100000"/>
                  </a:lnSpc>
                </a:pPr>
                <a:r>
                  <a:rPr lang="en-US" sz="1300" dirty="0"/>
                  <a:t>If Model B wins: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1300" i="1" dirty="0" smtClean="0">
                        <a:latin typeface="Cambria Math" panose="02040503050406030204" pitchFamily="18" charset="0"/>
                      </a:rPr>
                      <m:t>= 0, </m:t>
                    </m:r>
                    <m:sSub>
                      <m:sSubPr>
                        <m:ctrlPr>
                          <a:rPr lang="en-US" sz="13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13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1300" i="1" dirty="0" smtClean="0">
                        <a:latin typeface="Cambria Math" panose="02040503050406030204" pitchFamily="18" charset="0"/>
                      </a:rPr>
                      <m:t>= 1</m:t>
                    </m:r>
                  </m:oMath>
                </a14:m>
                <a:endParaRPr lang="en-US" sz="1300" dirty="0"/>
              </a:p>
              <a:p>
                <a:pPr>
                  <a:lnSpc>
                    <a:spcPct val="100000"/>
                  </a:lnSpc>
                </a:pPr>
                <a:r>
                  <a:rPr lang="en-US" sz="1300" b="1" dirty="0"/>
                  <a:t>Rating Update</a:t>
                </a:r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sub>
                    </m:sSub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11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100" b="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100" b="0" i="1" dirty="0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1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sz="1100" dirty="0"/>
              </a:p>
              <a:p>
                <a:pPr lvl="1">
                  <a:lnSpc>
                    <a:spcPct val="10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sz="11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err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i="1" dirty="0" err="1" smtClean="0">
                                <a:latin typeface="Cambria Math" panose="02040503050406030204" pitchFamily="18" charset="0"/>
                              </a:rPr>
                              <m:t>𝑛𝑒𝑤</m:t>
                            </m:r>
                          </m:sub>
                        </m:sSub>
                      </m:sub>
                    </m:sSub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11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1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sSub>
                          <m:sSubPr>
                            <m:ctrlPr>
                              <a:rPr lang="en-US" sz="11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 err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100" i="1" dirty="0" err="1" smtClean="0">
                                <a:latin typeface="Cambria Math" panose="02040503050406030204" pitchFamily="18" charset="0"/>
                              </a:rPr>
                              <m:t>𝑜𝑙𝑑</m:t>
                            </m:r>
                          </m:sub>
                        </m:sSub>
                      </m:sub>
                    </m:sSub>
                    <m:r>
                      <a:rPr lang="en-US" sz="11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1100" i="1" dirty="0">
                        <a:latin typeface="Cambria Math" panose="02040503050406030204" pitchFamily="18" charset="0"/>
                      </a:rPr>
                      <m:t> × </m:t>
                    </m:r>
                    <m:d>
                      <m:dPr>
                        <m:ctrlPr>
                          <a:rPr lang="en-US" sz="11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110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sz="110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1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b>
                            <m:r>
                              <a:rPr lang="en-US" sz="11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1100" dirty="0"/>
                  <a:t> 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100" dirty="0"/>
                  <a:t>Choose K based on sample size and stability: e.g., K = 32 for first 100 matches, K = 16 thereafter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sz="1300" b="1" dirty="0"/>
                  <a:t>Advantages in SFT Context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100" dirty="0"/>
                  <a:t>Provides a continuous metric of improvement vs. baseline and other SFT variants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100" dirty="0"/>
                  <a:t>Robust to noise: tie outcomes prevent huge swings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sz="1100" dirty="0"/>
                  <a:t>Enables leaderboard-style tracking of multiple model versions</a:t>
                </a:r>
              </a:p>
              <a:p>
                <a:pPr>
                  <a:lnSpc>
                    <a:spcPct val="100000"/>
                  </a:lnSpc>
                </a:pPr>
                <a:endParaRPr lang="en-US" sz="13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97762E-8F60-D470-7723-3CBD2B2327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9065" y="1633538"/>
                <a:ext cx="7406849" cy="4572027"/>
              </a:xfrm>
              <a:blipFill>
                <a:blip r:embed="rId2"/>
                <a:stretch>
                  <a:fillRect l="-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 descr="Calculator">
            <a:extLst>
              <a:ext uri="{FF2B5EF4-FFF2-40B4-BE49-F238E27FC236}">
                <a16:creationId xmlns:a16="http://schemas.microsoft.com/office/drawing/2014/main" id="{5DD962DB-15DF-5C4B-49C9-55139BBBD5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7920" y="2102261"/>
            <a:ext cx="3903980" cy="39039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0E8146-6E65-2E6C-0C86-547E3C925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84157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CAB1-CEFA-272A-804C-D776C608F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SFT Part II Pipeline</a:t>
            </a:r>
          </a:p>
        </p:txBody>
      </p:sp>
      <p:pic>
        <p:nvPicPr>
          <p:cNvPr id="9" name="Picture 8" descr="A diagram of different colors&#10;&#10;AI-generated content may be incorrect.">
            <a:extLst>
              <a:ext uri="{FF2B5EF4-FFF2-40B4-BE49-F238E27FC236}">
                <a16:creationId xmlns:a16="http://schemas.microsoft.com/office/drawing/2014/main" id="{03482D66-5CD4-A275-4141-A4B4864E02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306" y="1668057"/>
            <a:ext cx="9679259" cy="4088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39635-37E3-A5DD-1539-D162B697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 &amp;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6E476-0A4C-62C7-7B21-21442D659C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661532"/>
            <a:ext cx="10691265" cy="4300356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/>
              <a:t>Synthetic Data Generation</a:t>
            </a:r>
          </a:p>
          <a:p>
            <a:pPr lvl="1"/>
            <a:r>
              <a:rPr lang="en-US" dirty="0" err="1"/>
              <a:t>LabelYourData</a:t>
            </a:r>
            <a:r>
              <a:rPr lang="en-US" dirty="0"/>
              <a:t> Article on Synthetic Data for LLM Fine-Tuning </a:t>
            </a:r>
            <a:r>
              <a:rPr lang="en-US" dirty="0">
                <a:hlinkClick r:id="rId2"/>
              </a:rPr>
              <a:t>Label Your Data</a:t>
            </a:r>
            <a:endParaRPr lang="en-US" dirty="0"/>
          </a:p>
          <a:p>
            <a:pPr lvl="1"/>
            <a:r>
              <a:rPr lang="en-US" dirty="0"/>
              <a:t>Scale AI Paper: Synthetic Strategies for Enterprise </a:t>
            </a:r>
            <a:r>
              <a:rPr lang="en-US" dirty="0">
                <a:hlinkClick r:id="rId3"/>
              </a:rPr>
              <a:t>Scale</a:t>
            </a:r>
            <a:endParaRPr lang="en-US" dirty="0"/>
          </a:p>
          <a:p>
            <a:pPr lvl="1"/>
            <a:r>
              <a:rPr lang="en-US" dirty="0"/>
              <a:t>Hugging Face Synthetic Data Generator (UI, no-code) </a:t>
            </a:r>
            <a:r>
              <a:rPr lang="en-US" dirty="0">
                <a:hlinkClick r:id="rId4"/>
              </a:rPr>
              <a:t>Reddit</a:t>
            </a:r>
            <a:endParaRPr lang="en-US" dirty="0"/>
          </a:p>
          <a:p>
            <a:pPr lvl="1"/>
            <a:r>
              <a:rPr lang="en-US" dirty="0"/>
              <a:t>Gretel Navigator (Nvidia) for evolutionary synthetic examples </a:t>
            </a:r>
            <a:r>
              <a:rPr lang="en-US" dirty="0">
                <a:hlinkClick r:id="rId5"/>
              </a:rPr>
              <a:t>WIRED</a:t>
            </a:r>
            <a:endParaRPr lang="en-US" dirty="0"/>
          </a:p>
          <a:p>
            <a:r>
              <a:rPr lang="en-US" b="1" dirty="0"/>
              <a:t>LLM-as-Judge &amp; Rejection Sampling</a:t>
            </a:r>
          </a:p>
          <a:p>
            <a:pPr lvl="1"/>
            <a:r>
              <a:rPr lang="en-US" dirty="0" err="1"/>
              <a:t>ArXiv</a:t>
            </a:r>
            <a:r>
              <a:rPr lang="en-US" dirty="0"/>
              <a:t>: “Unlocking Comprehensive Evaluations for LLM-as-a-Judge” (Feb 2025) </a:t>
            </a:r>
            <a:r>
              <a:rPr lang="en-US" dirty="0">
                <a:hlinkClick r:id="rId6"/>
              </a:rPr>
              <a:t>arXiv</a:t>
            </a:r>
            <a:r>
              <a:rPr lang="en-US" dirty="0"/>
              <a:t> </a:t>
            </a:r>
            <a:r>
              <a:rPr lang="en-US" dirty="0">
                <a:hlinkClick r:id="rId7"/>
              </a:rPr>
              <a:t>arXiv</a:t>
            </a:r>
            <a:endParaRPr lang="en-US" dirty="0"/>
          </a:p>
          <a:p>
            <a:pPr lvl="1"/>
            <a:r>
              <a:rPr lang="en-US" dirty="0"/>
              <a:t>DeepSeek-V3 examples: rejection sampling with generative reward model </a:t>
            </a:r>
            <a:r>
              <a:rPr lang="en-US" dirty="0">
                <a:hlinkClick r:id="rId8"/>
              </a:rPr>
              <a:t>Atla AI</a:t>
            </a:r>
            <a:endParaRPr lang="en-US" dirty="0"/>
          </a:p>
          <a:p>
            <a:r>
              <a:rPr lang="en-US" b="1" dirty="0" err="1"/>
              <a:t>LLMsys</a:t>
            </a:r>
            <a:r>
              <a:rPr lang="en-US" b="1" dirty="0"/>
              <a:t> Arena &amp; Elo</a:t>
            </a:r>
          </a:p>
          <a:p>
            <a:pPr lvl="1"/>
            <a:r>
              <a:rPr lang="en-US" dirty="0" err="1"/>
              <a:t>OpenLM.ai</a:t>
            </a:r>
            <a:r>
              <a:rPr lang="en-US" dirty="0"/>
              <a:t> Chatbot Arena (recent platform launch) </a:t>
            </a:r>
            <a:r>
              <a:rPr lang="en-US" dirty="0" err="1">
                <a:hlinkClick r:id="rId9"/>
              </a:rPr>
              <a:t>OpenLM.ai</a:t>
            </a:r>
            <a:r>
              <a:rPr lang="en-US" dirty="0" err="1">
                <a:hlinkClick r:id="rId10"/>
              </a:rPr>
              <a:t>Analytics</a:t>
            </a:r>
            <a:r>
              <a:rPr lang="en-US" dirty="0">
                <a:hlinkClick r:id="rId10"/>
              </a:rPr>
              <a:t> Vidhya</a:t>
            </a:r>
            <a:endParaRPr lang="en-US" dirty="0"/>
          </a:p>
          <a:p>
            <a:pPr lvl="1"/>
            <a:r>
              <a:rPr lang="en-US" dirty="0" err="1"/>
              <a:t>ArXiv</a:t>
            </a:r>
            <a:r>
              <a:rPr lang="en-US" dirty="0"/>
              <a:t>: Chatbot Arena / Elo methods (2023) </a:t>
            </a:r>
            <a:r>
              <a:rPr lang="en-US" dirty="0">
                <a:hlinkClick r:id="rId11"/>
              </a:rPr>
              <a:t>LMSYS</a:t>
            </a:r>
            <a:endParaRPr lang="en-US" dirty="0"/>
          </a:p>
          <a:p>
            <a:pPr lvl="1"/>
            <a:r>
              <a:rPr lang="en-US" dirty="0"/>
              <a:t>Analytics Vidhya: “From GPT-4 to Llama 3 – Chatbot Arena Ranks” </a:t>
            </a:r>
            <a:r>
              <a:rPr lang="en-US" dirty="0">
                <a:hlinkClick r:id="rId10"/>
              </a:rPr>
              <a:t>Analytics Vidhya</a:t>
            </a:r>
            <a:endParaRPr lang="en-US" dirty="0"/>
          </a:p>
          <a:p>
            <a:r>
              <a:rPr lang="en-US" b="1" dirty="0"/>
              <a:t>Implementation Frameworks</a:t>
            </a:r>
          </a:p>
          <a:p>
            <a:pPr lvl="1"/>
            <a:r>
              <a:rPr lang="en-US" dirty="0"/>
              <a:t>Hugging Face PEFT &amp; transformers (</a:t>
            </a:r>
            <a:r>
              <a:rPr lang="en-US" dirty="0" err="1"/>
              <a:t>LoRA</a:t>
            </a:r>
            <a:r>
              <a:rPr lang="en-US" dirty="0"/>
              <a:t>, </a:t>
            </a:r>
            <a:r>
              <a:rPr lang="en-US" dirty="0" err="1"/>
              <a:t>QLoRA</a:t>
            </a:r>
            <a:r>
              <a:rPr lang="en-US" dirty="0"/>
              <a:t>, </a:t>
            </a:r>
            <a:r>
              <a:rPr lang="en-US" dirty="0" err="1"/>
              <a:t>LowRA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DeepSpeed</a:t>
            </a:r>
            <a:r>
              <a:rPr lang="en-US" dirty="0"/>
              <a:t> &amp; TRL packages (</a:t>
            </a:r>
            <a:r>
              <a:rPr lang="en-US" dirty="0" err="1"/>
              <a:t>SFTTrainer</a:t>
            </a:r>
            <a:r>
              <a:rPr lang="en-US" dirty="0"/>
              <a:t>, </a:t>
            </a:r>
            <a:r>
              <a:rPr lang="en-US" dirty="0" err="1"/>
              <a:t>DPOTrainer</a:t>
            </a:r>
            <a:r>
              <a:rPr lang="en-US" dirty="0"/>
              <a:t>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5938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F15F-1F22-2673-D96D-1B72DBB51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C42BE1-91C4-3262-9439-70203C684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LabelYourData</a:t>
            </a:r>
            <a:r>
              <a:rPr lang="en-US" dirty="0"/>
              <a:t>. “Synthetic Data: Benefits and Techniques for LLM Fine-Tuning in 2025.” Jun 2024. </a:t>
            </a:r>
            <a:r>
              <a:rPr lang="en-US" dirty="0">
                <a:hlinkClick r:id="rId2"/>
              </a:rPr>
              <a:t>Label Your Data</a:t>
            </a:r>
            <a:endParaRPr lang="en-US" dirty="0"/>
          </a:p>
          <a:p>
            <a:r>
              <a:rPr lang="en-US" dirty="0"/>
              <a:t>Yung-Chieh Chan et al. “Synthetic Data Generation Strategies for Fine-Tuning LLMs.” Scale AI Blog, Jan 2025. </a:t>
            </a:r>
            <a:r>
              <a:rPr lang="en-US" dirty="0">
                <a:hlinkClick r:id="rId3"/>
              </a:rPr>
              <a:t>Scale</a:t>
            </a:r>
            <a:endParaRPr lang="en-US" dirty="0"/>
          </a:p>
          <a:p>
            <a:r>
              <a:rPr lang="en-US" dirty="0"/>
              <a:t>Zhang et al. “On the Diversity of Synthetic Data and its Impact on Training Large …” </a:t>
            </a:r>
            <a:r>
              <a:rPr lang="en-US" dirty="0" err="1"/>
              <a:t>arXiv</a:t>
            </a:r>
            <a:r>
              <a:rPr lang="en-US" dirty="0"/>
              <a:t>, Oct 2024. </a:t>
            </a:r>
            <a:r>
              <a:rPr lang="en-US" dirty="0">
                <a:hlinkClick r:id="rId4"/>
              </a:rPr>
              <a:t>arXiv</a:t>
            </a:r>
            <a:endParaRPr lang="en-US" dirty="0"/>
          </a:p>
          <a:p>
            <a:r>
              <a:rPr lang="en-US" dirty="0"/>
              <a:t>Zhang &amp; Wang. “Unlocking Comprehensive Evaluations for LLM-as-a-Judge.” arXiv:2502.12501, Apr 2025. </a:t>
            </a:r>
            <a:r>
              <a:rPr lang="en-US" dirty="0">
                <a:hlinkClick r:id="rId5"/>
              </a:rPr>
              <a:t>arXiv</a:t>
            </a:r>
            <a:r>
              <a:rPr lang="en-US" dirty="0"/>
              <a:t> </a:t>
            </a:r>
            <a:r>
              <a:rPr lang="en-US" dirty="0">
                <a:hlinkClick r:id="rId6"/>
              </a:rPr>
              <a:t>arXiv</a:t>
            </a:r>
            <a:endParaRPr lang="en-US" dirty="0"/>
          </a:p>
          <a:p>
            <a:r>
              <a:rPr lang="en-US" dirty="0" err="1"/>
              <a:t>OpenLM.ai</a:t>
            </a:r>
            <a:r>
              <a:rPr lang="en-US" dirty="0"/>
              <a:t>. “Chatbot Arena” (</a:t>
            </a:r>
            <a:r>
              <a:rPr lang="en-US" dirty="0" err="1"/>
              <a:t>LLMsys</a:t>
            </a:r>
            <a:r>
              <a:rPr lang="en-US" dirty="0"/>
              <a:t> Arena). May 2025. </a:t>
            </a:r>
            <a:r>
              <a:rPr lang="en-US" dirty="0" err="1">
                <a:hlinkClick r:id="rId7"/>
              </a:rPr>
              <a:t>OpenLM.ai</a:t>
            </a:r>
            <a:r>
              <a:rPr lang="en-US" dirty="0" err="1">
                <a:hlinkClick r:id="rId8"/>
              </a:rPr>
              <a:t>Analytics</a:t>
            </a:r>
            <a:r>
              <a:rPr lang="en-US" dirty="0">
                <a:hlinkClick r:id="rId8"/>
              </a:rPr>
              <a:t> Vidhya</a:t>
            </a:r>
            <a:endParaRPr lang="en-US" dirty="0"/>
          </a:p>
          <a:p>
            <a:r>
              <a:rPr lang="en-US" dirty="0" err="1"/>
              <a:t>Emanuilov</a:t>
            </a:r>
            <a:r>
              <a:rPr lang="en-US" dirty="0"/>
              <a:t> et al. “Direct Preference Optimization (DPO) in Language Model Alignment.” </a:t>
            </a:r>
            <a:r>
              <a:rPr lang="en-US" dirty="0" err="1"/>
              <a:t>UnfoldAI</a:t>
            </a:r>
            <a:r>
              <a:rPr lang="en-US" dirty="0"/>
              <a:t>, Dec 2024.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3707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1A8C4F8-261C-7C98-9585-431358419F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ABCA3C-967A-980D-E4CA-E912855BF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6003" y="2944216"/>
            <a:ext cx="7467600" cy="391378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8000" dirty="0"/>
              <a:t>Thank you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1AFE2CA-5B3A-141B-BA1D-064BC79E6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1457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7AAE-637D-FB5D-FCA1-13DDCD282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C1156-B422-29DA-497B-C0BC50D64B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Ensuring Diversity in SFT Data (Human &amp; Model)</a:t>
            </a:r>
          </a:p>
          <a:p>
            <a:r>
              <a:rPr lang="en-US" dirty="0"/>
              <a:t>Synthetic Data Generation Techniques</a:t>
            </a:r>
          </a:p>
          <a:p>
            <a:r>
              <a:rPr lang="en-US" dirty="0"/>
              <a:t>Data Quality Assurance Methods</a:t>
            </a:r>
          </a:p>
          <a:p>
            <a:r>
              <a:rPr lang="en-US" dirty="0"/>
              <a:t>Leveraging LLMs as Judges &amp; Rejection Sampling</a:t>
            </a:r>
          </a:p>
          <a:p>
            <a:r>
              <a:rPr lang="en-US" dirty="0" err="1"/>
              <a:t>LLMsys</a:t>
            </a:r>
            <a:r>
              <a:rPr lang="en-US" dirty="0"/>
              <a:t> Arena &amp; Elo Rating System for Evaluation</a:t>
            </a:r>
          </a:p>
          <a:p>
            <a:r>
              <a:rPr lang="en-US" dirty="0"/>
              <a:t>Project 6 Overview &amp; Next Steps</a:t>
            </a:r>
          </a:p>
        </p:txBody>
      </p:sp>
    </p:spTree>
    <p:extLst>
      <p:ext uri="{BB962C8B-B14F-4D97-AF65-F5344CB8AC3E}">
        <p14:creationId xmlns:p14="http://schemas.microsoft.com/office/powerpoint/2010/main" val="432833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BD2B1E-610F-F2D5-F5FD-49BDBC92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05256"/>
            <a:ext cx="2834979" cy="5218679"/>
          </a:xfrm>
        </p:spPr>
        <p:txBody>
          <a:bodyPr>
            <a:normAutofit/>
          </a:bodyPr>
          <a:lstStyle/>
          <a:p>
            <a:r>
              <a:rPr lang="en-US" sz="3200"/>
              <a:t>Importance of Diversity in SFT Data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742CB69-3F7A-D04E-4120-EDB1E611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3866" y="905256"/>
            <a:ext cx="7644046" cy="525624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700" b="1" dirty="0"/>
              <a:t>Why Diversity Matters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Promotes model generalization across domains and user styles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Mitigates biases by covering varied linguistic patterns and demographics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Prevents overfitting to narrow or homogeneous data subsets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Enhanced downstream performance on unseen prompts (LLM cluster-agent metric) 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Human-Centric Diversity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Curate examples from multiple annotators, domains, and cultures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Balance tone/formality (e.g., technical vs. conversational vs. creative)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Include examples spanning simple factual Q&amp;A, multi-turn dialogues, code generation, summarization, etc.</a:t>
            </a:r>
          </a:p>
          <a:p>
            <a:pPr>
              <a:lnSpc>
                <a:spcPct val="100000"/>
              </a:lnSpc>
            </a:pPr>
            <a:r>
              <a:rPr lang="en-US" sz="1700" b="1" dirty="0"/>
              <a:t>Model-Generated Diversity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Use different base models (e.g., </a:t>
            </a:r>
            <a:r>
              <a:rPr lang="en-US" sz="1500" dirty="0" err="1"/>
              <a:t>LLaMA</a:t>
            </a:r>
            <a:r>
              <a:rPr lang="en-US" sz="1500" dirty="0"/>
              <a:t> 3, GPT-4-turbo, Mistral-Instruct) to propose varied candidate outputs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Leverage top-k/top-p sampling and temperature sweeps to obtain diverse paraphrases and reasoning paths</a:t>
            </a:r>
          </a:p>
          <a:p>
            <a:pPr lvl="1">
              <a:lnSpc>
                <a:spcPct val="100000"/>
              </a:lnSpc>
            </a:pPr>
            <a:r>
              <a:rPr lang="en-US" sz="1500" dirty="0"/>
              <a:t>Incorporate multiple inference seeds per prompt to avoid deterministic outputs</a:t>
            </a:r>
          </a:p>
          <a:p>
            <a:pPr>
              <a:lnSpc>
                <a:spcPct val="100000"/>
              </a:lnSpc>
            </a:pPr>
            <a:endParaRPr lang="en-US" sz="170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6496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B752F-A0AE-BE68-4137-0D77D0BBB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Synthetic Data Generation – an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52D2F-D0B6-299D-FDF4-C5DB32672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Motivation</a:t>
            </a:r>
          </a:p>
          <a:p>
            <a:pPr lvl="1"/>
            <a:r>
              <a:rPr lang="en-US" dirty="0"/>
              <a:t>Fill gaps where real data is scarce (rare domains, low-resource languages)</a:t>
            </a:r>
          </a:p>
          <a:p>
            <a:pPr lvl="1"/>
            <a:r>
              <a:rPr lang="en-US" dirty="0"/>
              <a:t>Reduce annotation cost and privacy concerns by generating in-domain examples</a:t>
            </a:r>
          </a:p>
          <a:p>
            <a:pPr lvl="1"/>
            <a:r>
              <a:rPr lang="en-US" dirty="0"/>
              <a:t>Accelerate iteration cycles: generate large volumes quickly vs. manual curation</a:t>
            </a:r>
          </a:p>
          <a:p>
            <a:r>
              <a:rPr lang="en-US" b="1" dirty="0"/>
              <a:t>Key Benefits</a:t>
            </a:r>
          </a:p>
          <a:p>
            <a:pPr lvl="1"/>
            <a:r>
              <a:rPr lang="en-US" dirty="0"/>
              <a:t>Scalability – produce millions of examples in hours</a:t>
            </a:r>
          </a:p>
          <a:p>
            <a:pPr lvl="1"/>
            <a:r>
              <a:rPr lang="en-US" dirty="0"/>
              <a:t>Cost Savings – avoid expensive human labeling for every new domain</a:t>
            </a:r>
          </a:p>
          <a:p>
            <a:pPr lvl="1"/>
            <a:r>
              <a:rPr lang="en-US" dirty="0"/>
              <a:t>Privacy Protection – no PII in synthetic samples if properly constrained</a:t>
            </a:r>
          </a:p>
          <a:p>
            <a:pPr lvl="1"/>
            <a:r>
              <a:rPr lang="en-US" dirty="0"/>
              <a:t>Customization – tailor examples to specific formats (e.g., code + explanation)</a:t>
            </a:r>
          </a:p>
          <a:p>
            <a:r>
              <a:rPr lang="en-US" b="1" dirty="0"/>
              <a:t>Common Approaches</a:t>
            </a:r>
            <a:endParaRPr lang="en-US" dirty="0"/>
          </a:p>
          <a:p>
            <a:pPr lvl="1"/>
            <a:r>
              <a:rPr lang="en-US" b="1" dirty="0"/>
              <a:t>Self-Instruct / Model-in-the-Loop</a:t>
            </a:r>
            <a:r>
              <a:rPr lang="en-US" dirty="0"/>
              <a:t>: Prompt an LLM to generate question-answer, summarization, or dialogue pairs, then iteratively refine via rejection sampling </a:t>
            </a:r>
          </a:p>
          <a:p>
            <a:pPr lvl="1"/>
            <a:r>
              <a:rPr lang="en-US" b="1" dirty="0"/>
              <a:t>Distillation-Based</a:t>
            </a:r>
            <a:r>
              <a:rPr lang="en-US" dirty="0"/>
              <a:t>: Use a stronger teacher model (e.g., GPT-4) to label unlabeled corpora, then fine-tune a smaller student model </a:t>
            </a:r>
          </a:p>
          <a:p>
            <a:pPr lvl="1"/>
            <a:r>
              <a:rPr lang="en-US" b="1" dirty="0"/>
              <a:t>GAN-Based Generation</a:t>
            </a:r>
            <a:r>
              <a:rPr lang="en-US" dirty="0"/>
              <a:t>: Train generative adversarial frameworks to produce realistic text that imitates a target distribution </a:t>
            </a:r>
          </a:p>
          <a:p>
            <a:pPr lvl="1"/>
            <a:r>
              <a:rPr lang="en-US" b="1" dirty="0"/>
              <a:t>Evolutionary / Co-Teaching Methods</a:t>
            </a:r>
            <a:r>
              <a:rPr lang="en-US" dirty="0"/>
              <a:t>: Generate initial synthetic set, evaluate via LLM-as-judge, then “evolve” by mixing high-quality examples with model-generated variants</a:t>
            </a:r>
          </a:p>
        </p:txBody>
      </p:sp>
    </p:spTree>
    <p:extLst>
      <p:ext uri="{BB962C8B-B14F-4D97-AF65-F5344CB8AC3E}">
        <p14:creationId xmlns:p14="http://schemas.microsoft.com/office/powerpoint/2010/main" val="1528119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93A086-FFF3-9F4C-AF41-1257DE91A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559063"/>
            <a:ext cx="3306747" cy="5256025"/>
          </a:xfrm>
        </p:spPr>
        <p:txBody>
          <a:bodyPr>
            <a:normAutofit/>
          </a:bodyPr>
          <a:lstStyle/>
          <a:p>
            <a:r>
              <a:rPr lang="en-US" sz="3600"/>
              <a:t>Synthetic Data Generation Techniques &amp; Tools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16500082-32B5-88D1-B984-3D5FEC2AC5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3022" y="622249"/>
            <a:ext cx="6844892" cy="5639712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Self-Instruct (Chain-of-Thought Prompts)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Design prompt templates instructing the LLM to “generate 10 Q&amp;A pairs on topic X with reasoning steps”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Use rejection sampling: generate N (e.g., 50) candidates, have an LLM judge and retain top K (e.g., 10)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Distillation via Teacher-Student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Teacher (e.g., GPT-4, Claude 3) produces labels on raw inputs (like unlabeled code or paragraphs)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Student (e.g., </a:t>
            </a:r>
            <a:r>
              <a:rPr lang="en-US" sz="1200" dirty="0" err="1"/>
              <a:t>LLaMA</a:t>
            </a:r>
            <a:r>
              <a:rPr lang="en-US" sz="1200" dirty="0"/>
              <a:t> 3-8B) is trained on this distilled synthetic set to approximate teacher behavior 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GANs &amp; VAE Models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Train a generator (e.g., GPT-finetuned) vs. discriminator to produce realistic text segments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Use VAE (Variational Autoencoder) to learn latent representations and sample new points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Hugging Face Synthetic Data Generator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UI-based no-code tool for custom dataset creation via natural language instructions 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Support for classification, summarization, code generation tasks out-of-the-box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Scale AI Strategies (Enterprise Focus)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Cost-effective sampling: balance synthetic vs. real ratios (e.g., 70/30 vs. 50/50) 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Heuristic filtering: remove hallucinated or irrelevant synthetic samples before model ingestion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Gretel Navigator (Nvidia Acquisition)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Agent-based approach to generate high-fidelity synthetic examples that outperform larger models on benchmarks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AFF0B6C-73E2-4B40-9280-938C14922C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223541" y="723900"/>
            <a:ext cx="15948" cy="54500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05134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AB8B3F-5275-4627-A587-56C9D16F2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3218"/>
            <a:ext cx="10691265" cy="1371030"/>
          </a:xfrm>
        </p:spPr>
        <p:txBody>
          <a:bodyPr>
            <a:normAutofit/>
          </a:bodyPr>
          <a:lstStyle/>
          <a:p>
            <a:r>
              <a:rPr lang="en-US"/>
              <a:t>Best Practices for High-Quality Synthetic Data</a:t>
            </a:r>
            <a:endParaRPr lang="en-US" dirty="0"/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3700BF74-F180-1115-6798-E1E53246B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4089" y="2293126"/>
            <a:ext cx="10687812" cy="3926699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300" b="1" dirty="0"/>
              <a:t>Realism &amp; Domain Alignment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Seed generation with representative in-domain prompts (e.g., specific legal or medical jargon)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Use fine-grained system prompts: “You are a research assistant specializing in immunology; generate patient case histories with lab results.”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Edge Case Coverage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Intentionally generate adversarial or uncommon examples (e.g., ambiguous queries, multi-hop reasoning)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Simulate noisy inputs (typos, non-native phrasing) to </a:t>
            </a:r>
            <a:r>
              <a:rPr lang="en-US" sz="1100" dirty="0" err="1"/>
              <a:t>robustify</a:t>
            </a:r>
            <a:r>
              <a:rPr lang="en-US" sz="1100" dirty="0"/>
              <a:t> model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Privacy Safeguards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Apply differential privacy techniques (e.g., noise injection) to synthetic PII generation tasks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Run automated PII detectors on synthetic outputs to ensure no leakage of training data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Validation &amp; Filtering</a:t>
            </a:r>
          </a:p>
          <a:p>
            <a:pPr lvl="1">
              <a:lnSpc>
                <a:spcPct val="100000"/>
              </a:lnSpc>
            </a:pPr>
            <a:r>
              <a:rPr lang="en-US" sz="1100" b="1" dirty="0"/>
              <a:t>Statistical Checks</a:t>
            </a:r>
            <a:r>
              <a:rPr lang="en-US" sz="1100" dirty="0"/>
              <a:t>: Compare token distributions, vocabulary overlap between synthetic and real sets </a:t>
            </a:r>
          </a:p>
          <a:p>
            <a:pPr lvl="1">
              <a:lnSpc>
                <a:spcPct val="100000"/>
              </a:lnSpc>
            </a:pPr>
            <a:r>
              <a:rPr lang="en-US" sz="1100" b="1" dirty="0"/>
              <a:t>Expert Review</a:t>
            </a:r>
            <a:r>
              <a:rPr lang="en-US" sz="1100" dirty="0"/>
              <a:t>: Have domain experts sample and annotate a subset for correctness and relevance </a:t>
            </a:r>
          </a:p>
          <a:p>
            <a:pPr lvl="1">
              <a:lnSpc>
                <a:spcPct val="100000"/>
              </a:lnSpc>
            </a:pPr>
            <a:r>
              <a:rPr lang="en-US" sz="1100" b="1" dirty="0"/>
              <a:t>Automated Metrics</a:t>
            </a:r>
            <a:r>
              <a:rPr lang="en-US" sz="1100" dirty="0"/>
              <a:t>: Use perplexity thresholds (e.g., discard synthetic examples with perplexity &gt; 60 on a reference model)</a:t>
            </a:r>
          </a:p>
          <a:p>
            <a:pPr>
              <a:lnSpc>
                <a:spcPct val="100000"/>
              </a:lnSpc>
            </a:pPr>
            <a:r>
              <a:rPr lang="en-US" sz="1300" b="1" dirty="0"/>
              <a:t>Iterative Refinement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Generate → Evaluate (via LLM judge) → Filter → Retrain cycles until desired quality plateau</a:t>
            </a:r>
          </a:p>
          <a:p>
            <a:pPr lvl="1">
              <a:lnSpc>
                <a:spcPct val="100000"/>
              </a:lnSpc>
            </a:pPr>
            <a:r>
              <a:rPr lang="en-US" sz="1100" dirty="0"/>
              <a:t>Incorporate user feedback loops (e.g., collect end-user corrections to refine prompts)</a:t>
            </a:r>
          </a:p>
          <a:p>
            <a:pPr>
              <a:lnSpc>
                <a:spcPct val="100000"/>
              </a:lnSpc>
            </a:pPr>
            <a:endParaRPr lang="en-US" sz="1300" dirty="0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33715A5-8048-453E-A44A-0F17BBB481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2376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90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3AE97-46C1-6503-678C-F29E83EE0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Ensuring Data Quality with LLM-as-a-Judge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617C-8499-20F8-01A6-68EC646F6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LLM-as-a-Judge Concept</a:t>
            </a:r>
          </a:p>
          <a:p>
            <a:pPr lvl="1"/>
            <a:r>
              <a:rPr lang="en-US" dirty="0"/>
              <a:t>LLMs generate Chain-of-Thought (</a:t>
            </a:r>
            <a:r>
              <a:rPr lang="en-US" dirty="0" err="1"/>
              <a:t>CoT</a:t>
            </a:r>
            <a:r>
              <a:rPr lang="en-US" dirty="0"/>
              <a:t>) explanations as they evaluate candidate examples </a:t>
            </a:r>
          </a:p>
          <a:p>
            <a:pPr lvl="1"/>
            <a:r>
              <a:rPr lang="en-US" dirty="0"/>
              <a:t>Acts as an automated evaluator: given two or more samples, the LLM compares relevance, factuality, and coherence</a:t>
            </a:r>
          </a:p>
          <a:p>
            <a:r>
              <a:rPr lang="en-US" b="1" dirty="0"/>
              <a:t>Limitations &amp; Mitigations</a:t>
            </a:r>
          </a:p>
          <a:p>
            <a:pPr lvl="1"/>
            <a:r>
              <a:rPr lang="en-US" dirty="0" err="1"/>
              <a:t>CoT</a:t>
            </a:r>
            <a:r>
              <a:rPr lang="en-US" dirty="0"/>
              <a:t> reasoning may omit deeper details → risk of incomplete judgments</a:t>
            </a:r>
          </a:p>
          <a:p>
            <a:pPr lvl="1"/>
            <a:r>
              <a:rPr lang="en-US" dirty="0"/>
              <a:t>Mitigation: combine multiple judge-LM votes or use Crowd-based Comparative Evaluation (CCE) to expand anchor points</a:t>
            </a:r>
          </a:p>
          <a:p>
            <a:r>
              <a:rPr lang="en-US" b="1" dirty="0"/>
              <a:t>Rejection Sampling Pipeline</a:t>
            </a:r>
            <a:endParaRPr lang="en-US" dirty="0"/>
          </a:p>
          <a:p>
            <a:pPr lvl="1"/>
            <a:r>
              <a:rPr lang="en-US" b="1" dirty="0"/>
              <a:t>Generate Candidates</a:t>
            </a:r>
            <a:r>
              <a:rPr lang="en-US" dirty="0"/>
              <a:t>: For each prompt template, sample M &gt; K outputs from LLM (e.g., generate 50 Q&amp;A pairs)</a:t>
            </a:r>
          </a:p>
          <a:p>
            <a:pPr lvl="1"/>
            <a:r>
              <a:rPr lang="en-US" b="1" dirty="0"/>
              <a:t>Judge &amp; Rank</a:t>
            </a:r>
            <a:r>
              <a:rPr lang="en-US" dirty="0"/>
              <a:t>: Use a specialized LLM judge (e.g., an instance of GPT-4-instruct) to assign scores or labels to each candidate</a:t>
            </a:r>
          </a:p>
          <a:p>
            <a:pPr lvl="1"/>
            <a:r>
              <a:rPr lang="en-US" b="1" dirty="0"/>
              <a:t>Select Top Examples</a:t>
            </a:r>
            <a:r>
              <a:rPr lang="en-US" dirty="0"/>
              <a:t>: Retain top K highest-scoring samples for training set (e.g., K = 10)</a:t>
            </a:r>
          </a:p>
          <a:p>
            <a:pPr lvl="1"/>
            <a:r>
              <a:rPr lang="en-US" b="1" dirty="0"/>
              <a:t>Iterate</a:t>
            </a:r>
            <a:r>
              <a:rPr lang="en-US" dirty="0"/>
              <a:t>: Update prompt templates and temperature based on judge feedback, then regenerate as needed</a:t>
            </a:r>
          </a:p>
          <a:p>
            <a:r>
              <a:rPr lang="en-US" b="1" dirty="0"/>
              <a:t>Example</a:t>
            </a:r>
          </a:p>
          <a:p>
            <a:pPr lvl="1"/>
            <a:r>
              <a:rPr lang="en-US" dirty="0"/>
              <a:t>Task: Generate synthetic classification pairs for sentiment analysis</a:t>
            </a:r>
          </a:p>
          <a:p>
            <a:pPr lvl="1"/>
            <a:r>
              <a:rPr lang="en-US" dirty="0"/>
              <a:t>Lens prompt: “Create 20 pairs of sentence + sentiment label, with at least 5 sarcastic or ironic examples.”</a:t>
            </a:r>
          </a:p>
          <a:p>
            <a:pPr lvl="1"/>
            <a:r>
              <a:rPr lang="en-US" dirty="0"/>
              <a:t>Judge prompt: “For each candidate, judge if the sentence-label pair is plausible and diverse. Score 1–5.”</a:t>
            </a:r>
          </a:p>
        </p:txBody>
      </p:sp>
    </p:spTree>
    <p:extLst>
      <p:ext uri="{BB962C8B-B14F-4D97-AF65-F5344CB8AC3E}">
        <p14:creationId xmlns:p14="http://schemas.microsoft.com/office/powerpoint/2010/main" val="1073050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D6A27A-0695-77C0-90D0-4C2584E995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4041648" cy="192874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 err="1"/>
              <a:t>LLMsys</a:t>
            </a:r>
            <a:r>
              <a:rPr lang="en-US" sz="3100"/>
              <a:t> Arena &amp; Elo Rating System for Model Evaluation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D2E57F3D-33BE-4306-87E6-245763719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4672" y="723900"/>
            <a:ext cx="1058875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LMSYS Chatbot Arena: Live and Community-Driven LLM Evaluation | LMSYS Org">
            <a:extLst>
              <a:ext uri="{FF2B5EF4-FFF2-40B4-BE49-F238E27FC236}">
                <a16:creationId xmlns:a16="http://schemas.microsoft.com/office/drawing/2014/main" id="{CEC5194D-BF6D-79FA-CED4-8F43AACE6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1111" y="3060054"/>
            <a:ext cx="3941064" cy="29557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6" name="Content Placeholder 2">
            <a:extLst>
              <a:ext uri="{FF2B5EF4-FFF2-40B4-BE49-F238E27FC236}">
                <a16:creationId xmlns:a16="http://schemas.microsoft.com/office/drawing/2014/main" id="{BFFE8483-AF12-1DBB-D7C1-F10AB1D338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3158" y="914400"/>
            <a:ext cx="6324754" cy="5478717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1400" b="1" dirty="0"/>
              <a:t>What Is </a:t>
            </a:r>
            <a:r>
              <a:rPr lang="en-US" sz="1400" b="1" dirty="0" err="1"/>
              <a:t>LLMsys</a:t>
            </a:r>
            <a:r>
              <a:rPr lang="en-US" sz="1400" b="1" dirty="0"/>
              <a:t> Arena?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 head-to-head benchmarking platform where two LLMs “battle” on a prompt, and responses are anonymously voted on by humans or judges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Used to measure relative strengths: factual accuracy, coherence, style, and user preference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Elo Rating Fundamentals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Originally designed to rank chess players: assigns each “player” (LLM) a numerical rating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When two models face off, rating update </a:t>
            </a:r>
            <a:r>
              <a:rPr lang="el-GR" sz="1200" dirty="0"/>
              <a:t>Δ = </a:t>
            </a:r>
            <a:r>
              <a:rPr lang="en-US" sz="1200" dirty="0"/>
              <a:t>K × (Outcome − </a:t>
            </a:r>
            <a:r>
              <a:rPr lang="en-US" sz="1200" dirty="0" err="1"/>
              <a:t>ExpectedOutcome</a:t>
            </a:r>
            <a:r>
              <a:rPr lang="en-US" sz="1200" dirty="0"/>
              <a:t>), where </a:t>
            </a:r>
            <a:r>
              <a:rPr lang="en-US" sz="1200" dirty="0" err="1"/>
              <a:t>ExpectedOutcome</a:t>
            </a:r>
            <a:r>
              <a:rPr lang="en-US" sz="1200" dirty="0"/>
              <a:t> = 1/(1 + 10^((</a:t>
            </a:r>
            <a:r>
              <a:rPr lang="en-US" sz="1200" dirty="0" err="1"/>
              <a:t>R_opponent</a:t>
            </a:r>
            <a:r>
              <a:rPr lang="en-US" sz="1200" dirty="0"/>
              <a:t> − </a:t>
            </a:r>
            <a:r>
              <a:rPr lang="en-US" sz="1200" dirty="0" err="1"/>
              <a:t>R_self</a:t>
            </a:r>
            <a:r>
              <a:rPr lang="en-US" sz="1200" dirty="0"/>
              <a:t>)/400)) 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Online Elo: weight recent match results more heavily to adapt to evolving model improvements 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Applying Elo to SFT Model Variants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Compare pre-SFT baseline vs. post-SFT candidate on a standard set of prompts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Conduct pairwise “battles” across test prompts: e.g., factual Q&amp;A, summarization, coding tasks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Aggregate human or LLM-as-judge votes to yield win/loss/tie, then update each model’s Elo rating</a:t>
            </a:r>
          </a:p>
          <a:p>
            <a:pPr>
              <a:lnSpc>
                <a:spcPct val="100000"/>
              </a:lnSpc>
            </a:pPr>
            <a:r>
              <a:rPr lang="en-US" sz="1400" b="1" dirty="0"/>
              <a:t>Benefits for SFT Evaluation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Captures relative improvement: how often does the SFT-tuned model outperform the original?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Dynamic: new SFT iterations can be seamlessly integrated and re-ranked</a:t>
            </a:r>
          </a:p>
          <a:p>
            <a:pPr lvl="1">
              <a:lnSpc>
                <a:spcPct val="100000"/>
              </a:lnSpc>
            </a:pPr>
            <a:r>
              <a:rPr lang="en-US" sz="1200" dirty="0"/>
              <a:t>Provides a single scalar score to track progress over multiple SFT cycles</a:t>
            </a:r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9065" y="6145599"/>
            <a:ext cx="105828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7155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37F76-85E3-4C87-9F7C-19DF277C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LLMsys</a:t>
            </a:r>
            <a:r>
              <a:rPr lang="en-US" dirty="0"/>
              <a:t> Arena – Workflow</a:t>
            </a:r>
          </a:p>
        </p:txBody>
      </p:sp>
      <p:pic>
        <p:nvPicPr>
          <p:cNvPr id="7" name="Picture 6" descr="A diagram of a process&#10;&#10;AI-generated content may be incorrect.">
            <a:extLst>
              <a:ext uri="{FF2B5EF4-FFF2-40B4-BE49-F238E27FC236}">
                <a16:creationId xmlns:a16="http://schemas.microsoft.com/office/drawing/2014/main" id="{C137EA96-FD4A-6171-543E-D95D8F9B5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35" y="1493455"/>
            <a:ext cx="10591800" cy="445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35810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1674</Words>
  <Application>Microsoft Macintosh PowerPoint</Application>
  <PresentationFormat>Widescreen</PresentationFormat>
  <Paragraphs>153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Arial</vt:lpstr>
      <vt:lpstr>Calisto MT</vt:lpstr>
      <vt:lpstr>Cambria Math</vt:lpstr>
      <vt:lpstr>Neue Haas Grotesk Text Pro</vt:lpstr>
      <vt:lpstr>Univers Condensed</vt:lpstr>
      <vt:lpstr>ChronicleVTI</vt:lpstr>
      <vt:lpstr>Machine Learning Engineer in the Generative AI Era </vt:lpstr>
      <vt:lpstr>Agenda</vt:lpstr>
      <vt:lpstr>Importance of Diversity in SFT Data</vt:lpstr>
      <vt:lpstr>Synthetic Data Generation – an Overview</vt:lpstr>
      <vt:lpstr>Synthetic Data Generation Techniques &amp; Tools</vt:lpstr>
      <vt:lpstr>Best Practices for High-Quality Synthetic Data</vt:lpstr>
      <vt:lpstr>Ensuring Data Quality with LLM-as-a-Judge</vt:lpstr>
      <vt:lpstr>LLMsys Arena &amp; Elo Rating System for Model Evaluation</vt:lpstr>
      <vt:lpstr>LLMsys Arena – Workflow</vt:lpstr>
      <vt:lpstr>LLMsys Arena – Workflow</vt:lpstr>
      <vt:lpstr>Elo Rating System Details</vt:lpstr>
      <vt:lpstr>End-to-End SFT Part II Pipeline</vt:lpstr>
      <vt:lpstr>Tools &amp; Resources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Quanliang Lai</dc:creator>
  <cp:lastModifiedBy>Quanliang Lai</cp:lastModifiedBy>
  <cp:revision>1</cp:revision>
  <dcterms:created xsi:type="dcterms:W3CDTF">2025-06-02T14:10:40Z</dcterms:created>
  <dcterms:modified xsi:type="dcterms:W3CDTF">2025-06-02T15:42:36Z</dcterms:modified>
</cp:coreProperties>
</file>