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368F32-801C-EC41-B1B8-B32821DF82D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84"/>
  </p:normalViewPr>
  <p:slideViewPr>
    <p:cSldViewPr snapToGrid="0">
      <p:cViewPr varScale="1">
        <p:scale>
          <a:sx n="93" d="100"/>
          <a:sy n="93" d="100"/>
        </p:scale>
        <p:origin x="208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4D236-280C-964C-8100-169173E4780A}" type="datetimeFigureOut">
              <a:rPr lang="en-US" smtClean="0"/>
              <a:t>6/12/25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60753-949F-1A48-9DC4-A69CF66A7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38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60753-949F-1A48-9DC4-A69CF66A77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3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June 12,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0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June 12,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June 12,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June 12,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4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June 12,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1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June 12,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8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June 12,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5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June 12,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4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June 12,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3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June 12,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June 12,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7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June 12, 2025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516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nfoldai.com/dpo-llms/" TargetMode="External"/><Relationship Id="rId7" Type="http://schemas.openxmlformats.org/officeDocument/2006/relationships/hyperlink" Target="https://arxiv.org/pdf/2402.03300" TargetMode="External"/><Relationship Id="rId2" Type="http://schemas.openxmlformats.org/officeDocument/2006/relationships/hyperlink" Target="https://huggingface.co/docs/trl/inde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bavalpreetsinghh/rlhf-ppo-vs-dpo-26b1438cf22b" TargetMode="External"/><Relationship Id="rId5" Type="http://schemas.openxmlformats.org/officeDocument/2006/relationships/hyperlink" Target="https://github.com/CarperAI/trlx" TargetMode="External"/><Relationship Id="rId4" Type="http://schemas.openxmlformats.org/officeDocument/2006/relationships/hyperlink" Target="https://huggingface.co/docs/trl/main/en/grpo_trainer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04.19733" TargetMode="External"/><Relationship Id="rId2" Type="http://schemas.openxmlformats.org/officeDocument/2006/relationships/hyperlink" Target="https://arxiv.org/pdf/2503.1285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l/main/en/grpo_train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rperAI/trlx" TargetMode="External"/><Relationship Id="rId2" Type="http://schemas.openxmlformats.org/officeDocument/2006/relationships/hyperlink" Target="https://github.com/huggingface/tr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radio.app/" TargetMode="External"/><Relationship Id="rId4" Type="http://schemas.openxmlformats.org/officeDocument/2006/relationships/hyperlink" Target="https://labelstud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48461-BCDF-E7E1-937A-67FEE823B6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779" r="17057"/>
          <a:stretch>
            <a:fillRect/>
          </a:stretch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8A2AE-A440-F943-CC31-8F18F9D1B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Machine Learning Engineer in the Generative AI Era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724EE-2A4F-6F6A-5E8A-3DA9F18FB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5462494" cy="1141157"/>
          </a:xfrm>
        </p:spPr>
        <p:txBody>
          <a:bodyPr>
            <a:normAutofit/>
          </a:bodyPr>
          <a:lstStyle/>
          <a:p>
            <a:pPr algn="r"/>
            <a:r>
              <a:rPr lang="en-US" sz="1400">
                <a:solidFill>
                  <a:schemeClr val="bg1"/>
                </a:solidFill>
              </a:rPr>
              <a:t>Week 7: Alignment</a:t>
            </a:r>
          </a:p>
        </p:txBody>
      </p:sp>
    </p:spTree>
    <p:extLst>
      <p:ext uri="{BB962C8B-B14F-4D97-AF65-F5344CB8AC3E}">
        <p14:creationId xmlns:p14="http://schemas.microsoft.com/office/powerpoint/2010/main" val="3850417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2EA6-E9E9-A71C-6A5C-A7AF1D924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Alignment—Key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AD73F-85E7-CC6A-6AFB-104B698DF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Alignment is the core of safe, reliable LLMs.</a:t>
            </a:r>
          </a:p>
          <a:p>
            <a:r>
              <a:rPr lang="en-US" dirty="0"/>
              <a:t>DPO is the modern standard; PPO and GRPO are powerful alternatives.</a:t>
            </a:r>
          </a:p>
          <a:p>
            <a:r>
              <a:rPr lang="en-US" b="1" dirty="0"/>
              <a:t>Best practice:</a:t>
            </a:r>
            <a:r>
              <a:rPr lang="en-US" dirty="0"/>
              <a:t> Start with open datasets, add your own annotation, iterate with DPO!</a:t>
            </a:r>
          </a:p>
          <a:p>
            <a:r>
              <a:rPr lang="en-US" dirty="0"/>
              <a:t>Mastering alignment = unlocking the full power of LLMs for enterprise or research agents.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25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EC88-AE61-EF5D-7DAA-1CBFE387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&amp; 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B8404-3513-50E4-20F7-66D937BBA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Hugging Face TRL docs</a:t>
            </a:r>
            <a:endParaRPr lang="en-US" dirty="0"/>
          </a:p>
          <a:p>
            <a:r>
              <a:rPr lang="en-US" dirty="0">
                <a:hlinkClick r:id="rId3"/>
              </a:rPr>
              <a:t>DPO in Language Model Alignment (UnfoldAI)</a:t>
            </a:r>
            <a:endParaRPr lang="en-US" dirty="0"/>
          </a:p>
          <a:p>
            <a:r>
              <a:rPr lang="en-US" dirty="0">
                <a:hlinkClick r:id="rId4"/>
              </a:rPr>
              <a:t>Hugging face GRPO Trainer</a:t>
            </a:r>
            <a:endParaRPr lang="en-US" dirty="0"/>
          </a:p>
          <a:p>
            <a:r>
              <a:rPr lang="en-US" dirty="0">
                <a:hlinkClick r:id="rId5"/>
              </a:rPr>
              <a:t>trlx repo</a:t>
            </a:r>
            <a:endParaRPr lang="en-US" dirty="0"/>
          </a:p>
          <a:p>
            <a:r>
              <a:rPr lang="en-US" dirty="0">
                <a:hlinkClick r:id="rId6"/>
              </a:rPr>
              <a:t>RLHF(PPO) vs DPO</a:t>
            </a:r>
            <a:endParaRPr lang="en-US" dirty="0"/>
          </a:p>
          <a:p>
            <a:r>
              <a:rPr lang="en-US" dirty="0">
                <a:hlinkClick r:id="rId7"/>
              </a:rPr>
              <a:t>DeepSeekMath: Pushing the Limits of Mathematical Reasoning in Open Language Models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80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04E292-5FAB-47E8-A663-A07530CE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0FF8ED-64CE-400C-A4D5-9F943FC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8868AD-100D-45F3-B11E-8A2936712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1999" cy="6858000"/>
          </a:xfrm>
          <a:prstGeom prst="rect">
            <a:avLst/>
          </a:prstGeom>
          <a:gradFill>
            <a:gsLst>
              <a:gs pos="49000">
                <a:schemeClr val="accent5">
                  <a:alpha val="50000"/>
                </a:schemeClr>
              </a:gs>
              <a:gs pos="100000">
                <a:schemeClr val="accent2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4742CC-05F9-44AC-AF98-AB6EF810E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96001" cy="6858000"/>
          </a:xfrm>
          <a:prstGeom prst="rect">
            <a:avLst/>
          </a:prstGeom>
          <a:gradFill>
            <a:gsLst>
              <a:gs pos="0">
                <a:schemeClr val="accent2">
                  <a:alpha val="17000"/>
                </a:schemeClr>
              </a:gs>
              <a:gs pos="85000">
                <a:schemeClr val="accent4">
                  <a:alpha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853C77DB-C7E3-4B1F-9AD0-1EB2982A8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460656" y="-2569189"/>
            <a:ext cx="5115722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7000">
                <a:schemeClr val="accent4">
                  <a:lumMod val="60000"/>
                  <a:lumOff val="40000"/>
                  <a:alpha val="3000"/>
                </a:schemeClr>
              </a:gs>
              <a:gs pos="100000">
                <a:schemeClr val="accent4">
                  <a:lumMod val="60000"/>
                  <a:lumOff val="40000"/>
                  <a:alpha val="3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A6791-70BA-25F8-116C-973CCAE34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04445"/>
            <a:ext cx="9144000" cy="2826182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4400" spc="75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5674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3FCD-B991-1EE6-7F93-1C0BEF81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84B73-8034-3C3F-386F-80AE95801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Alignment?</a:t>
            </a:r>
          </a:p>
          <a:p>
            <a:r>
              <a:rPr lang="en-US" dirty="0"/>
              <a:t>Reward Models &amp; RLHF</a:t>
            </a:r>
          </a:p>
          <a:p>
            <a:r>
              <a:rPr lang="en-US" dirty="0"/>
              <a:t>Preference Data: Collection &amp; Annotation</a:t>
            </a:r>
          </a:p>
          <a:p>
            <a:r>
              <a:rPr lang="en-US" dirty="0"/>
              <a:t>DPO, PPO, and the latest: GRPO</a:t>
            </a:r>
          </a:p>
          <a:p>
            <a:r>
              <a:rPr lang="en-US" dirty="0"/>
              <a:t>Iterative DPO (Llama-3 style)</a:t>
            </a:r>
          </a:p>
          <a:p>
            <a:r>
              <a:rPr lang="en-US" dirty="0"/>
              <a:t>Modern Open-Source Tools</a:t>
            </a:r>
          </a:p>
          <a:p>
            <a:r>
              <a:rPr lang="en-US" dirty="0"/>
              <a:t>Project 7 Overview</a:t>
            </a:r>
          </a:p>
        </p:txBody>
      </p:sp>
    </p:spTree>
    <p:extLst>
      <p:ext uri="{BB962C8B-B14F-4D97-AF65-F5344CB8AC3E}">
        <p14:creationId xmlns:p14="http://schemas.microsoft.com/office/powerpoint/2010/main" val="185288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8A67D-7B4C-4C9C-D831-231113D79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5268036" cy="2140145"/>
          </a:xfrm>
        </p:spPr>
        <p:txBody>
          <a:bodyPr anchor="b">
            <a:normAutofit/>
          </a:bodyPr>
          <a:lstStyle/>
          <a:p>
            <a:r>
              <a:rPr lang="en-US" dirty="0"/>
              <a:t>What is Alignment?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8ADCB-BFA0-B63F-4EE1-3285932C9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3054545"/>
            <a:ext cx="5268037" cy="2567508"/>
          </a:xfrm>
        </p:spPr>
        <p:txBody>
          <a:bodyPr anchor="t">
            <a:normAutofit/>
          </a:bodyPr>
          <a:lstStyle/>
          <a:p>
            <a:r>
              <a:rPr lang="en-US" sz="1600"/>
              <a:t>Alignment ensures the model’s outputs reflect human values, intent, and safety.</a:t>
            </a:r>
          </a:p>
          <a:p>
            <a:r>
              <a:rPr lang="en-US" sz="1600"/>
              <a:t>Key phase in modern LLM pipelines:</a:t>
            </a:r>
            <a:br>
              <a:rPr lang="en-US" sz="1600"/>
            </a:br>
            <a:r>
              <a:rPr lang="en-US" sz="1600" b="1"/>
              <a:t>Pretraining → SFT → Alignment (RLHF/DPO/GRPO)</a:t>
            </a:r>
            <a:endParaRPr lang="en-US" sz="1600"/>
          </a:p>
          <a:p>
            <a:r>
              <a:rPr lang="en-US" sz="1600"/>
              <a:t>Without alignment, LLMs may produce harmful, biased, or useless results.</a:t>
            </a:r>
          </a:p>
          <a:p>
            <a:endParaRPr lang="en-US" sz="1600"/>
          </a:p>
        </p:txBody>
      </p:sp>
      <p:pic>
        <p:nvPicPr>
          <p:cNvPr id="1026" name="Picture 2" descr="How to create alignment in graphic design">
            <a:extLst>
              <a:ext uri="{FF2B5EF4-FFF2-40B4-BE49-F238E27FC236}">
                <a16:creationId xmlns:a16="http://schemas.microsoft.com/office/drawing/2014/main" id="{9EFC1FD3-E0F2-5FBC-EDDE-D02A87EF4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>
            <a:fillRect/>
          </a:stretch>
        </p:blipFill>
        <p:spPr bwMode="auto">
          <a:xfrm>
            <a:off x="7047513" y="975645"/>
            <a:ext cx="4443447" cy="4443447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70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7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606F3-2E8B-73C7-5EB8-EF8A6866F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02" y="344951"/>
            <a:ext cx="9961418" cy="15567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Reward Models &amp; RLHF (Reinforcement Learning from Human Feedback)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EB33C-1FB2-1C37-28B6-459BE020A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r>
              <a:rPr lang="en-US" sz="1600" b="1" dirty="0"/>
              <a:t>Reward Model:</a:t>
            </a:r>
            <a:r>
              <a:rPr lang="en-US" sz="1600" dirty="0"/>
              <a:t> A model that scores outputs based on human preferences.</a:t>
            </a:r>
          </a:p>
          <a:p>
            <a:r>
              <a:rPr lang="en-US" sz="1600" b="1" dirty="0"/>
              <a:t>RLHF Workflow:</a:t>
            </a:r>
            <a:endParaRPr lang="en-US" sz="1600" dirty="0"/>
          </a:p>
          <a:p>
            <a:pPr lvl="1"/>
            <a:r>
              <a:rPr lang="en-US" sz="1600" dirty="0"/>
              <a:t>Collect preference data (human feedback on outputs)</a:t>
            </a:r>
          </a:p>
          <a:p>
            <a:pPr lvl="1"/>
            <a:r>
              <a:rPr lang="en-US" sz="1600" dirty="0"/>
              <a:t>Train reward model on this data</a:t>
            </a:r>
          </a:p>
          <a:p>
            <a:pPr lvl="1"/>
            <a:r>
              <a:rPr lang="en-US" sz="1600" dirty="0"/>
              <a:t>Optimize LLM using RL (usually PPO)</a:t>
            </a:r>
          </a:p>
          <a:p>
            <a:r>
              <a:rPr lang="en-US" sz="1600" dirty="0"/>
              <a:t>RLHF is behind major models (ChatGPT, Claude, Llama-3/4).</a:t>
            </a:r>
          </a:p>
          <a:p>
            <a:endParaRPr lang="en-US" sz="1600" dirty="0"/>
          </a:p>
        </p:txBody>
      </p:sp>
      <p:pic>
        <p:nvPicPr>
          <p:cNvPr id="5" name="Picture 4" descr="A diagram of a diagram of a brain&#10;&#10;AI-generated content may be incorrect.">
            <a:extLst>
              <a:ext uri="{FF2B5EF4-FFF2-40B4-BE49-F238E27FC236}">
                <a16:creationId xmlns:a16="http://schemas.microsoft.com/office/drawing/2014/main" id="{550992F2-CA2C-6859-150A-90DEB5D28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413" y="2246626"/>
            <a:ext cx="4851650" cy="240156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132F-E3C1-0D90-24B3-3D4E2CE8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Preference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2E5DC-21BA-B9EF-6B98-F21391542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types:</a:t>
            </a:r>
            <a:r>
              <a:rPr lang="en-US" dirty="0"/>
              <a:t> Chosen output vs. rejected output (pairs, rankings, thumbs up/down)</a:t>
            </a:r>
          </a:p>
          <a:p>
            <a:r>
              <a:rPr lang="en-US" b="1" dirty="0"/>
              <a:t>Collection tools:</a:t>
            </a:r>
            <a:endParaRPr lang="en-US" dirty="0"/>
          </a:p>
          <a:p>
            <a:pPr lvl="1"/>
            <a:r>
              <a:rPr lang="en-US" dirty="0" err="1"/>
              <a:t>Gradio</a:t>
            </a:r>
            <a:r>
              <a:rPr lang="en-US" dirty="0"/>
              <a:t>, Label Studio, Hugging Face Data Lab, Open-Source UIs</a:t>
            </a:r>
          </a:p>
          <a:p>
            <a:pPr lvl="1"/>
            <a:r>
              <a:rPr lang="en-US" dirty="0"/>
              <a:t>In-house annotation (</a:t>
            </a:r>
            <a:r>
              <a:rPr lang="en-US" dirty="0" err="1"/>
              <a:t>Gradio</a:t>
            </a:r>
            <a:r>
              <a:rPr lang="en-US" dirty="0"/>
              <a:t> app: label candidate LLM completions)</a:t>
            </a:r>
          </a:p>
          <a:p>
            <a:r>
              <a:rPr lang="en-US" i="1" dirty="0"/>
              <a:t>Good data = better alignment!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8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912D8-CF0B-5832-A0A8-E8C38221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en-US" sz="3300"/>
              <a:t>PPO (Proximal Policy Optimization)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1B9EF-E5B9-E202-EE24-C814771F8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4" y="2368676"/>
            <a:ext cx="4911392" cy="3583940"/>
          </a:xfrm>
        </p:spPr>
        <p:txBody>
          <a:bodyPr anchor="t">
            <a:normAutofit/>
          </a:bodyPr>
          <a:lstStyle/>
          <a:p>
            <a:r>
              <a:rPr lang="en-US" sz="1600" dirty="0"/>
              <a:t>Classic RL algorithm for LLM alignment.</a:t>
            </a:r>
          </a:p>
          <a:p>
            <a:r>
              <a:rPr lang="en-US" sz="1600" b="1" dirty="0"/>
              <a:t>How PPO works:</a:t>
            </a:r>
            <a:endParaRPr lang="en-US" sz="1600" dirty="0"/>
          </a:p>
          <a:p>
            <a:pPr lvl="1"/>
            <a:r>
              <a:rPr lang="en-US" sz="1600" dirty="0"/>
              <a:t>LLM generates output</a:t>
            </a:r>
          </a:p>
          <a:p>
            <a:pPr lvl="1"/>
            <a:r>
              <a:rPr lang="en-US" sz="1600" dirty="0"/>
              <a:t>Reward model scores it</a:t>
            </a:r>
          </a:p>
          <a:p>
            <a:pPr lvl="1"/>
            <a:r>
              <a:rPr lang="en-US" sz="1600" dirty="0"/>
              <a:t>PPO updates LLM to maximize expected reward, with safety constraints</a:t>
            </a:r>
          </a:p>
          <a:p>
            <a:r>
              <a:rPr lang="en-US" sz="1600" dirty="0"/>
              <a:t>Used in OpenAI's original RLHF pipeline (ChatGPT paper).</a:t>
            </a:r>
          </a:p>
          <a:p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diagram&#10;&#10;AI-generated content may be incorrect.">
            <a:extLst>
              <a:ext uri="{FF2B5EF4-FFF2-40B4-BE49-F238E27FC236}">
                <a16:creationId xmlns:a16="http://schemas.microsoft.com/office/drawing/2014/main" id="{36CE688E-71AC-A01C-EBFD-2BEAB84B3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553" y="1809265"/>
            <a:ext cx="6101967" cy="358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31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A45BF-4425-086F-C143-27876AA5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4911393" cy="1556724"/>
          </a:xfrm>
        </p:spPr>
        <p:txBody>
          <a:bodyPr anchor="b">
            <a:normAutofit/>
          </a:bodyPr>
          <a:lstStyle/>
          <a:p>
            <a:r>
              <a:rPr lang="en-US" sz="3300"/>
              <a:t>DPO – The New Alignment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ED0AB-FC07-5F6F-BCFE-F4C37B61B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200" b="1" dirty="0"/>
              <a:t>DPO</a:t>
            </a:r>
            <a:r>
              <a:rPr lang="en-US" sz="1200" dirty="0"/>
              <a:t>: Aligns models using </a:t>
            </a:r>
            <a:r>
              <a:rPr lang="en-US" sz="1200" i="1" dirty="0"/>
              <a:t>pairs of human feedback</a:t>
            </a:r>
            <a:r>
              <a:rPr lang="en-US" sz="1200" dirty="0"/>
              <a:t> (“good” vs. “bad” answers), no reward model or RL needed.</a:t>
            </a:r>
          </a:p>
          <a:p>
            <a:pPr>
              <a:lnSpc>
                <a:spcPct val="110000"/>
              </a:lnSpc>
            </a:pPr>
            <a:r>
              <a:rPr lang="en-US" sz="1200" b="1" dirty="0"/>
              <a:t>Simple</a:t>
            </a:r>
            <a:r>
              <a:rPr lang="en-US" sz="1200" dirty="0"/>
              <a:t>: Just do one round of DPO training—no need for loops or extra labeling.</a:t>
            </a:r>
          </a:p>
          <a:p>
            <a:pPr>
              <a:lnSpc>
                <a:spcPct val="110000"/>
              </a:lnSpc>
            </a:pPr>
            <a:r>
              <a:rPr lang="en-US" sz="1200" b="1" dirty="0"/>
              <a:t>Stronger Results</a:t>
            </a:r>
            <a:r>
              <a:rPr lang="en-US" sz="1200" dirty="0"/>
              <a:t>: DPO models generalize better and are easier to train than PPO/RLHF models.</a:t>
            </a:r>
          </a:p>
          <a:p>
            <a:pPr>
              <a:lnSpc>
                <a:spcPct val="110000"/>
              </a:lnSpc>
            </a:pPr>
            <a:r>
              <a:rPr lang="en-US" sz="1200" b="1" dirty="0"/>
              <a:t>Why switch?</a:t>
            </a:r>
            <a:endParaRPr lang="en-US" sz="1200" dirty="0"/>
          </a:p>
          <a:p>
            <a:pPr lvl="1">
              <a:lnSpc>
                <a:spcPct val="110000"/>
              </a:lnSpc>
            </a:pPr>
            <a:r>
              <a:rPr lang="en-US" sz="1200" dirty="0"/>
              <a:t>Faster and cheaper than PPO/RLHF.</a:t>
            </a:r>
          </a:p>
          <a:p>
            <a:pPr lvl="1">
              <a:lnSpc>
                <a:spcPct val="110000"/>
              </a:lnSpc>
            </a:pPr>
            <a:r>
              <a:rPr lang="en-US" sz="1200" dirty="0"/>
              <a:t>Less complexity—no reward tuning or instability.</a:t>
            </a:r>
          </a:p>
          <a:p>
            <a:pPr lvl="1">
              <a:lnSpc>
                <a:spcPct val="110000"/>
              </a:lnSpc>
            </a:pPr>
            <a:r>
              <a:rPr lang="en-US" sz="1200" dirty="0"/>
              <a:t>Backed by new research (</a:t>
            </a:r>
            <a:r>
              <a:rPr lang="en-US" sz="1200" dirty="0">
                <a:hlinkClick r:id="rId2"/>
              </a:rPr>
              <a:t>Anthropic 2024</a:t>
            </a:r>
            <a:r>
              <a:rPr lang="en-US" sz="1200" dirty="0"/>
              <a:t>, </a:t>
            </a:r>
            <a:r>
              <a:rPr lang="en-US" sz="1200" dirty="0">
                <a:hlinkClick r:id="rId3"/>
              </a:rPr>
              <a:t>Stanford 2024</a:t>
            </a:r>
            <a:r>
              <a:rPr lang="en-US" sz="1200" dirty="0"/>
              <a:t>).</a:t>
            </a:r>
          </a:p>
          <a:p>
            <a:pPr>
              <a:lnSpc>
                <a:spcPct val="110000"/>
              </a:lnSpc>
            </a:pPr>
            <a:r>
              <a:rPr lang="en-US" sz="1200" b="1" dirty="0"/>
              <a:t>Bottom line:</a:t>
            </a:r>
            <a:br>
              <a:rPr lang="en-US" sz="1200" dirty="0"/>
            </a:br>
            <a:r>
              <a:rPr lang="en-US" sz="1200" dirty="0"/>
              <a:t>If you want to align your LLM, DPO is now the recommended approach.</a:t>
            </a:r>
          </a:p>
          <a:p>
            <a:pPr>
              <a:lnSpc>
                <a:spcPct val="110000"/>
              </a:lnSpc>
            </a:pPr>
            <a:endParaRPr lang="en-US" sz="1200" dirty="0"/>
          </a:p>
        </p:txBody>
      </p:sp>
      <p:pic>
        <p:nvPicPr>
          <p:cNvPr id="5" name="Picture 4" descr="A diagram of a brain&#10;&#10;AI-generated content may be incorrect.">
            <a:extLst>
              <a:ext uri="{FF2B5EF4-FFF2-40B4-BE49-F238E27FC236}">
                <a16:creationId xmlns:a16="http://schemas.microsoft.com/office/drawing/2014/main" id="{217CD02A-C643-DF07-4255-55A9D1FC3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402" y="2700287"/>
            <a:ext cx="5090161" cy="184518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09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393DF-9A36-B972-2210-E0C17B95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GRPO – The Next Step in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1D78F-C19D-D231-1D7D-53B367C57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GRPO = Generalized Reward Preference Optimization</a:t>
            </a:r>
            <a:endParaRPr lang="en-US" dirty="0"/>
          </a:p>
          <a:p>
            <a:r>
              <a:rPr lang="en-US" b="1" dirty="0"/>
              <a:t>All Feedback Types:</a:t>
            </a:r>
            <a:r>
              <a:rPr lang="en-US" dirty="0"/>
              <a:t> Trains on pairs, rankings, or even numeric scores—not just “good/bad.”</a:t>
            </a:r>
          </a:p>
          <a:p>
            <a:r>
              <a:rPr lang="en-US" b="1" dirty="0"/>
              <a:t>Built-in Reward Modeling:</a:t>
            </a:r>
            <a:r>
              <a:rPr lang="en-US" dirty="0"/>
              <a:t> Learns a reward model </a:t>
            </a:r>
            <a:r>
              <a:rPr lang="en-US" i="1" dirty="0"/>
              <a:t>and</a:t>
            </a:r>
            <a:r>
              <a:rPr lang="en-US" dirty="0"/>
              <a:t> a policy at the same time, more sample-efficient.</a:t>
            </a:r>
          </a:p>
          <a:p>
            <a:r>
              <a:rPr lang="en-US" b="1" dirty="0"/>
              <a:t>Why GRPO?</a:t>
            </a:r>
            <a:endParaRPr lang="en-US" dirty="0"/>
          </a:p>
          <a:p>
            <a:pPr lvl="1"/>
            <a:r>
              <a:rPr lang="en-US" dirty="0"/>
              <a:t>Handles more kinds of human feedback (flexible!)</a:t>
            </a:r>
          </a:p>
          <a:p>
            <a:pPr lvl="1"/>
            <a:r>
              <a:rPr lang="en-US" dirty="0"/>
              <a:t>More stable and often stronger than DPO, especially for tough alignment tasks.</a:t>
            </a:r>
          </a:p>
          <a:p>
            <a:pPr lvl="1"/>
            <a:r>
              <a:rPr lang="en-US" dirty="0"/>
              <a:t>Now available in Hugging Face TRL (</a:t>
            </a:r>
            <a:r>
              <a:rPr lang="en-US" dirty="0">
                <a:hlinkClick r:id="rId3"/>
              </a:rPr>
              <a:t>docs</a:t>
            </a:r>
            <a:r>
              <a:rPr lang="en-US" dirty="0"/>
              <a:t>)</a:t>
            </a:r>
          </a:p>
          <a:p>
            <a:r>
              <a:rPr lang="en-US" b="1" dirty="0"/>
              <a:t>Still new:</a:t>
            </a:r>
            <a:r>
              <a:rPr lang="en-US" dirty="0"/>
              <a:t> Fewer open datasets and recipes than DPO, but rapidly improving.</a:t>
            </a:r>
          </a:p>
          <a:p>
            <a:r>
              <a:rPr lang="en-US" b="1" dirty="0"/>
              <a:t>Bottom line:</a:t>
            </a:r>
            <a:br>
              <a:rPr lang="en-US" dirty="0"/>
            </a:br>
            <a:r>
              <a:rPr lang="en-US" dirty="0"/>
              <a:t>GRPO is the most advanced and flexible way to align LLMs with real human preferences</a:t>
            </a:r>
          </a:p>
        </p:txBody>
      </p:sp>
    </p:spTree>
    <p:extLst>
      <p:ext uri="{BB962C8B-B14F-4D97-AF65-F5344CB8AC3E}">
        <p14:creationId xmlns:p14="http://schemas.microsoft.com/office/powerpoint/2010/main" val="36405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7548-C940-C896-1A9C-913E2B999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Open-Source Repos &amp;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E6508-37A8-2BF6-5D91-1261E8406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HuggingFace TRL (transformers-rl)</a:t>
            </a:r>
            <a:r>
              <a:rPr lang="en-US" b="1" dirty="0"/>
              <a:t>:</a:t>
            </a:r>
            <a:r>
              <a:rPr lang="en-US" dirty="0"/>
              <a:t> DPO, PPO, SFT, </a:t>
            </a:r>
            <a:r>
              <a:rPr lang="en-US" dirty="0" err="1"/>
              <a:t>RewardTrainer</a:t>
            </a:r>
            <a:r>
              <a:rPr lang="en-US" dirty="0"/>
              <a:t>.</a:t>
            </a:r>
          </a:p>
          <a:p>
            <a:r>
              <a:rPr lang="en-US" b="1" dirty="0">
                <a:hlinkClick r:id="rId3"/>
              </a:rPr>
              <a:t>trlx</a:t>
            </a:r>
            <a:r>
              <a:rPr lang="en-US" b="1" dirty="0"/>
              <a:t>:</a:t>
            </a:r>
            <a:r>
              <a:rPr lang="en-US" dirty="0"/>
              <a:t> RLHF and preference-based fine-tuning. </a:t>
            </a:r>
          </a:p>
          <a:p>
            <a:r>
              <a:rPr lang="en-US" b="1" dirty="0">
                <a:hlinkClick r:id="rId4"/>
              </a:rPr>
              <a:t>Label Studio</a:t>
            </a:r>
            <a:r>
              <a:rPr lang="en-US" b="1" dirty="0"/>
              <a:t>:</a:t>
            </a:r>
            <a:r>
              <a:rPr lang="en-US" dirty="0"/>
              <a:t> Build custom data annotation pipelines for preference collection.</a:t>
            </a:r>
          </a:p>
          <a:p>
            <a:r>
              <a:rPr lang="en-US" b="1" dirty="0">
                <a:hlinkClick r:id="rId5"/>
              </a:rPr>
              <a:t>Gradio</a:t>
            </a:r>
            <a:r>
              <a:rPr lang="en-US" b="1" dirty="0"/>
              <a:t>:</a:t>
            </a:r>
            <a:r>
              <a:rPr lang="en-US" dirty="0"/>
              <a:t> Fast UIs for data labeling and feedback.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4839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651</Words>
  <Application>Microsoft Macintosh PowerPoint</Application>
  <PresentationFormat>Widescreen</PresentationFormat>
  <Paragraphs>73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Gill Sans Nova</vt:lpstr>
      <vt:lpstr>GradientRiseVTI</vt:lpstr>
      <vt:lpstr>Machine Learning Engineer in the Generative AI Era</vt:lpstr>
      <vt:lpstr>Agenda</vt:lpstr>
      <vt:lpstr>What is Alignment?</vt:lpstr>
      <vt:lpstr>Reward Models &amp; RLHF (Reinforcement Learning from Human Feedback)</vt:lpstr>
      <vt:lpstr>Collecting Preference Data</vt:lpstr>
      <vt:lpstr>PPO (Proximal Policy Optimization)</vt:lpstr>
      <vt:lpstr>DPO – The New Alignment Standard</vt:lpstr>
      <vt:lpstr>GRPO – The Next Step in Alignment</vt:lpstr>
      <vt:lpstr>Modern Open-Source Repos &amp; Ecosystem</vt:lpstr>
      <vt:lpstr>Alignment—Key Takeaways</vt:lpstr>
      <vt:lpstr>References &amp; Further Reading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Quanliang Lai</dc:creator>
  <cp:lastModifiedBy>Quanliang Lai</cp:lastModifiedBy>
  <cp:revision>1</cp:revision>
  <dcterms:created xsi:type="dcterms:W3CDTF">2025-06-12T23:10:06Z</dcterms:created>
  <dcterms:modified xsi:type="dcterms:W3CDTF">2025-06-13T00:39:38Z</dcterms:modified>
</cp:coreProperties>
</file>