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  <p:sldMasterId id="214748373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17" d="100"/>
          <a:sy n="11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0ACDE-9B47-4E99-9264-AFE345EC94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D830A-D0C1-429D-98FD-D0816ACFEA7F}">
      <dgm:prSet/>
      <dgm:spPr/>
      <dgm:t>
        <a:bodyPr/>
        <a:lstStyle/>
        <a:p>
          <a:r>
            <a:rPr lang="en-US"/>
            <a:t>Prompt injections (e.g., “Ignore previous instruction”)</a:t>
          </a:r>
        </a:p>
      </dgm:t>
    </dgm:pt>
    <dgm:pt modelId="{2E9C07A1-EC82-44B7-846C-796BF9A32E91}" type="parTrans" cxnId="{CA65CA5E-FB3E-4244-814B-EF16E2B6512D}">
      <dgm:prSet/>
      <dgm:spPr/>
      <dgm:t>
        <a:bodyPr/>
        <a:lstStyle/>
        <a:p>
          <a:endParaRPr lang="en-US"/>
        </a:p>
      </dgm:t>
    </dgm:pt>
    <dgm:pt modelId="{22E390FA-9461-4667-9F90-C1A847EF3FFC}" type="sibTrans" cxnId="{CA65CA5E-FB3E-4244-814B-EF16E2B6512D}">
      <dgm:prSet/>
      <dgm:spPr/>
      <dgm:t>
        <a:bodyPr/>
        <a:lstStyle/>
        <a:p>
          <a:endParaRPr lang="en-US"/>
        </a:p>
      </dgm:t>
    </dgm:pt>
    <dgm:pt modelId="{6334CB8B-E5D6-4985-90D1-0277079FCA3B}">
      <dgm:prSet/>
      <dgm:spPr/>
      <dgm:t>
        <a:bodyPr/>
        <a:lstStyle/>
        <a:p>
          <a:r>
            <a:rPr lang="en-US"/>
            <a:t>DAN prompts (“Do Anything Now”)</a:t>
          </a:r>
        </a:p>
      </dgm:t>
    </dgm:pt>
    <dgm:pt modelId="{414C1B1F-3CC7-4751-B4AD-EB016B90E85D}" type="parTrans" cxnId="{62730C42-87BA-4B27-9337-CB1EA82FC800}">
      <dgm:prSet/>
      <dgm:spPr/>
      <dgm:t>
        <a:bodyPr/>
        <a:lstStyle/>
        <a:p>
          <a:endParaRPr lang="en-US"/>
        </a:p>
      </dgm:t>
    </dgm:pt>
    <dgm:pt modelId="{B95C481C-C21C-4471-9F9E-89229C4FC760}" type="sibTrans" cxnId="{62730C42-87BA-4B27-9337-CB1EA82FC800}">
      <dgm:prSet/>
      <dgm:spPr/>
      <dgm:t>
        <a:bodyPr/>
        <a:lstStyle/>
        <a:p>
          <a:endParaRPr lang="en-US"/>
        </a:p>
      </dgm:t>
    </dgm:pt>
    <dgm:pt modelId="{713D4251-6C2B-4531-A714-B7A25102A29F}">
      <dgm:prSet/>
      <dgm:spPr/>
      <dgm:t>
        <a:bodyPr/>
        <a:lstStyle/>
        <a:p>
          <a:r>
            <a:rPr lang="en-US"/>
            <a:t>Token smuggling &amp; Unicode exploits</a:t>
          </a:r>
        </a:p>
      </dgm:t>
    </dgm:pt>
    <dgm:pt modelId="{16C3ACA6-8BDF-4AD5-8281-648318E68A91}" type="parTrans" cxnId="{E51DED49-F6E7-4068-8F3F-5C3BB308D14B}">
      <dgm:prSet/>
      <dgm:spPr/>
      <dgm:t>
        <a:bodyPr/>
        <a:lstStyle/>
        <a:p>
          <a:endParaRPr lang="en-US"/>
        </a:p>
      </dgm:t>
    </dgm:pt>
    <dgm:pt modelId="{A3D217B1-2A16-4056-B428-2C19518C24D7}" type="sibTrans" cxnId="{E51DED49-F6E7-4068-8F3F-5C3BB308D14B}">
      <dgm:prSet/>
      <dgm:spPr/>
      <dgm:t>
        <a:bodyPr/>
        <a:lstStyle/>
        <a:p>
          <a:endParaRPr lang="en-US"/>
        </a:p>
      </dgm:t>
    </dgm:pt>
    <dgm:pt modelId="{8381C0FC-419A-46F2-8B87-C84481804D1A}">
      <dgm:prSet/>
      <dgm:spPr/>
      <dgm:t>
        <a:bodyPr/>
        <a:lstStyle/>
        <a:p>
          <a:r>
            <a:rPr lang="en-US"/>
            <a:t>Leaking system prompts via clever queries</a:t>
          </a:r>
        </a:p>
      </dgm:t>
    </dgm:pt>
    <dgm:pt modelId="{571262AF-BDC6-4F91-97A0-D095A28048F3}" type="parTrans" cxnId="{03DC7296-3EF6-4466-8702-5930CBDD8A34}">
      <dgm:prSet/>
      <dgm:spPr/>
      <dgm:t>
        <a:bodyPr/>
        <a:lstStyle/>
        <a:p>
          <a:endParaRPr lang="en-US"/>
        </a:p>
      </dgm:t>
    </dgm:pt>
    <dgm:pt modelId="{7955B6C5-A83F-4291-A58F-10E179897250}" type="sibTrans" cxnId="{03DC7296-3EF6-4466-8702-5930CBDD8A34}">
      <dgm:prSet/>
      <dgm:spPr/>
      <dgm:t>
        <a:bodyPr/>
        <a:lstStyle/>
        <a:p>
          <a:endParaRPr lang="en-US"/>
        </a:p>
      </dgm:t>
    </dgm:pt>
    <dgm:pt modelId="{19B7A396-7590-4FA9-A158-99DE42B2E4E2}" type="pres">
      <dgm:prSet presAssocID="{4890ACDE-9B47-4E99-9264-AFE345EC942A}" presName="root" presStyleCnt="0">
        <dgm:presLayoutVars>
          <dgm:dir/>
          <dgm:resizeHandles val="exact"/>
        </dgm:presLayoutVars>
      </dgm:prSet>
      <dgm:spPr/>
    </dgm:pt>
    <dgm:pt modelId="{AAA47BF4-64C4-4A35-9749-D347AFB4669B}" type="pres">
      <dgm:prSet presAssocID="{E9FD830A-D0C1-429D-98FD-D0816ACFEA7F}" presName="compNode" presStyleCnt="0"/>
      <dgm:spPr/>
    </dgm:pt>
    <dgm:pt modelId="{8E1575FC-15F1-4DEA-B80C-D642EBF8D9B3}" type="pres">
      <dgm:prSet presAssocID="{E9FD830A-D0C1-429D-98FD-D0816ACFEA7F}" presName="bgRect" presStyleLbl="bgShp" presStyleIdx="0" presStyleCnt="4"/>
      <dgm:spPr/>
    </dgm:pt>
    <dgm:pt modelId="{B52DAEE0-78A0-4AB7-AAAD-F950A0D29B58}" type="pres">
      <dgm:prSet presAssocID="{E9FD830A-D0C1-429D-98FD-D0816ACFEA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068148CE-6C51-43F1-BC61-9F8D07F0C636}" type="pres">
      <dgm:prSet presAssocID="{E9FD830A-D0C1-429D-98FD-D0816ACFEA7F}" presName="spaceRect" presStyleCnt="0"/>
      <dgm:spPr/>
    </dgm:pt>
    <dgm:pt modelId="{96AC4AC0-1A53-43D4-BE28-D28355AF06BD}" type="pres">
      <dgm:prSet presAssocID="{E9FD830A-D0C1-429D-98FD-D0816ACFEA7F}" presName="parTx" presStyleLbl="revTx" presStyleIdx="0" presStyleCnt="4">
        <dgm:presLayoutVars>
          <dgm:chMax val="0"/>
          <dgm:chPref val="0"/>
        </dgm:presLayoutVars>
      </dgm:prSet>
      <dgm:spPr/>
    </dgm:pt>
    <dgm:pt modelId="{D3E1E227-A6B7-43C8-8D56-62AB2CB9EBB3}" type="pres">
      <dgm:prSet presAssocID="{22E390FA-9461-4667-9F90-C1A847EF3FFC}" presName="sibTrans" presStyleCnt="0"/>
      <dgm:spPr/>
    </dgm:pt>
    <dgm:pt modelId="{0193D629-4741-45DF-AD69-21F16AEA57F8}" type="pres">
      <dgm:prSet presAssocID="{6334CB8B-E5D6-4985-90D1-0277079FCA3B}" presName="compNode" presStyleCnt="0"/>
      <dgm:spPr/>
    </dgm:pt>
    <dgm:pt modelId="{63B5C0E6-5762-4D85-BA48-2C54AF4701BE}" type="pres">
      <dgm:prSet presAssocID="{6334CB8B-E5D6-4985-90D1-0277079FCA3B}" presName="bgRect" presStyleLbl="bgShp" presStyleIdx="1" presStyleCnt="4"/>
      <dgm:spPr/>
    </dgm:pt>
    <dgm:pt modelId="{63433BF2-61C3-4E08-A6C3-4EF133FA2C82}" type="pres">
      <dgm:prSet presAssocID="{6334CB8B-E5D6-4985-90D1-0277079FCA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F9350A2-BF6D-421B-8A83-8B8EF13DE0E6}" type="pres">
      <dgm:prSet presAssocID="{6334CB8B-E5D6-4985-90D1-0277079FCA3B}" presName="spaceRect" presStyleCnt="0"/>
      <dgm:spPr/>
    </dgm:pt>
    <dgm:pt modelId="{8232A2E0-A977-453D-9B71-9ABA54CA4C6B}" type="pres">
      <dgm:prSet presAssocID="{6334CB8B-E5D6-4985-90D1-0277079FCA3B}" presName="parTx" presStyleLbl="revTx" presStyleIdx="1" presStyleCnt="4">
        <dgm:presLayoutVars>
          <dgm:chMax val="0"/>
          <dgm:chPref val="0"/>
        </dgm:presLayoutVars>
      </dgm:prSet>
      <dgm:spPr/>
    </dgm:pt>
    <dgm:pt modelId="{75EE5793-5FE2-4609-9FDE-6F47B5B20A34}" type="pres">
      <dgm:prSet presAssocID="{B95C481C-C21C-4471-9F9E-89229C4FC760}" presName="sibTrans" presStyleCnt="0"/>
      <dgm:spPr/>
    </dgm:pt>
    <dgm:pt modelId="{7A840CB7-BDE9-4E31-86D2-C6BD6EB88C5E}" type="pres">
      <dgm:prSet presAssocID="{713D4251-6C2B-4531-A714-B7A25102A29F}" presName="compNode" presStyleCnt="0"/>
      <dgm:spPr/>
    </dgm:pt>
    <dgm:pt modelId="{251C0C7C-F091-4C23-A745-4BB0C784B7F3}" type="pres">
      <dgm:prSet presAssocID="{713D4251-6C2B-4531-A714-B7A25102A29F}" presName="bgRect" presStyleLbl="bgShp" presStyleIdx="2" presStyleCnt="4"/>
      <dgm:spPr/>
    </dgm:pt>
    <dgm:pt modelId="{E49E3533-4AF1-4D11-ABFA-110099BE8F17}" type="pres">
      <dgm:prSet presAssocID="{713D4251-6C2B-4531-A714-B7A25102A2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5374D32-497C-4427-85C9-7526C1878FF2}" type="pres">
      <dgm:prSet presAssocID="{713D4251-6C2B-4531-A714-B7A25102A29F}" presName="spaceRect" presStyleCnt="0"/>
      <dgm:spPr/>
    </dgm:pt>
    <dgm:pt modelId="{1492CF0F-8672-4A10-9531-88D0AFB88B66}" type="pres">
      <dgm:prSet presAssocID="{713D4251-6C2B-4531-A714-B7A25102A29F}" presName="parTx" presStyleLbl="revTx" presStyleIdx="2" presStyleCnt="4">
        <dgm:presLayoutVars>
          <dgm:chMax val="0"/>
          <dgm:chPref val="0"/>
        </dgm:presLayoutVars>
      </dgm:prSet>
      <dgm:spPr/>
    </dgm:pt>
    <dgm:pt modelId="{07AB22F2-0101-4B88-8F7E-0A7CF2C43087}" type="pres">
      <dgm:prSet presAssocID="{A3D217B1-2A16-4056-B428-2C19518C24D7}" presName="sibTrans" presStyleCnt="0"/>
      <dgm:spPr/>
    </dgm:pt>
    <dgm:pt modelId="{6D3CB4CB-0974-4457-B224-ECDEF75283D8}" type="pres">
      <dgm:prSet presAssocID="{8381C0FC-419A-46F2-8B87-C84481804D1A}" presName="compNode" presStyleCnt="0"/>
      <dgm:spPr/>
    </dgm:pt>
    <dgm:pt modelId="{6AD2B5D8-DA9A-425A-BAAE-8CF60FFE34EF}" type="pres">
      <dgm:prSet presAssocID="{8381C0FC-419A-46F2-8B87-C84481804D1A}" presName="bgRect" presStyleLbl="bgShp" presStyleIdx="3" presStyleCnt="4"/>
      <dgm:spPr/>
    </dgm:pt>
    <dgm:pt modelId="{B8873C85-CEF4-45A8-8273-FAFE81953CC0}" type="pres">
      <dgm:prSet presAssocID="{8381C0FC-419A-46F2-8B87-C84481804D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9F5261-82D8-4779-9087-832EA5B2CA62}" type="pres">
      <dgm:prSet presAssocID="{8381C0FC-419A-46F2-8B87-C84481804D1A}" presName="spaceRect" presStyleCnt="0"/>
      <dgm:spPr/>
    </dgm:pt>
    <dgm:pt modelId="{A645A9D3-123D-4F5F-ADD9-A97F6A513369}" type="pres">
      <dgm:prSet presAssocID="{8381C0FC-419A-46F2-8B87-C84481804D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958608-9CA9-4597-AA06-F00468872EBF}" type="presOf" srcId="{6334CB8B-E5D6-4985-90D1-0277079FCA3B}" destId="{8232A2E0-A977-453D-9B71-9ABA54CA4C6B}" srcOrd="0" destOrd="0" presId="urn:microsoft.com/office/officeart/2018/2/layout/IconVerticalSolidList"/>
    <dgm:cxn modelId="{93AE301D-09F3-489C-9233-A42CD050A379}" type="presOf" srcId="{8381C0FC-419A-46F2-8B87-C84481804D1A}" destId="{A645A9D3-123D-4F5F-ADD9-A97F6A513369}" srcOrd="0" destOrd="0" presId="urn:microsoft.com/office/officeart/2018/2/layout/IconVerticalSolidList"/>
    <dgm:cxn modelId="{E592A932-D042-410B-AD41-F2A6A53696B4}" type="presOf" srcId="{4890ACDE-9B47-4E99-9264-AFE345EC942A}" destId="{19B7A396-7590-4FA9-A158-99DE42B2E4E2}" srcOrd="0" destOrd="0" presId="urn:microsoft.com/office/officeart/2018/2/layout/IconVerticalSolidList"/>
    <dgm:cxn modelId="{62730C42-87BA-4B27-9337-CB1EA82FC800}" srcId="{4890ACDE-9B47-4E99-9264-AFE345EC942A}" destId="{6334CB8B-E5D6-4985-90D1-0277079FCA3B}" srcOrd="1" destOrd="0" parTransId="{414C1B1F-3CC7-4751-B4AD-EB016B90E85D}" sibTransId="{B95C481C-C21C-4471-9F9E-89229C4FC760}"/>
    <dgm:cxn modelId="{E51DED49-F6E7-4068-8F3F-5C3BB308D14B}" srcId="{4890ACDE-9B47-4E99-9264-AFE345EC942A}" destId="{713D4251-6C2B-4531-A714-B7A25102A29F}" srcOrd="2" destOrd="0" parTransId="{16C3ACA6-8BDF-4AD5-8281-648318E68A91}" sibTransId="{A3D217B1-2A16-4056-B428-2C19518C24D7}"/>
    <dgm:cxn modelId="{CA65CA5E-FB3E-4244-814B-EF16E2B6512D}" srcId="{4890ACDE-9B47-4E99-9264-AFE345EC942A}" destId="{E9FD830A-D0C1-429D-98FD-D0816ACFEA7F}" srcOrd="0" destOrd="0" parTransId="{2E9C07A1-EC82-44B7-846C-796BF9A32E91}" sibTransId="{22E390FA-9461-4667-9F90-C1A847EF3FFC}"/>
    <dgm:cxn modelId="{37A92A75-5607-4383-882C-F131BEF2B875}" type="presOf" srcId="{713D4251-6C2B-4531-A714-B7A25102A29F}" destId="{1492CF0F-8672-4A10-9531-88D0AFB88B66}" srcOrd="0" destOrd="0" presId="urn:microsoft.com/office/officeart/2018/2/layout/IconVerticalSolidList"/>
    <dgm:cxn modelId="{03DC7296-3EF6-4466-8702-5930CBDD8A34}" srcId="{4890ACDE-9B47-4E99-9264-AFE345EC942A}" destId="{8381C0FC-419A-46F2-8B87-C84481804D1A}" srcOrd="3" destOrd="0" parTransId="{571262AF-BDC6-4F91-97A0-D095A28048F3}" sibTransId="{7955B6C5-A83F-4291-A58F-10E179897250}"/>
    <dgm:cxn modelId="{7185D8A1-B9FC-4BA2-806C-93BA1121AD3E}" type="presOf" srcId="{E9FD830A-D0C1-429D-98FD-D0816ACFEA7F}" destId="{96AC4AC0-1A53-43D4-BE28-D28355AF06BD}" srcOrd="0" destOrd="0" presId="urn:microsoft.com/office/officeart/2018/2/layout/IconVerticalSolidList"/>
    <dgm:cxn modelId="{CF603D83-108D-49A3-A87D-25B64EC246B2}" type="presParOf" srcId="{19B7A396-7590-4FA9-A158-99DE42B2E4E2}" destId="{AAA47BF4-64C4-4A35-9749-D347AFB4669B}" srcOrd="0" destOrd="0" presId="urn:microsoft.com/office/officeart/2018/2/layout/IconVerticalSolidList"/>
    <dgm:cxn modelId="{506B5CC8-1BFF-4F41-833D-FF646776D60D}" type="presParOf" srcId="{AAA47BF4-64C4-4A35-9749-D347AFB4669B}" destId="{8E1575FC-15F1-4DEA-B80C-D642EBF8D9B3}" srcOrd="0" destOrd="0" presId="urn:microsoft.com/office/officeart/2018/2/layout/IconVerticalSolidList"/>
    <dgm:cxn modelId="{F9E39DA7-6B01-4FC7-B8B8-4173D821F0F1}" type="presParOf" srcId="{AAA47BF4-64C4-4A35-9749-D347AFB4669B}" destId="{B52DAEE0-78A0-4AB7-AAAD-F950A0D29B58}" srcOrd="1" destOrd="0" presId="urn:microsoft.com/office/officeart/2018/2/layout/IconVerticalSolidList"/>
    <dgm:cxn modelId="{1FB52034-BD4F-480B-B74E-CFB47D8C7B19}" type="presParOf" srcId="{AAA47BF4-64C4-4A35-9749-D347AFB4669B}" destId="{068148CE-6C51-43F1-BC61-9F8D07F0C636}" srcOrd="2" destOrd="0" presId="urn:microsoft.com/office/officeart/2018/2/layout/IconVerticalSolidList"/>
    <dgm:cxn modelId="{0B327409-CB16-4AB6-BE93-B1A41C985621}" type="presParOf" srcId="{AAA47BF4-64C4-4A35-9749-D347AFB4669B}" destId="{96AC4AC0-1A53-43D4-BE28-D28355AF06BD}" srcOrd="3" destOrd="0" presId="urn:microsoft.com/office/officeart/2018/2/layout/IconVerticalSolidList"/>
    <dgm:cxn modelId="{C21A5B0A-0095-4ABA-BBD5-9EF3A020D9E6}" type="presParOf" srcId="{19B7A396-7590-4FA9-A158-99DE42B2E4E2}" destId="{D3E1E227-A6B7-43C8-8D56-62AB2CB9EBB3}" srcOrd="1" destOrd="0" presId="urn:microsoft.com/office/officeart/2018/2/layout/IconVerticalSolidList"/>
    <dgm:cxn modelId="{4651F809-8F9D-4722-9295-F42391C318EF}" type="presParOf" srcId="{19B7A396-7590-4FA9-A158-99DE42B2E4E2}" destId="{0193D629-4741-45DF-AD69-21F16AEA57F8}" srcOrd="2" destOrd="0" presId="urn:microsoft.com/office/officeart/2018/2/layout/IconVerticalSolidList"/>
    <dgm:cxn modelId="{2E64E616-6126-4E8E-8617-5F5C80D7F3D8}" type="presParOf" srcId="{0193D629-4741-45DF-AD69-21F16AEA57F8}" destId="{63B5C0E6-5762-4D85-BA48-2C54AF4701BE}" srcOrd="0" destOrd="0" presId="urn:microsoft.com/office/officeart/2018/2/layout/IconVerticalSolidList"/>
    <dgm:cxn modelId="{8976ECA0-55A6-4C53-B246-DCF8D3102B16}" type="presParOf" srcId="{0193D629-4741-45DF-AD69-21F16AEA57F8}" destId="{63433BF2-61C3-4E08-A6C3-4EF133FA2C82}" srcOrd="1" destOrd="0" presId="urn:microsoft.com/office/officeart/2018/2/layout/IconVerticalSolidList"/>
    <dgm:cxn modelId="{5D9213AD-DFF8-49BB-8178-75837BBD1E4F}" type="presParOf" srcId="{0193D629-4741-45DF-AD69-21F16AEA57F8}" destId="{9F9350A2-BF6D-421B-8A83-8B8EF13DE0E6}" srcOrd="2" destOrd="0" presId="urn:microsoft.com/office/officeart/2018/2/layout/IconVerticalSolidList"/>
    <dgm:cxn modelId="{35B3F119-F824-47C7-A452-3F9897B4364F}" type="presParOf" srcId="{0193D629-4741-45DF-AD69-21F16AEA57F8}" destId="{8232A2E0-A977-453D-9B71-9ABA54CA4C6B}" srcOrd="3" destOrd="0" presId="urn:microsoft.com/office/officeart/2018/2/layout/IconVerticalSolidList"/>
    <dgm:cxn modelId="{64CF4A6A-5055-4030-A605-FDFD1DD3F6A0}" type="presParOf" srcId="{19B7A396-7590-4FA9-A158-99DE42B2E4E2}" destId="{75EE5793-5FE2-4609-9FDE-6F47B5B20A34}" srcOrd="3" destOrd="0" presId="urn:microsoft.com/office/officeart/2018/2/layout/IconVerticalSolidList"/>
    <dgm:cxn modelId="{688E1F4C-793B-4DC7-A450-C9386FE32A6E}" type="presParOf" srcId="{19B7A396-7590-4FA9-A158-99DE42B2E4E2}" destId="{7A840CB7-BDE9-4E31-86D2-C6BD6EB88C5E}" srcOrd="4" destOrd="0" presId="urn:microsoft.com/office/officeart/2018/2/layout/IconVerticalSolidList"/>
    <dgm:cxn modelId="{4192C72C-6B5B-44A9-9D41-38B2B6871199}" type="presParOf" srcId="{7A840CB7-BDE9-4E31-86D2-C6BD6EB88C5E}" destId="{251C0C7C-F091-4C23-A745-4BB0C784B7F3}" srcOrd="0" destOrd="0" presId="urn:microsoft.com/office/officeart/2018/2/layout/IconVerticalSolidList"/>
    <dgm:cxn modelId="{B7211D73-034B-4380-B87B-B43A6E6C7255}" type="presParOf" srcId="{7A840CB7-BDE9-4E31-86D2-C6BD6EB88C5E}" destId="{E49E3533-4AF1-4D11-ABFA-110099BE8F17}" srcOrd="1" destOrd="0" presId="urn:microsoft.com/office/officeart/2018/2/layout/IconVerticalSolidList"/>
    <dgm:cxn modelId="{E08AD2B7-C86D-452C-BF65-5A3813E0AE1E}" type="presParOf" srcId="{7A840CB7-BDE9-4E31-86D2-C6BD6EB88C5E}" destId="{F5374D32-497C-4427-85C9-7526C1878FF2}" srcOrd="2" destOrd="0" presId="urn:microsoft.com/office/officeart/2018/2/layout/IconVerticalSolidList"/>
    <dgm:cxn modelId="{21872BCB-977A-4074-B373-F8358CF1F669}" type="presParOf" srcId="{7A840CB7-BDE9-4E31-86D2-C6BD6EB88C5E}" destId="{1492CF0F-8672-4A10-9531-88D0AFB88B66}" srcOrd="3" destOrd="0" presId="urn:microsoft.com/office/officeart/2018/2/layout/IconVerticalSolidList"/>
    <dgm:cxn modelId="{95F977F8-2268-4766-9050-A58F38610D6C}" type="presParOf" srcId="{19B7A396-7590-4FA9-A158-99DE42B2E4E2}" destId="{07AB22F2-0101-4B88-8F7E-0A7CF2C43087}" srcOrd="5" destOrd="0" presId="urn:microsoft.com/office/officeart/2018/2/layout/IconVerticalSolidList"/>
    <dgm:cxn modelId="{6A54BC70-B127-4FF3-8FDA-10C56117F9F9}" type="presParOf" srcId="{19B7A396-7590-4FA9-A158-99DE42B2E4E2}" destId="{6D3CB4CB-0974-4457-B224-ECDEF75283D8}" srcOrd="6" destOrd="0" presId="urn:microsoft.com/office/officeart/2018/2/layout/IconVerticalSolidList"/>
    <dgm:cxn modelId="{45F007B4-C5F5-41B0-AC71-DB216281A7AE}" type="presParOf" srcId="{6D3CB4CB-0974-4457-B224-ECDEF75283D8}" destId="{6AD2B5D8-DA9A-425A-BAAE-8CF60FFE34EF}" srcOrd="0" destOrd="0" presId="urn:microsoft.com/office/officeart/2018/2/layout/IconVerticalSolidList"/>
    <dgm:cxn modelId="{69B8CD1E-7E3A-4AEC-B09D-A02A5B0D31CC}" type="presParOf" srcId="{6D3CB4CB-0974-4457-B224-ECDEF75283D8}" destId="{B8873C85-CEF4-45A8-8273-FAFE81953CC0}" srcOrd="1" destOrd="0" presId="urn:microsoft.com/office/officeart/2018/2/layout/IconVerticalSolidList"/>
    <dgm:cxn modelId="{F95642ED-3338-4C55-82DD-D98C76BC0380}" type="presParOf" srcId="{6D3CB4CB-0974-4457-B224-ECDEF75283D8}" destId="{A69F5261-82D8-4779-9087-832EA5B2CA62}" srcOrd="2" destOrd="0" presId="urn:microsoft.com/office/officeart/2018/2/layout/IconVerticalSolidList"/>
    <dgm:cxn modelId="{DBB4498E-3D42-40EA-B5AC-DFB16F6CF1D1}" type="presParOf" srcId="{6D3CB4CB-0974-4457-B224-ECDEF75283D8}" destId="{A645A9D3-123D-4F5F-ADD9-A97F6A5133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575FC-15F1-4DEA-B80C-D642EBF8D9B3}">
      <dsp:nvSpPr>
        <dsp:cNvPr id="0" name=""/>
        <dsp:cNvSpPr/>
      </dsp:nvSpPr>
      <dsp:spPr>
        <a:xfrm>
          <a:off x="0" y="1515"/>
          <a:ext cx="10896600" cy="767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DAEE0-78A0-4AB7-AAAD-F950A0D29B58}">
      <dsp:nvSpPr>
        <dsp:cNvPr id="0" name=""/>
        <dsp:cNvSpPr/>
      </dsp:nvSpPr>
      <dsp:spPr>
        <a:xfrm>
          <a:off x="232276" y="174282"/>
          <a:ext cx="422320" cy="42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4AC0-1A53-43D4-BE28-D28355AF06BD}">
      <dsp:nvSpPr>
        <dsp:cNvPr id="0" name=""/>
        <dsp:cNvSpPr/>
      </dsp:nvSpPr>
      <dsp:spPr>
        <a:xfrm>
          <a:off x="886872" y="1515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Prompt injections (e.g., “Ignore previous instruction”)</a:t>
          </a:r>
        </a:p>
      </dsp:txBody>
      <dsp:txXfrm>
        <a:off x="886872" y="1515"/>
        <a:ext cx="10009727" cy="767855"/>
      </dsp:txXfrm>
    </dsp:sp>
    <dsp:sp modelId="{63B5C0E6-5762-4D85-BA48-2C54AF4701BE}">
      <dsp:nvSpPr>
        <dsp:cNvPr id="0" name=""/>
        <dsp:cNvSpPr/>
      </dsp:nvSpPr>
      <dsp:spPr>
        <a:xfrm>
          <a:off x="0" y="961333"/>
          <a:ext cx="10896600" cy="767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433BF2-61C3-4E08-A6C3-4EF133FA2C82}">
      <dsp:nvSpPr>
        <dsp:cNvPr id="0" name=""/>
        <dsp:cNvSpPr/>
      </dsp:nvSpPr>
      <dsp:spPr>
        <a:xfrm>
          <a:off x="232276" y="1134101"/>
          <a:ext cx="422320" cy="42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2A2E0-A977-453D-9B71-9ABA54CA4C6B}">
      <dsp:nvSpPr>
        <dsp:cNvPr id="0" name=""/>
        <dsp:cNvSpPr/>
      </dsp:nvSpPr>
      <dsp:spPr>
        <a:xfrm>
          <a:off x="886872" y="961333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DAN prompts (“Do Anything Now”)</a:t>
          </a:r>
        </a:p>
      </dsp:txBody>
      <dsp:txXfrm>
        <a:off x="886872" y="961333"/>
        <a:ext cx="10009727" cy="767855"/>
      </dsp:txXfrm>
    </dsp:sp>
    <dsp:sp modelId="{251C0C7C-F091-4C23-A745-4BB0C784B7F3}">
      <dsp:nvSpPr>
        <dsp:cNvPr id="0" name=""/>
        <dsp:cNvSpPr/>
      </dsp:nvSpPr>
      <dsp:spPr>
        <a:xfrm>
          <a:off x="0" y="1921152"/>
          <a:ext cx="10896600" cy="767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E3533-4AF1-4D11-ABFA-110099BE8F17}">
      <dsp:nvSpPr>
        <dsp:cNvPr id="0" name=""/>
        <dsp:cNvSpPr/>
      </dsp:nvSpPr>
      <dsp:spPr>
        <a:xfrm>
          <a:off x="232276" y="2093920"/>
          <a:ext cx="422320" cy="4223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2CF0F-8672-4A10-9531-88D0AFB88B66}">
      <dsp:nvSpPr>
        <dsp:cNvPr id="0" name=""/>
        <dsp:cNvSpPr/>
      </dsp:nvSpPr>
      <dsp:spPr>
        <a:xfrm>
          <a:off x="886872" y="1921152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Token smuggling &amp; Unicode exploits</a:t>
          </a:r>
        </a:p>
      </dsp:txBody>
      <dsp:txXfrm>
        <a:off x="886872" y="1921152"/>
        <a:ext cx="10009727" cy="767855"/>
      </dsp:txXfrm>
    </dsp:sp>
    <dsp:sp modelId="{6AD2B5D8-DA9A-425A-BAAE-8CF60FFE34EF}">
      <dsp:nvSpPr>
        <dsp:cNvPr id="0" name=""/>
        <dsp:cNvSpPr/>
      </dsp:nvSpPr>
      <dsp:spPr>
        <a:xfrm>
          <a:off x="0" y="2880971"/>
          <a:ext cx="10896600" cy="767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73C85-CEF4-45A8-8273-FAFE81953CC0}">
      <dsp:nvSpPr>
        <dsp:cNvPr id="0" name=""/>
        <dsp:cNvSpPr/>
      </dsp:nvSpPr>
      <dsp:spPr>
        <a:xfrm>
          <a:off x="232276" y="3053739"/>
          <a:ext cx="422320" cy="422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5A9D3-123D-4F5F-ADD9-A97F6A513369}">
      <dsp:nvSpPr>
        <dsp:cNvPr id="0" name=""/>
        <dsp:cNvSpPr/>
      </dsp:nvSpPr>
      <dsp:spPr>
        <a:xfrm>
          <a:off x="886872" y="2880971"/>
          <a:ext cx="10009727" cy="767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65" tIns="81265" rIns="81265" bIns="8126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Leaking system prompts via clever queries</a:t>
          </a:r>
        </a:p>
      </dsp:txBody>
      <dsp:txXfrm>
        <a:off x="886872" y="2880971"/>
        <a:ext cx="10009727" cy="767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40660-C295-934B-A3AF-70CAAA05547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57EDC-EBB6-9E48-9D42-961DACAAB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57EDC-EBB6-9E48-9D42-961DACAAB8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90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6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3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5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4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0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9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8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6/22/25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7" r:id="rId5"/>
    <p:sldLayoutId id="2147483728" r:id="rId6"/>
    <p:sldLayoutId id="2147483734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06A62-6830-6060-A91F-B95FB3DA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43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7468C-8ADA-526A-DDF6-F15BE2398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3928770"/>
            <a:ext cx="7611687" cy="2129129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Hallucination, Jailbreaks &amp; Ethical Safeguards in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59E73-6669-E8EB-7711-9C19EF4D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952506"/>
            <a:ext cx="7925650" cy="133835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Machine Learning Engineer in the Generative AI Era</a:t>
            </a:r>
          </a:p>
          <a:p>
            <a:r>
              <a:rPr lang="en-US" dirty="0">
                <a:solidFill>
                  <a:srgbClr val="FFFFFF"/>
                </a:solidFill>
              </a:rPr>
              <a:t>Lecture 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1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spiralling white crayons">
            <a:extLst>
              <a:ext uri="{FF2B5EF4-FFF2-40B4-BE49-F238E27FC236}">
                <a16:creationId xmlns:a16="http://schemas.microsoft.com/office/drawing/2014/main" id="{82029F54-F1D8-6528-99F2-2CB6ACDA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5" b="6906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20486" y="720484"/>
            <a:ext cx="6857999" cy="5417036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469D-1F11-41D0-E231-F8992F19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54" y="3216216"/>
            <a:ext cx="4133346" cy="364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Ethical in LLM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00BC-B26B-0485-C285-9A8CF78B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A739-7B38-2C32-5271-BA5F643F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Bias and Fairness</a:t>
            </a:r>
            <a:endParaRPr lang="en-US" dirty="0"/>
          </a:p>
          <a:p>
            <a:pPr lvl="1"/>
            <a:r>
              <a:rPr lang="en-US" dirty="0"/>
              <a:t>Gender, race, and cultural stereotyping</a:t>
            </a:r>
          </a:p>
          <a:p>
            <a:pPr lvl="1"/>
            <a:r>
              <a:rPr lang="en-US" dirty="0"/>
              <a:t>Example: Resume filtering LLMs favoring “Western” names</a:t>
            </a:r>
          </a:p>
          <a:p>
            <a:r>
              <a:rPr lang="en-US" b="1" dirty="0"/>
              <a:t>Misinformation Amplification</a:t>
            </a:r>
            <a:endParaRPr lang="en-US" dirty="0"/>
          </a:p>
          <a:p>
            <a:pPr lvl="1"/>
            <a:r>
              <a:rPr lang="en-US" dirty="0"/>
              <a:t>Reinforcing conspiracy theories or false medical advice</a:t>
            </a:r>
          </a:p>
          <a:p>
            <a:r>
              <a:rPr lang="en-US" b="1" dirty="0"/>
              <a:t>Environmental Cost of Training</a:t>
            </a:r>
            <a:endParaRPr lang="en-US" dirty="0"/>
          </a:p>
          <a:p>
            <a:pPr lvl="1"/>
            <a:r>
              <a:rPr lang="en-US" dirty="0"/>
              <a:t>GPT-4 training estimated to emit 500+ tons CO₂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7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1C76-7E13-049A-3339-D22F7049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Mitigation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C0AF-5171-A4AC-9F3C-50C99D4B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Filtering</a:t>
            </a:r>
            <a:r>
              <a:rPr lang="en-US" dirty="0"/>
              <a:t> (PII removal, balanced datasets)</a:t>
            </a:r>
          </a:p>
          <a:p>
            <a:r>
              <a:rPr lang="en-US" b="1" dirty="0"/>
              <a:t>Post-hoc Debiasing</a:t>
            </a:r>
            <a:r>
              <a:rPr lang="en-US" dirty="0"/>
              <a:t>: Sentence rewriting, adversarial removal</a:t>
            </a:r>
          </a:p>
          <a:p>
            <a:r>
              <a:rPr lang="en-US" b="1" dirty="0"/>
              <a:t>Evaluating Fairness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datasets like </a:t>
            </a:r>
            <a:r>
              <a:rPr lang="en-US" b="1" dirty="0" err="1"/>
              <a:t>CrowS</a:t>
            </a:r>
            <a:r>
              <a:rPr lang="en-US" b="1" dirty="0"/>
              <a:t>-Pairs</a:t>
            </a:r>
            <a:r>
              <a:rPr lang="en-US" dirty="0"/>
              <a:t>, </a:t>
            </a:r>
            <a:r>
              <a:rPr lang="en-US" b="1" dirty="0"/>
              <a:t>BBQ</a:t>
            </a:r>
            <a:r>
              <a:rPr lang="en-US" dirty="0"/>
              <a:t>, </a:t>
            </a:r>
            <a:r>
              <a:rPr lang="en-US" b="1" dirty="0" err="1"/>
              <a:t>RealToxicityPrompts</a:t>
            </a:r>
            <a:endParaRPr lang="en-US" dirty="0"/>
          </a:p>
          <a:p>
            <a:r>
              <a:rPr lang="en-US" b="1" dirty="0"/>
              <a:t>Open-Source Tools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AllenNLP</a:t>
            </a:r>
            <a:r>
              <a:rPr lang="en-US" dirty="0"/>
              <a:t> Interpret, Aequitas, IBM AI Fairness 360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0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FE8C-1E7E-F429-3E0E-88A54C9B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Model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2642-9E40-8707-8D52-0FBDB83F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Factuality Score (OpenAI)</a:t>
            </a:r>
          </a:p>
          <a:p>
            <a:pPr lvl="1"/>
            <a:r>
              <a:rPr lang="en-US" dirty="0"/>
              <a:t>Safety Benchmarks (e.g., </a:t>
            </a:r>
            <a:r>
              <a:rPr lang="en-US" dirty="0" err="1"/>
              <a:t>TruthfulQA</a:t>
            </a:r>
            <a:r>
              <a:rPr lang="en-US" dirty="0"/>
              <a:t>, </a:t>
            </a:r>
            <a:r>
              <a:rPr lang="en-US" dirty="0" err="1"/>
              <a:t>ToxicQA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Bias metrics: TPR/FPR disparity</a:t>
            </a:r>
          </a:p>
          <a:p>
            <a:r>
              <a:rPr lang="en-US" b="1" dirty="0"/>
              <a:t>Frameworks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DeepMind's </a:t>
            </a:r>
            <a:r>
              <a:rPr lang="en-US" b="1" dirty="0"/>
              <a:t>Constitutional AI</a:t>
            </a:r>
            <a:endParaRPr lang="en-US" dirty="0"/>
          </a:p>
          <a:p>
            <a:pPr lvl="1"/>
            <a:r>
              <a:rPr lang="en-US" dirty="0" err="1"/>
              <a:t>Anthropic's</a:t>
            </a:r>
            <a:r>
              <a:rPr lang="en-US" dirty="0"/>
              <a:t> </a:t>
            </a:r>
            <a:r>
              <a:rPr lang="en-US" b="1" dirty="0"/>
              <a:t>HH-RLHF</a:t>
            </a:r>
            <a:endParaRPr lang="en-US" dirty="0"/>
          </a:p>
          <a:p>
            <a:pPr lvl="1"/>
            <a:r>
              <a:rPr lang="en-US" dirty="0"/>
              <a:t>LMSYS </a:t>
            </a:r>
            <a:r>
              <a:rPr lang="en-US" b="1" dirty="0"/>
              <a:t>Chatbot Arena Safety Rankings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F0C4-D0E3-C6A8-1ABC-AEB70CE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Practitioners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1244-8FDE-FE66-A3FF-7C7FD6F8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assume your model can be misused</a:t>
            </a:r>
          </a:p>
          <a:p>
            <a:r>
              <a:rPr lang="en-US" dirty="0"/>
              <a:t>Simulate attacks: Jailbreak your own LLM</a:t>
            </a:r>
          </a:p>
          <a:p>
            <a:r>
              <a:rPr lang="en-US" dirty="0"/>
              <a:t>Track &amp; log all inputs and outputs for sensitive applications</a:t>
            </a:r>
          </a:p>
          <a:p>
            <a:r>
              <a:rPr lang="en-US" dirty="0"/>
              <a:t>Be transparent: share system prompts and decision logs when possible</a:t>
            </a:r>
          </a:p>
          <a:p>
            <a:r>
              <a:rPr lang="en-US" dirty="0"/>
              <a:t>Participate in red-teaming or bug bounty safety initiatives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0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3EA6-276A-9EBD-7E09-AA2F2402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0C24-2D44-5A30-4251-35A6250A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Hallucinations are a major trust issue—treat them like bugs</a:t>
            </a:r>
          </a:p>
          <a:p>
            <a:r>
              <a:rPr lang="en-US" dirty="0"/>
              <a:t>Jailbreaks are real and evolving; so must our defenses</a:t>
            </a:r>
          </a:p>
          <a:p>
            <a:r>
              <a:rPr lang="en-US" dirty="0"/>
              <a:t>Ethical AI is not optional—it’s part of production-readiness</a:t>
            </a:r>
          </a:p>
          <a:p>
            <a:r>
              <a:rPr lang="en-US" dirty="0"/>
              <a:t>The safest model is the one that’s </a:t>
            </a:r>
            <a:r>
              <a:rPr lang="en-US" b="1" dirty="0"/>
              <a:t>monitored, grounded, and audited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27F4-4D6A-979C-EBA7-CC02E917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Hallucination?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FAEA-7B10-E396-3DC1-B266B2144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5284123" cy="4029074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LLMs generate plausible but false or misleading content.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“The capital of Canada is Toronto.” (False)</a:t>
            </a:r>
          </a:p>
          <a:p>
            <a:pPr lvl="1"/>
            <a:r>
              <a:rPr lang="en-US" dirty="0"/>
              <a:t>Citing nonexistent papers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(training-induced)</a:t>
            </a:r>
          </a:p>
          <a:p>
            <a:pPr lvl="1"/>
            <a:r>
              <a:rPr lang="en-US" b="1" dirty="0"/>
              <a:t>Extrinsic</a:t>
            </a:r>
            <a:r>
              <a:rPr lang="en-US" dirty="0"/>
              <a:t> (due to vague prompts)</a:t>
            </a:r>
          </a:p>
          <a:p>
            <a:endParaRPr lang="en-US" dirty="0"/>
          </a:p>
        </p:txBody>
      </p:sp>
      <p:pic>
        <p:nvPicPr>
          <p:cNvPr id="1026" name="Picture 2" descr="What are AI Hallucinations? - GeeksforGeeks">
            <a:extLst>
              <a:ext uri="{FF2B5EF4-FFF2-40B4-BE49-F238E27FC236}">
                <a16:creationId xmlns:a16="http://schemas.microsoft.com/office/drawing/2014/main" id="{2C3A1D28-A3C0-E4ED-3800-35F83007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683" y="2028825"/>
            <a:ext cx="539261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5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91A3-C8D6-0717-967E-2D0EC03F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Hallucination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9173-3FEC-D320-E670-B6B438F7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access to up-to-date external knowledge</a:t>
            </a:r>
          </a:p>
          <a:p>
            <a:r>
              <a:rPr lang="en-US" dirty="0"/>
              <a:t>Over-generalization from noisy or unbalanced training data</a:t>
            </a:r>
          </a:p>
          <a:p>
            <a:r>
              <a:rPr lang="en-US" dirty="0"/>
              <a:t>Training objectives not aligned with truthfulness</a:t>
            </a:r>
          </a:p>
          <a:p>
            <a:r>
              <a:rPr lang="en-US" dirty="0"/>
              <a:t>Prompt ambiguity</a:t>
            </a:r>
          </a:p>
          <a:p>
            <a:r>
              <a:rPr lang="en-US" dirty="0"/>
              <a:t>Limited context window or truncated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3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663B-72C4-BE71-CB3E-46F4B6A2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Reduce Hallucinations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6C7A-7C6C-8152-A2A4-3AA08C30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Prompt Engineering</a:t>
            </a:r>
            <a:r>
              <a:rPr lang="en-US" dirty="0"/>
              <a:t>: Clear instructions, </a:t>
            </a:r>
            <a:r>
              <a:rPr lang="en-US" dirty="0" err="1"/>
              <a:t>CoT</a:t>
            </a:r>
            <a:r>
              <a:rPr lang="en-US" dirty="0"/>
              <a:t>, few-shot examples</a:t>
            </a:r>
          </a:p>
          <a:p>
            <a:r>
              <a:rPr lang="en-US" b="1" dirty="0"/>
              <a:t>RAG</a:t>
            </a:r>
            <a:r>
              <a:rPr lang="en-US" dirty="0"/>
              <a:t>: Inject real-time context using vector DBs (</a:t>
            </a:r>
            <a:r>
              <a:rPr lang="en-US" dirty="0" err="1"/>
              <a:t>LangChain</a:t>
            </a:r>
            <a:r>
              <a:rPr lang="en-US" dirty="0"/>
              <a:t>, Pinecone)</a:t>
            </a:r>
          </a:p>
          <a:p>
            <a:r>
              <a:rPr lang="en-US" b="1" dirty="0"/>
              <a:t>Post-Generation Verification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verifier models (e.g., GPT-4o or Claude 4)</a:t>
            </a:r>
          </a:p>
          <a:p>
            <a:pPr lvl="1"/>
            <a:r>
              <a:rPr lang="en-US" dirty="0"/>
              <a:t>Cross-reference with tools like Google Search API</a:t>
            </a:r>
          </a:p>
          <a:p>
            <a:r>
              <a:rPr lang="en-US" b="1" dirty="0"/>
              <a:t>Instruction-Tuning</a:t>
            </a:r>
            <a:r>
              <a:rPr lang="en-US" dirty="0"/>
              <a:t>: Use models like LLaMA-4-Instruct, Mistral-Instruct</a:t>
            </a:r>
          </a:p>
          <a:p>
            <a:r>
              <a:rPr lang="en-US" b="1" dirty="0"/>
              <a:t>Guardrails</a:t>
            </a:r>
            <a:r>
              <a:rPr lang="en-US" dirty="0"/>
              <a:t>: Implement OpenAI Function calling or </a:t>
            </a:r>
            <a:r>
              <a:rPr lang="en-US" dirty="0" err="1"/>
              <a:t>AutoGPT</a:t>
            </a:r>
            <a:r>
              <a:rPr lang="en-US" dirty="0"/>
              <a:t>-style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5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he facade of blue walls with holes">
            <a:extLst>
              <a:ext uri="{FF2B5EF4-FFF2-40B4-BE49-F238E27FC236}">
                <a16:creationId xmlns:a16="http://schemas.microsoft.com/office/drawing/2014/main" id="{B443A146-7CF1-4154-F23D-1572613B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65" b="17035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55F5-306A-D06F-C0D7-B3874D75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928770"/>
            <a:ext cx="5127674" cy="2129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Jailbreak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0314-B8DF-B18C-159D-87791099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Jailbreaking (in LLMs)?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B669-1DAD-6378-A468-466B798C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5949141" cy="4029074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Jailbreaking is the act of manipulating an LLM to override its built-in safety mechanisms or produce forbidden outputs.</a:t>
            </a:r>
          </a:p>
          <a:p>
            <a:r>
              <a:rPr lang="en-US" b="1" dirty="0"/>
              <a:t>Why People Do It:</a:t>
            </a: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dirty="0"/>
              <a:t>bypass content restrictions</a:t>
            </a:r>
            <a:r>
              <a:rPr lang="en-US" dirty="0"/>
              <a:t> (e.g., violent, illegal, NSFW content)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probe model behavior</a:t>
            </a:r>
            <a:r>
              <a:rPr lang="en-US" dirty="0"/>
              <a:t>, especially hidden or system-level instructions</a:t>
            </a:r>
          </a:p>
          <a:p>
            <a:pPr lvl="1"/>
            <a:r>
              <a:rPr lang="en-US" dirty="0"/>
              <a:t>For </a:t>
            </a:r>
            <a:r>
              <a:rPr lang="en-US" b="1" dirty="0"/>
              <a:t>testing model robustness</a:t>
            </a:r>
            <a:r>
              <a:rPr lang="en-US" dirty="0"/>
              <a:t> (e.g., red teaming, adversarial attacks)</a:t>
            </a:r>
          </a:p>
          <a:p>
            <a:pPr lvl="1"/>
            <a:r>
              <a:rPr lang="en-US" dirty="0"/>
              <a:t>Sometimes for </a:t>
            </a:r>
            <a:r>
              <a:rPr lang="en-US" b="1" dirty="0"/>
              <a:t>fun or competition</a:t>
            </a:r>
            <a:r>
              <a:rPr lang="en-US" dirty="0"/>
              <a:t> (e.g., jailbreak challenges)</a:t>
            </a:r>
          </a:p>
          <a:p>
            <a:r>
              <a:rPr lang="en-US" b="1" dirty="0"/>
              <a:t>Why It Matters:</a:t>
            </a:r>
            <a:endParaRPr lang="en-US" dirty="0"/>
          </a:p>
          <a:p>
            <a:pPr lvl="1"/>
            <a:r>
              <a:rPr lang="en-US" dirty="0"/>
              <a:t>Exposes </a:t>
            </a:r>
            <a:r>
              <a:rPr lang="en-US" b="1" dirty="0"/>
              <a:t>vulnerabilities in system prompts</a:t>
            </a:r>
            <a:endParaRPr lang="en-US" dirty="0"/>
          </a:p>
          <a:p>
            <a:pPr lvl="1"/>
            <a:r>
              <a:rPr lang="en-US" dirty="0"/>
              <a:t>Can </a:t>
            </a:r>
            <a:r>
              <a:rPr lang="en-US" b="1" dirty="0"/>
              <a:t>lead to reputational and legal risks</a:t>
            </a:r>
            <a:r>
              <a:rPr lang="en-US" dirty="0"/>
              <a:t> for companies</a:t>
            </a:r>
          </a:p>
          <a:p>
            <a:pPr lvl="1"/>
            <a:r>
              <a:rPr lang="en-US" dirty="0"/>
              <a:t>Undermines </a:t>
            </a:r>
            <a:r>
              <a:rPr lang="en-US" b="1" dirty="0"/>
              <a:t>trust</a:t>
            </a:r>
            <a:r>
              <a:rPr lang="en-US" dirty="0"/>
              <a:t> in deployed AI products</a:t>
            </a:r>
          </a:p>
          <a:p>
            <a:pPr lvl="1"/>
            <a:r>
              <a:rPr lang="en-US" dirty="0"/>
              <a:t>Helps researchers develop </a:t>
            </a:r>
            <a:r>
              <a:rPr lang="en-US" b="1" dirty="0"/>
              <a:t>stronger alignment and guardrails</a:t>
            </a:r>
            <a:endParaRPr lang="en-US" dirty="0"/>
          </a:p>
          <a:p>
            <a:r>
              <a:rPr lang="en-US" dirty="0"/>
              <a:t>🛠 Real-World Impact:</a:t>
            </a:r>
          </a:p>
          <a:p>
            <a:pPr lvl="1"/>
            <a:r>
              <a:rPr lang="en-US" dirty="0"/>
              <a:t>Jailbreaks have revealed secret system prompts, bypassed hate-speech filters, and tricked models into giving step-by-step guides for prohibited topics.</a:t>
            </a:r>
          </a:p>
          <a:p>
            <a:endParaRPr lang="en-US" dirty="0"/>
          </a:p>
        </p:txBody>
      </p:sp>
      <p:pic>
        <p:nvPicPr>
          <p:cNvPr id="2050" name="Picture 2" descr="Generative AI Susceptible to 'Jailbreaks,' Microsoft Warns -- Pure AI">
            <a:extLst>
              <a:ext uri="{FF2B5EF4-FFF2-40B4-BE49-F238E27FC236}">
                <a16:creationId xmlns:a16="http://schemas.microsoft.com/office/drawing/2014/main" id="{1CCB6594-787B-9737-FECB-2A216C09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781" y="2028824"/>
            <a:ext cx="5625347" cy="387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C8D08-EC4B-47F7-BFFD-E3D77A48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499"/>
            <a:ext cx="7566660" cy="912587"/>
          </a:xfrm>
        </p:spPr>
        <p:txBody>
          <a:bodyPr>
            <a:normAutofit/>
          </a:bodyPr>
          <a:lstStyle/>
          <a:p>
            <a:r>
              <a:rPr lang="en-US" sz="3200" dirty="0"/>
              <a:t>Common Jailbreak Tactics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4C0475-48A2-235D-368C-EACA309C1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52815"/>
              </p:ext>
            </p:extLst>
          </p:nvPr>
        </p:nvGraphicFramePr>
        <p:xfrm>
          <a:off x="647700" y="2191657"/>
          <a:ext cx="10896600" cy="365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150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6B4299-AFD3-F312-D2E3-AE1BB5F39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567878"/>
              </p:ext>
            </p:extLst>
          </p:nvPr>
        </p:nvGraphicFramePr>
        <p:xfrm>
          <a:off x="653143" y="760276"/>
          <a:ext cx="10722430" cy="531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486">
                  <a:extLst>
                    <a:ext uri="{9D8B030D-6E8A-4147-A177-3AD203B41FA5}">
                      <a16:colId xmlns:a16="http://schemas.microsoft.com/office/drawing/2014/main" val="1876379409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3637636803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1239725594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1892939128"/>
                    </a:ext>
                  </a:extLst>
                </a:gridCol>
                <a:gridCol w="2144486">
                  <a:extLst>
                    <a:ext uri="{9D8B030D-6E8A-4147-A177-3AD203B41FA5}">
                      <a16:colId xmlns:a16="http://schemas.microsoft.com/office/drawing/2014/main" val="1894023818"/>
                    </a:ext>
                  </a:extLst>
                </a:gridCol>
              </a:tblGrid>
              <a:tr h="258248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Target/Model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Success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44212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US" sz="1050"/>
                        <a:t>Simple jailbreaks (“DAN”, role play)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Various LLMs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2023–2025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Ongoing community research; exemplified by </a:t>
                      </a:r>
                      <a:r>
                        <a:rPr lang="en-US" sz="1050" dirty="0" err="1"/>
                        <a:t>DeepSeek</a:t>
                      </a:r>
                      <a:r>
                        <a:rPr lang="en-US" sz="1050" dirty="0"/>
                        <a:t>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35613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r>
                        <a:rPr lang="en-US" sz="1050"/>
                        <a:t>Invisible Unicode 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Grok‑2,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Effective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Keysight Labs confirmed this vulnerability in Grok‑2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980299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r>
                        <a:rPr lang="en-US" sz="1050"/>
                        <a:t>Tool-poisoning via MCP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DeepSeek‑R1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Exposed weak guardrails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Palo Alto Unit 42 detailed “tool-poisoning” attacks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805736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US" sz="1050"/>
                        <a:t>SQL Injection structural 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LLMs (DeepSeek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Near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Qualys/TotalAI found SQL injection jailbreaking for DeepSeek‑R1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95408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US" sz="1050"/>
                        <a:t>Dialogue / historic context manipulation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LLMs including Grok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High evasion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2024‑25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Grok’s system prompts exposed on X fostering context-based jailbreaks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602863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US" sz="1050"/>
                        <a:t>InfoFlood / font-injection attacks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GPT‑4o, DeepSeek‑R1, Gemini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3×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Academic findings on font-injection &amp; non-standard Unicode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624917"/>
                  </a:ext>
                </a:extLst>
              </a:tr>
              <a:tr h="586928">
                <a:tc>
                  <a:txBody>
                    <a:bodyPr/>
                    <a:lstStyle/>
                    <a:p>
                      <a:r>
                        <a:rPr lang="en-US" sz="1050"/>
                        <a:t>Guardrail bypass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DeepSeek‑R1, Meta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Up to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Unit 42 found DeepSeek‑R1 failed all 50 prompt‑jailbreak tests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86487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r>
                        <a:rPr lang="en-US" sz="1050"/>
                        <a:t>DeepSeek R1 fully compromised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DeepSeek‑R1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Wired: “DeepSeek’s safety guardrails failed every test”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462737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r>
                        <a:rPr lang="en-US" sz="1050"/>
                        <a:t>Bioweapon &amp; self-harm instructions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DeepSeek‑R1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Enabled via jailbreak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WSJ: R1 provided bioweapon &amp; self-harm instructions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205993"/>
                  </a:ext>
                </a:extLst>
              </a:tr>
              <a:tr h="430711">
                <a:tc>
                  <a:txBody>
                    <a:bodyPr/>
                    <a:lstStyle/>
                    <a:p>
                      <a:r>
                        <a:rPr lang="en-US" sz="1050" dirty="0"/>
                        <a:t>Exposed database &amp; guardrail 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DeepSeek‑R1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Axios and SC Media on data leaks and high jailbreak rate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3920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E3C1CB-F6FF-5367-B462-A452F1DE143F}"/>
              </a:ext>
            </a:extLst>
          </p:cNvPr>
          <p:cNvSpPr txBox="1"/>
          <p:nvPr/>
        </p:nvSpPr>
        <p:spPr>
          <a:xfrm>
            <a:off x="576943" y="76200"/>
            <a:ext cx="4822371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85000"/>
              </a:lnSpc>
              <a:spcBef>
                <a:spcPct val="0"/>
              </a:spcBef>
              <a:buNone/>
              <a:defRPr sz="3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jailbreak case</a:t>
            </a:r>
          </a:p>
        </p:txBody>
      </p:sp>
    </p:spTree>
    <p:extLst>
      <p:ext uri="{BB962C8B-B14F-4D97-AF65-F5344CB8AC3E}">
        <p14:creationId xmlns:p14="http://schemas.microsoft.com/office/powerpoint/2010/main" val="39629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F4A9-3B26-9709-4ABB-FC52EB4F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Jailbreak Defense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C26D-BEBB-C3C9-6C7B-8B02D1B9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sanitization</a:t>
            </a:r>
            <a:endParaRPr lang="en-US" dirty="0"/>
          </a:p>
          <a:p>
            <a:r>
              <a:rPr lang="en-US" b="1" dirty="0"/>
              <a:t>Output filters</a:t>
            </a:r>
            <a:r>
              <a:rPr lang="en-US" dirty="0"/>
              <a:t> (toxicity detection, hallucination classifier)</a:t>
            </a:r>
          </a:p>
          <a:p>
            <a:r>
              <a:rPr lang="en-US" b="1" dirty="0"/>
              <a:t>Context hardening</a:t>
            </a:r>
            <a:r>
              <a:rPr lang="en-US" dirty="0"/>
              <a:t> with message role separation</a:t>
            </a:r>
          </a:p>
          <a:p>
            <a:r>
              <a:rPr lang="en-US" b="1" dirty="0"/>
              <a:t>Role play prevention</a:t>
            </a:r>
            <a:r>
              <a:rPr lang="en-US" dirty="0"/>
              <a:t>: Detect fantasy vs. factual requests</a:t>
            </a:r>
          </a:p>
          <a:p>
            <a:r>
              <a:rPr lang="en-US" dirty="0"/>
              <a:t>Use specialized tools:</a:t>
            </a:r>
          </a:p>
          <a:p>
            <a:pPr lvl="1"/>
            <a:r>
              <a:rPr lang="en-US" dirty="0"/>
              <a:t>OpenAI Moderation API</a:t>
            </a:r>
          </a:p>
          <a:p>
            <a:pPr lvl="1"/>
            <a:r>
              <a:rPr lang="en-US" dirty="0" err="1"/>
              <a:t>NeMo</a:t>
            </a:r>
            <a:r>
              <a:rPr lang="en-US" dirty="0"/>
              <a:t> Guardrails</a:t>
            </a:r>
          </a:p>
          <a:p>
            <a:pPr lvl="1"/>
            <a:r>
              <a:rPr lang="en-US" dirty="0"/>
              <a:t>Reinforced alignment using adversarial testing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6927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833</Words>
  <Application>Microsoft Macintosh PowerPoint</Application>
  <PresentationFormat>Widescreen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Amasis MT Pro Medium</vt:lpstr>
      <vt:lpstr>Aptos</vt:lpstr>
      <vt:lpstr>Arial</vt:lpstr>
      <vt:lpstr>Century Gothic</vt:lpstr>
      <vt:lpstr>Univers Light</vt:lpstr>
      <vt:lpstr>TribuneVTI</vt:lpstr>
      <vt:lpstr>BrushVTI</vt:lpstr>
      <vt:lpstr>Hallucination, Jailbreaks &amp; Ethical Safeguards in LLMs</vt:lpstr>
      <vt:lpstr>What Is Hallucination?</vt:lpstr>
      <vt:lpstr>Why Hallucination Happens</vt:lpstr>
      <vt:lpstr>Techniques to Reduce Hallucinations</vt:lpstr>
      <vt:lpstr>Jailbreak</vt:lpstr>
      <vt:lpstr>What Is Jailbreaking (in LLMs)?</vt:lpstr>
      <vt:lpstr>Common Jailbreak Tactics</vt:lpstr>
      <vt:lpstr>PowerPoint Presentation</vt:lpstr>
      <vt:lpstr>Jailbreak Defense Techniques</vt:lpstr>
      <vt:lpstr>Ethical in LLM</vt:lpstr>
      <vt:lpstr>Ethical Considerations in LLMs</vt:lpstr>
      <vt:lpstr>Bias Mitigation Techniques</vt:lpstr>
      <vt:lpstr>How to Evaluate Model Safety</vt:lpstr>
      <vt:lpstr>Best Practices for Practitioners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Quanliang Lai</dc:creator>
  <cp:lastModifiedBy>Quanliang Lai</cp:lastModifiedBy>
  <cp:revision>1</cp:revision>
  <dcterms:created xsi:type="dcterms:W3CDTF">2025-06-22T13:05:00Z</dcterms:created>
  <dcterms:modified xsi:type="dcterms:W3CDTF">2025-06-22T13:42:26Z</dcterms:modified>
</cp:coreProperties>
</file>