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>
        <p:scale>
          <a:sx n="147" d="100"/>
          <a:sy n="147" d="100"/>
        </p:scale>
        <p:origin x="106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4212C4-B73B-4526-9D10-6795F987B93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36934C-A61A-45C9-A69B-1C41F812C56A}">
      <dgm:prSet/>
      <dgm:spPr/>
      <dgm:t>
        <a:bodyPr/>
        <a:lstStyle/>
        <a:p>
          <a:r>
            <a:rPr lang="en-US"/>
            <a:t>Pretraining defines model </a:t>
          </a:r>
          <a:r>
            <a:rPr lang="en-US" i="1"/>
            <a:t>capabilities</a:t>
          </a:r>
          <a:r>
            <a:rPr lang="en-US"/>
            <a:t>, </a:t>
          </a:r>
          <a:r>
            <a:rPr lang="en-US" i="1"/>
            <a:t>bias</a:t>
          </a:r>
          <a:r>
            <a:rPr lang="en-US"/>
            <a:t>, and </a:t>
          </a:r>
          <a:r>
            <a:rPr lang="en-US" i="1"/>
            <a:t>generalization</a:t>
          </a:r>
          <a:endParaRPr lang="en-US"/>
        </a:p>
      </dgm:t>
    </dgm:pt>
    <dgm:pt modelId="{79FDED76-2F07-4AE7-BC6D-BEE54E862EA5}" type="parTrans" cxnId="{E5EBF444-ADA2-425B-B088-F5DE2CD1943F}">
      <dgm:prSet/>
      <dgm:spPr/>
      <dgm:t>
        <a:bodyPr/>
        <a:lstStyle/>
        <a:p>
          <a:endParaRPr lang="en-US"/>
        </a:p>
      </dgm:t>
    </dgm:pt>
    <dgm:pt modelId="{8F649DCB-FF37-4A64-9C84-7A80B62760A6}" type="sibTrans" cxnId="{E5EBF444-ADA2-425B-B088-F5DE2CD1943F}">
      <dgm:prSet/>
      <dgm:spPr/>
      <dgm:t>
        <a:bodyPr/>
        <a:lstStyle/>
        <a:p>
          <a:endParaRPr lang="en-US"/>
        </a:p>
      </dgm:t>
    </dgm:pt>
    <dgm:pt modelId="{3747B646-FE74-44D3-BEA1-F0229E0BB14C}">
      <dgm:prSet/>
      <dgm:spPr/>
      <dgm:t>
        <a:bodyPr/>
        <a:lstStyle/>
        <a:p>
          <a:r>
            <a:rPr lang="en-US"/>
            <a:t>Data quality, diversity, and volume directly impact performance</a:t>
          </a:r>
        </a:p>
      </dgm:t>
    </dgm:pt>
    <dgm:pt modelId="{A191438F-C75B-43E1-976C-946BCB5D448B}" type="parTrans" cxnId="{3C533EAD-3739-4F2B-A19D-17BFAC80F996}">
      <dgm:prSet/>
      <dgm:spPr/>
      <dgm:t>
        <a:bodyPr/>
        <a:lstStyle/>
        <a:p>
          <a:endParaRPr lang="en-US"/>
        </a:p>
      </dgm:t>
    </dgm:pt>
    <dgm:pt modelId="{E228665C-F97C-44A8-B718-7CA0257E3478}" type="sibTrans" cxnId="{3C533EAD-3739-4F2B-A19D-17BFAC80F996}">
      <dgm:prSet/>
      <dgm:spPr/>
      <dgm:t>
        <a:bodyPr/>
        <a:lstStyle/>
        <a:p>
          <a:endParaRPr lang="en-US"/>
        </a:p>
      </dgm:t>
    </dgm:pt>
    <dgm:pt modelId="{97677993-91BA-4B2F-BCAF-6DCBA028D633}">
      <dgm:prSet/>
      <dgm:spPr/>
      <dgm:t>
        <a:bodyPr/>
        <a:lstStyle/>
        <a:p>
          <a:r>
            <a:rPr lang="en-US" dirty="0"/>
            <a:t>Your LLM is only as good as the data it sees</a:t>
          </a:r>
        </a:p>
      </dgm:t>
    </dgm:pt>
    <dgm:pt modelId="{F74AB069-E1AE-4FD5-8B6D-20F29BBB760F}" type="parTrans" cxnId="{FD4691D9-F764-4033-8CE6-A2F91431391E}">
      <dgm:prSet/>
      <dgm:spPr/>
      <dgm:t>
        <a:bodyPr/>
        <a:lstStyle/>
        <a:p>
          <a:endParaRPr lang="en-US"/>
        </a:p>
      </dgm:t>
    </dgm:pt>
    <dgm:pt modelId="{AA23ABA0-4A73-42EC-A34D-52FD30B647E8}" type="sibTrans" cxnId="{FD4691D9-F764-4033-8CE6-A2F91431391E}">
      <dgm:prSet/>
      <dgm:spPr/>
      <dgm:t>
        <a:bodyPr/>
        <a:lstStyle/>
        <a:p>
          <a:endParaRPr lang="en-US"/>
        </a:p>
      </dgm:t>
    </dgm:pt>
    <dgm:pt modelId="{CB3788CC-D227-F545-AED1-7A4F1BC116BD}" type="pres">
      <dgm:prSet presAssocID="{DC4212C4-B73B-4526-9D10-6795F987B9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8DBD51-C82C-0541-881D-91D0C946F105}" type="pres">
      <dgm:prSet presAssocID="{FB36934C-A61A-45C9-A69B-1C41F812C56A}" presName="hierRoot1" presStyleCnt="0"/>
      <dgm:spPr/>
    </dgm:pt>
    <dgm:pt modelId="{D71845B4-3BAD-214B-A5BC-2992302D18D3}" type="pres">
      <dgm:prSet presAssocID="{FB36934C-A61A-45C9-A69B-1C41F812C56A}" presName="composite" presStyleCnt="0"/>
      <dgm:spPr/>
    </dgm:pt>
    <dgm:pt modelId="{385C1287-76D8-1D45-B076-2917D97512BE}" type="pres">
      <dgm:prSet presAssocID="{FB36934C-A61A-45C9-A69B-1C41F812C56A}" presName="background" presStyleLbl="node0" presStyleIdx="0" presStyleCnt="3"/>
      <dgm:spPr/>
    </dgm:pt>
    <dgm:pt modelId="{0DA5AB50-07FB-8349-9A09-DA629336F26F}" type="pres">
      <dgm:prSet presAssocID="{FB36934C-A61A-45C9-A69B-1C41F812C56A}" presName="text" presStyleLbl="fgAcc0" presStyleIdx="0" presStyleCnt="3">
        <dgm:presLayoutVars>
          <dgm:chPref val="3"/>
        </dgm:presLayoutVars>
      </dgm:prSet>
      <dgm:spPr/>
    </dgm:pt>
    <dgm:pt modelId="{923D46CA-348C-094D-868C-2FF1FD355A46}" type="pres">
      <dgm:prSet presAssocID="{FB36934C-A61A-45C9-A69B-1C41F812C56A}" presName="hierChild2" presStyleCnt="0"/>
      <dgm:spPr/>
    </dgm:pt>
    <dgm:pt modelId="{7481BB63-0113-C54D-98A8-E7521AB8C806}" type="pres">
      <dgm:prSet presAssocID="{3747B646-FE74-44D3-BEA1-F0229E0BB14C}" presName="hierRoot1" presStyleCnt="0"/>
      <dgm:spPr/>
    </dgm:pt>
    <dgm:pt modelId="{F75620CE-F173-9945-B877-034C032ADD6B}" type="pres">
      <dgm:prSet presAssocID="{3747B646-FE74-44D3-BEA1-F0229E0BB14C}" presName="composite" presStyleCnt="0"/>
      <dgm:spPr/>
    </dgm:pt>
    <dgm:pt modelId="{BB2D2433-FFD6-EC45-85D0-E1ACA9DBC987}" type="pres">
      <dgm:prSet presAssocID="{3747B646-FE74-44D3-BEA1-F0229E0BB14C}" presName="background" presStyleLbl="node0" presStyleIdx="1" presStyleCnt="3"/>
      <dgm:spPr/>
    </dgm:pt>
    <dgm:pt modelId="{56C039E9-1890-B245-9952-F8896CD4B1E9}" type="pres">
      <dgm:prSet presAssocID="{3747B646-FE74-44D3-BEA1-F0229E0BB14C}" presName="text" presStyleLbl="fgAcc0" presStyleIdx="1" presStyleCnt="3">
        <dgm:presLayoutVars>
          <dgm:chPref val="3"/>
        </dgm:presLayoutVars>
      </dgm:prSet>
      <dgm:spPr/>
    </dgm:pt>
    <dgm:pt modelId="{561CD8C7-C545-854B-BEB8-C778548A17D3}" type="pres">
      <dgm:prSet presAssocID="{3747B646-FE74-44D3-BEA1-F0229E0BB14C}" presName="hierChild2" presStyleCnt="0"/>
      <dgm:spPr/>
    </dgm:pt>
    <dgm:pt modelId="{BD0E2FF6-899B-E848-BFA1-3648931D5D9D}" type="pres">
      <dgm:prSet presAssocID="{97677993-91BA-4B2F-BCAF-6DCBA028D633}" presName="hierRoot1" presStyleCnt="0"/>
      <dgm:spPr/>
    </dgm:pt>
    <dgm:pt modelId="{151A1D52-BC9A-5E4F-9170-1A1C3BE91325}" type="pres">
      <dgm:prSet presAssocID="{97677993-91BA-4B2F-BCAF-6DCBA028D633}" presName="composite" presStyleCnt="0"/>
      <dgm:spPr/>
    </dgm:pt>
    <dgm:pt modelId="{0B19FA56-989B-834F-A1C2-B6838818FEF7}" type="pres">
      <dgm:prSet presAssocID="{97677993-91BA-4B2F-BCAF-6DCBA028D633}" presName="background" presStyleLbl="node0" presStyleIdx="2" presStyleCnt="3"/>
      <dgm:spPr/>
    </dgm:pt>
    <dgm:pt modelId="{8E434ABE-6F1B-E24A-9EFD-2D5AB0739A53}" type="pres">
      <dgm:prSet presAssocID="{97677993-91BA-4B2F-BCAF-6DCBA028D633}" presName="text" presStyleLbl="fgAcc0" presStyleIdx="2" presStyleCnt="3">
        <dgm:presLayoutVars>
          <dgm:chPref val="3"/>
        </dgm:presLayoutVars>
      </dgm:prSet>
      <dgm:spPr/>
    </dgm:pt>
    <dgm:pt modelId="{3A273775-9B3B-E044-9443-348D8E204C82}" type="pres">
      <dgm:prSet presAssocID="{97677993-91BA-4B2F-BCAF-6DCBA028D633}" presName="hierChild2" presStyleCnt="0"/>
      <dgm:spPr/>
    </dgm:pt>
  </dgm:ptLst>
  <dgm:cxnLst>
    <dgm:cxn modelId="{E5EBF444-ADA2-425B-B088-F5DE2CD1943F}" srcId="{DC4212C4-B73B-4526-9D10-6795F987B934}" destId="{FB36934C-A61A-45C9-A69B-1C41F812C56A}" srcOrd="0" destOrd="0" parTransId="{79FDED76-2F07-4AE7-BC6D-BEE54E862EA5}" sibTransId="{8F649DCB-FF37-4A64-9C84-7A80B62760A6}"/>
    <dgm:cxn modelId="{3C533EAD-3739-4F2B-A19D-17BFAC80F996}" srcId="{DC4212C4-B73B-4526-9D10-6795F987B934}" destId="{3747B646-FE74-44D3-BEA1-F0229E0BB14C}" srcOrd="1" destOrd="0" parTransId="{A191438F-C75B-43E1-976C-946BCB5D448B}" sibTransId="{E228665C-F97C-44A8-B718-7CA0257E3478}"/>
    <dgm:cxn modelId="{5C8E6EBD-3940-1B4B-880B-CDAAE132E10A}" type="presOf" srcId="{DC4212C4-B73B-4526-9D10-6795F987B934}" destId="{CB3788CC-D227-F545-AED1-7A4F1BC116BD}" srcOrd="0" destOrd="0" presId="urn:microsoft.com/office/officeart/2005/8/layout/hierarchy1"/>
    <dgm:cxn modelId="{4F20F4C0-1F53-3D4C-B379-A26695A1E002}" type="presOf" srcId="{3747B646-FE74-44D3-BEA1-F0229E0BB14C}" destId="{56C039E9-1890-B245-9952-F8896CD4B1E9}" srcOrd="0" destOrd="0" presId="urn:microsoft.com/office/officeart/2005/8/layout/hierarchy1"/>
    <dgm:cxn modelId="{1EC0A9D1-99FE-C041-BB0E-6CECFCF1F4C0}" type="presOf" srcId="{FB36934C-A61A-45C9-A69B-1C41F812C56A}" destId="{0DA5AB50-07FB-8349-9A09-DA629336F26F}" srcOrd="0" destOrd="0" presId="urn:microsoft.com/office/officeart/2005/8/layout/hierarchy1"/>
    <dgm:cxn modelId="{FD4691D9-F764-4033-8CE6-A2F91431391E}" srcId="{DC4212C4-B73B-4526-9D10-6795F987B934}" destId="{97677993-91BA-4B2F-BCAF-6DCBA028D633}" srcOrd="2" destOrd="0" parTransId="{F74AB069-E1AE-4FD5-8B6D-20F29BBB760F}" sibTransId="{AA23ABA0-4A73-42EC-A34D-52FD30B647E8}"/>
    <dgm:cxn modelId="{4CDD82F2-EFBF-4647-AFDF-B79D6484E7CA}" type="presOf" srcId="{97677993-91BA-4B2F-BCAF-6DCBA028D633}" destId="{8E434ABE-6F1B-E24A-9EFD-2D5AB0739A53}" srcOrd="0" destOrd="0" presId="urn:microsoft.com/office/officeart/2005/8/layout/hierarchy1"/>
    <dgm:cxn modelId="{3DC08D33-74D3-C64B-964E-2E804809C109}" type="presParOf" srcId="{CB3788CC-D227-F545-AED1-7A4F1BC116BD}" destId="{268DBD51-C82C-0541-881D-91D0C946F105}" srcOrd="0" destOrd="0" presId="urn:microsoft.com/office/officeart/2005/8/layout/hierarchy1"/>
    <dgm:cxn modelId="{2F8CE418-80C5-2347-9769-4BDF9CC7516A}" type="presParOf" srcId="{268DBD51-C82C-0541-881D-91D0C946F105}" destId="{D71845B4-3BAD-214B-A5BC-2992302D18D3}" srcOrd="0" destOrd="0" presId="urn:microsoft.com/office/officeart/2005/8/layout/hierarchy1"/>
    <dgm:cxn modelId="{1E6F2515-9A3F-5D4E-B5A0-D44D9B28E083}" type="presParOf" srcId="{D71845B4-3BAD-214B-A5BC-2992302D18D3}" destId="{385C1287-76D8-1D45-B076-2917D97512BE}" srcOrd="0" destOrd="0" presId="urn:microsoft.com/office/officeart/2005/8/layout/hierarchy1"/>
    <dgm:cxn modelId="{86AF30CE-5DF8-D842-BA78-5DEF58614F29}" type="presParOf" srcId="{D71845B4-3BAD-214B-A5BC-2992302D18D3}" destId="{0DA5AB50-07FB-8349-9A09-DA629336F26F}" srcOrd="1" destOrd="0" presId="urn:microsoft.com/office/officeart/2005/8/layout/hierarchy1"/>
    <dgm:cxn modelId="{286C7209-D87C-C649-AA8F-B67BEF46F92D}" type="presParOf" srcId="{268DBD51-C82C-0541-881D-91D0C946F105}" destId="{923D46CA-348C-094D-868C-2FF1FD355A46}" srcOrd="1" destOrd="0" presId="urn:microsoft.com/office/officeart/2005/8/layout/hierarchy1"/>
    <dgm:cxn modelId="{5E4A49B7-EA62-D248-A45B-45B52CDF3C6A}" type="presParOf" srcId="{CB3788CC-D227-F545-AED1-7A4F1BC116BD}" destId="{7481BB63-0113-C54D-98A8-E7521AB8C806}" srcOrd="1" destOrd="0" presId="urn:microsoft.com/office/officeart/2005/8/layout/hierarchy1"/>
    <dgm:cxn modelId="{A360C3C8-D832-1B41-969E-9F41A2D5723B}" type="presParOf" srcId="{7481BB63-0113-C54D-98A8-E7521AB8C806}" destId="{F75620CE-F173-9945-B877-034C032ADD6B}" srcOrd="0" destOrd="0" presId="urn:microsoft.com/office/officeart/2005/8/layout/hierarchy1"/>
    <dgm:cxn modelId="{392BAD15-0BFE-EE46-B2E7-3500F0231B20}" type="presParOf" srcId="{F75620CE-F173-9945-B877-034C032ADD6B}" destId="{BB2D2433-FFD6-EC45-85D0-E1ACA9DBC987}" srcOrd="0" destOrd="0" presId="urn:microsoft.com/office/officeart/2005/8/layout/hierarchy1"/>
    <dgm:cxn modelId="{33C97A40-CA83-D240-B438-060436979A4F}" type="presParOf" srcId="{F75620CE-F173-9945-B877-034C032ADD6B}" destId="{56C039E9-1890-B245-9952-F8896CD4B1E9}" srcOrd="1" destOrd="0" presId="urn:microsoft.com/office/officeart/2005/8/layout/hierarchy1"/>
    <dgm:cxn modelId="{F059BC64-3E03-5943-874A-CB5E306CBA24}" type="presParOf" srcId="{7481BB63-0113-C54D-98A8-E7521AB8C806}" destId="{561CD8C7-C545-854B-BEB8-C778548A17D3}" srcOrd="1" destOrd="0" presId="urn:microsoft.com/office/officeart/2005/8/layout/hierarchy1"/>
    <dgm:cxn modelId="{D4DB2C0D-5258-F94D-B3A6-891949AEC334}" type="presParOf" srcId="{CB3788CC-D227-F545-AED1-7A4F1BC116BD}" destId="{BD0E2FF6-899B-E848-BFA1-3648931D5D9D}" srcOrd="2" destOrd="0" presId="urn:microsoft.com/office/officeart/2005/8/layout/hierarchy1"/>
    <dgm:cxn modelId="{C0EFB658-E457-4443-AB37-4882C2F64492}" type="presParOf" srcId="{BD0E2FF6-899B-E848-BFA1-3648931D5D9D}" destId="{151A1D52-BC9A-5E4F-9170-1A1C3BE91325}" srcOrd="0" destOrd="0" presId="urn:microsoft.com/office/officeart/2005/8/layout/hierarchy1"/>
    <dgm:cxn modelId="{F3C0A301-D634-B64D-933B-FC6489175CF6}" type="presParOf" srcId="{151A1D52-BC9A-5E4F-9170-1A1C3BE91325}" destId="{0B19FA56-989B-834F-A1C2-B6838818FEF7}" srcOrd="0" destOrd="0" presId="urn:microsoft.com/office/officeart/2005/8/layout/hierarchy1"/>
    <dgm:cxn modelId="{9BA9A1B6-90C8-DA42-B7C2-CB4135B6E655}" type="presParOf" srcId="{151A1D52-BC9A-5E4F-9170-1A1C3BE91325}" destId="{8E434ABE-6F1B-E24A-9EFD-2D5AB0739A53}" srcOrd="1" destOrd="0" presId="urn:microsoft.com/office/officeart/2005/8/layout/hierarchy1"/>
    <dgm:cxn modelId="{B5377922-BE07-E242-91B4-28F6AAD55DCC}" type="presParOf" srcId="{BD0E2FF6-899B-E848-BFA1-3648931D5D9D}" destId="{3A273775-9B3B-E044-9443-348D8E204C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F687DB-4185-4CF5-BF14-886FE85A563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93C0DED-0D07-449A-853E-7B51DDE32672}">
      <dgm:prSet/>
      <dgm:spPr/>
      <dgm:t>
        <a:bodyPr/>
        <a:lstStyle/>
        <a:p>
          <a:r>
            <a:rPr lang="en-US"/>
            <a:t>Remove duplicates (MinHash, SimHash)</a:t>
          </a:r>
        </a:p>
      </dgm:t>
    </dgm:pt>
    <dgm:pt modelId="{9F850679-2FA4-4023-B710-E5672BAB0D05}" type="parTrans" cxnId="{834D9A1A-73D1-4898-BAB5-38E406383753}">
      <dgm:prSet/>
      <dgm:spPr/>
      <dgm:t>
        <a:bodyPr/>
        <a:lstStyle/>
        <a:p>
          <a:endParaRPr lang="en-US"/>
        </a:p>
      </dgm:t>
    </dgm:pt>
    <dgm:pt modelId="{9E02ED64-DD05-4D36-8C95-3331D4634519}" type="sibTrans" cxnId="{834D9A1A-73D1-4898-BAB5-38E406383753}">
      <dgm:prSet/>
      <dgm:spPr/>
      <dgm:t>
        <a:bodyPr/>
        <a:lstStyle/>
        <a:p>
          <a:endParaRPr lang="en-US"/>
        </a:p>
      </dgm:t>
    </dgm:pt>
    <dgm:pt modelId="{60947D02-D8BF-4222-9D52-25EE79092D32}">
      <dgm:prSet/>
      <dgm:spPr/>
      <dgm:t>
        <a:bodyPr/>
        <a:lstStyle/>
        <a:p>
          <a:r>
            <a:rPr lang="en-US"/>
            <a:t>Filter for language, HTML noise</a:t>
          </a:r>
        </a:p>
      </dgm:t>
    </dgm:pt>
    <dgm:pt modelId="{D635CDDE-C00D-4431-9B92-F50A96D818A3}" type="parTrans" cxnId="{F80F8E62-B974-48BD-9FA8-296CF7366F0C}">
      <dgm:prSet/>
      <dgm:spPr/>
      <dgm:t>
        <a:bodyPr/>
        <a:lstStyle/>
        <a:p>
          <a:endParaRPr lang="en-US"/>
        </a:p>
      </dgm:t>
    </dgm:pt>
    <dgm:pt modelId="{EDB17AA8-2C03-4D5D-865B-5F6D8ED7E344}" type="sibTrans" cxnId="{F80F8E62-B974-48BD-9FA8-296CF7366F0C}">
      <dgm:prSet/>
      <dgm:spPr/>
      <dgm:t>
        <a:bodyPr/>
        <a:lstStyle/>
        <a:p>
          <a:endParaRPr lang="en-US"/>
        </a:p>
      </dgm:t>
    </dgm:pt>
    <dgm:pt modelId="{E2DA63FA-A154-47A8-A311-844896C16CC0}">
      <dgm:prSet/>
      <dgm:spPr/>
      <dgm:t>
        <a:bodyPr/>
        <a:lstStyle/>
        <a:p>
          <a:r>
            <a:rPr lang="en-US"/>
            <a:t>Strip PII (emails, names, credit cards)</a:t>
          </a:r>
        </a:p>
      </dgm:t>
    </dgm:pt>
    <dgm:pt modelId="{A3567572-B86E-43DD-BE5D-2FEF8E8CC19C}" type="parTrans" cxnId="{E9BB0075-BC55-4988-9E62-37D1339FAA78}">
      <dgm:prSet/>
      <dgm:spPr/>
      <dgm:t>
        <a:bodyPr/>
        <a:lstStyle/>
        <a:p>
          <a:endParaRPr lang="en-US"/>
        </a:p>
      </dgm:t>
    </dgm:pt>
    <dgm:pt modelId="{CB78AEA7-257D-4892-9B30-92FE44063A5C}" type="sibTrans" cxnId="{E9BB0075-BC55-4988-9E62-37D1339FAA78}">
      <dgm:prSet/>
      <dgm:spPr/>
      <dgm:t>
        <a:bodyPr/>
        <a:lstStyle/>
        <a:p>
          <a:endParaRPr lang="en-US"/>
        </a:p>
      </dgm:t>
    </dgm:pt>
    <dgm:pt modelId="{3DF1CCD2-264E-4FE0-80B2-F7D734347127}">
      <dgm:prSet/>
      <dgm:spPr/>
      <dgm:t>
        <a:bodyPr/>
        <a:lstStyle/>
        <a:p>
          <a:r>
            <a:rPr lang="en-US"/>
            <a:t>Remove repetitive n-grams</a:t>
          </a:r>
        </a:p>
      </dgm:t>
    </dgm:pt>
    <dgm:pt modelId="{90AB6702-5043-4BE2-8B8B-3AA3EFB83EEF}" type="parTrans" cxnId="{8DDD736F-3B8B-4BC8-B3C2-344D26BE0988}">
      <dgm:prSet/>
      <dgm:spPr/>
      <dgm:t>
        <a:bodyPr/>
        <a:lstStyle/>
        <a:p>
          <a:endParaRPr lang="en-US"/>
        </a:p>
      </dgm:t>
    </dgm:pt>
    <dgm:pt modelId="{5877BA5D-0EDF-4AAA-AD49-5F0FAB021153}" type="sibTrans" cxnId="{8DDD736F-3B8B-4BC8-B3C2-344D26BE0988}">
      <dgm:prSet/>
      <dgm:spPr/>
      <dgm:t>
        <a:bodyPr/>
        <a:lstStyle/>
        <a:p>
          <a:endParaRPr lang="en-US"/>
        </a:p>
      </dgm:t>
    </dgm:pt>
    <dgm:pt modelId="{046EEE71-4E17-46F1-82C4-04ADA90C9A01}">
      <dgm:prSet/>
      <dgm:spPr/>
      <dgm:t>
        <a:bodyPr/>
        <a:lstStyle/>
        <a:p>
          <a:r>
            <a:rPr lang="en-US"/>
            <a:t>Deduplicate URLs &amp; near-duplicate paragraphs</a:t>
          </a:r>
        </a:p>
      </dgm:t>
    </dgm:pt>
    <dgm:pt modelId="{7D9F55D7-A1CA-45D2-A32A-31C05E34C22A}" type="parTrans" cxnId="{13094245-5BB0-460F-AFE9-538862E505C6}">
      <dgm:prSet/>
      <dgm:spPr/>
      <dgm:t>
        <a:bodyPr/>
        <a:lstStyle/>
        <a:p>
          <a:endParaRPr lang="en-US"/>
        </a:p>
      </dgm:t>
    </dgm:pt>
    <dgm:pt modelId="{D037B2D4-E7C6-4642-BE99-F8B95FDF32EE}" type="sibTrans" cxnId="{13094245-5BB0-460F-AFE9-538862E505C6}">
      <dgm:prSet/>
      <dgm:spPr/>
      <dgm:t>
        <a:bodyPr/>
        <a:lstStyle/>
        <a:p>
          <a:endParaRPr lang="en-US"/>
        </a:p>
      </dgm:t>
    </dgm:pt>
    <dgm:pt modelId="{4DF1C751-D7AD-8F47-A7A5-8AA2A92DD497}" type="pres">
      <dgm:prSet presAssocID="{23F687DB-4185-4CF5-BF14-886FE85A563D}" presName="linear" presStyleCnt="0">
        <dgm:presLayoutVars>
          <dgm:animLvl val="lvl"/>
          <dgm:resizeHandles val="exact"/>
        </dgm:presLayoutVars>
      </dgm:prSet>
      <dgm:spPr/>
    </dgm:pt>
    <dgm:pt modelId="{20DFCF14-BCCE-C945-B150-4C2DA1772D64}" type="pres">
      <dgm:prSet presAssocID="{593C0DED-0D07-449A-853E-7B51DDE3267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44DB173-8144-8941-B6F3-A2FEB6C09E18}" type="pres">
      <dgm:prSet presAssocID="{9E02ED64-DD05-4D36-8C95-3331D4634519}" presName="spacer" presStyleCnt="0"/>
      <dgm:spPr/>
    </dgm:pt>
    <dgm:pt modelId="{7EA0338E-400F-364D-8EED-99056E117BA6}" type="pres">
      <dgm:prSet presAssocID="{60947D02-D8BF-4222-9D52-25EE79092D3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11CA8E6-4B40-C34B-A241-172B9E85346C}" type="pres">
      <dgm:prSet presAssocID="{EDB17AA8-2C03-4D5D-865B-5F6D8ED7E344}" presName="spacer" presStyleCnt="0"/>
      <dgm:spPr/>
    </dgm:pt>
    <dgm:pt modelId="{6A576F35-0518-C84E-913E-AF57FF332319}" type="pres">
      <dgm:prSet presAssocID="{E2DA63FA-A154-47A8-A311-844896C16C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B145378-2DA8-F94E-9198-9D841F7134FC}" type="pres">
      <dgm:prSet presAssocID="{CB78AEA7-257D-4892-9B30-92FE44063A5C}" presName="spacer" presStyleCnt="0"/>
      <dgm:spPr/>
    </dgm:pt>
    <dgm:pt modelId="{97C49EDF-2B95-4846-8260-DD6C8EE17EEC}" type="pres">
      <dgm:prSet presAssocID="{3DF1CCD2-264E-4FE0-80B2-F7D73434712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BC8A922-0BC1-6C4F-AE2B-9BD5FF82FC67}" type="pres">
      <dgm:prSet presAssocID="{5877BA5D-0EDF-4AAA-AD49-5F0FAB021153}" presName="spacer" presStyleCnt="0"/>
      <dgm:spPr/>
    </dgm:pt>
    <dgm:pt modelId="{56784FFC-2AF6-4146-8944-E0FAC4C99A5A}" type="pres">
      <dgm:prSet presAssocID="{046EEE71-4E17-46F1-82C4-04ADA90C9A0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3480911-F512-FF43-B88F-7A9AD56B40CA}" type="presOf" srcId="{60947D02-D8BF-4222-9D52-25EE79092D32}" destId="{7EA0338E-400F-364D-8EED-99056E117BA6}" srcOrd="0" destOrd="0" presId="urn:microsoft.com/office/officeart/2005/8/layout/vList2"/>
    <dgm:cxn modelId="{834D9A1A-73D1-4898-BAB5-38E406383753}" srcId="{23F687DB-4185-4CF5-BF14-886FE85A563D}" destId="{593C0DED-0D07-449A-853E-7B51DDE32672}" srcOrd="0" destOrd="0" parTransId="{9F850679-2FA4-4023-B710-E5672BAB0D05}" sibTransId="{9E02ED64-DD05-4D36-8C95-3331D4634519}"/>
    <dgm:cxn modelId="{4E855535-F42A-2447-9FDE-75A1B32C4571}" type="presOf" srcId="{E2DA63FA-A154-47A8-A311-844896C16CC0}" destId="{6A576F35-0518-C84E-913E-AF57FF332319}" srcOrd="0" destOrd="0" presId="urn:microsoft.com/office/officeart/2005/8/layout/vList2"/>
    <dgm:cxn modelId="{13094245-5BB0-460F-AFE9-538862E505C6}" srcId="{23F687DB-4185-4CF5-BF14-886FE85A563D}" destId="{046EEE71-4E17-46F1-82C4-04ADA90C9A01}" srcOrd="4" destOrd="0" parTransId="{7D9F55D7-A1CA-45D2-A32A-31C05E34C22A}" sibTransId="{D037B2D4-E7C6-4642-BE99-F8B95FDF32EE}"/>
    <dgm:cxn modelId="{F80F8E62-B974-48BD-9FA8-296CF7366F0C}" srcId="{23F687DB-4185-4CF5-BF14-886FE85A563D}" destId="{60947D02-D8BF-4222-9D52-25EE79092D32}" srcOrd="1" destOrd="0" parTransId="{D635CDDE-C00D-4431-9B92-F50A96D818A3}" sibTransId="{EDB17AA8-2C03-4D5D-865B-5F6D8ED7E344}"/>
    <dgm:cxn modelId="{8DDD736F-3B8B-4BC8-B3C2-344D26BE0988}" srcId="{23F687DB-4185-4CF5-BF14-886FE85A563D}" destId="{3DF1CCD2-264E-4FE0-80B2-F7D734347127}" srcOrd="3" destOrd="0" parTransId="{90AB6702-5043-4BE2-8B8B-3AA3EFB83EEF}" sibTransId="{5877BA5D-0EDF-4AAA-AD49-5F0FAB021153}"/>
    <dgm:cxn modelId="{E9BB0075-BC55-4988-9E62-37D1339FAA78}" srcId="{23F687DB-4185-4CF5-BF14-886FE85A563D}" destId="{E2DA63FA-A154-47A8-A311-844896C16CC0}" srcOrd="2" destOrd="0" parTransId="{A3567572-B86E-43DD-BE5D-2FEF8E8CC19C}" sibTransId="{CB78AEA7-257D-4892-9B30-92FE44063A5C}"/>
    <dgm:cxn modelId="{405EAA95-44B4-A841-8311-C3EC1AAB00A6}" type="presOf" srcId="{3DF1CCD2-264E-4FE0-80B2-F7D734347127}" destId="{97C49EDF-2B95-4846-8260-DD6C8EE17EEC}" srcOrd="0" destOrd="0" presId="urn:microsoft.com/office/officeart/2005/8/layout/vList2"/>
    <dgm:cxn modelId="{2D7824D4-A560-4740-923C-B71C2523F0BD}" type="presOf" srcId="{046EEE71-4E17-46F1-82C4-04ADA90C9A01}" destId="{56784FFC-2AF6-4146-8944-E0FAC4C99A5A}" srcOrd="0" destOrd="0" presId="urn:microsoft.com/office/officeart/2005/8/layout/vList2"/>
    <dgm:cxn modelId="{141757DE-7EE1-7F41-8134-215F45482B51}" type="presOf" srcId="{23F687DB-4185-4CF5-BF14-886FE85A563D}" destId="{4DF1C751-D7AD-8F47-A7A5-8AA2A92DD497}" srcOrd="0" destOrd="0" presId="urn:microsoft.com/office/officeart/2005/8/layout/vList2"/>
    <dgm:cxn modelId="{81D0A4EC-2712-9C40-A73B-2BF26EFBFAD8}" type="presOf" srcId="{593C0DED-0D07-449A-853E-7B51DDE32672}" destId="{20DFCF14-BCCE-C945-B150-4C2DA1772D64}" srcOrd="0" destOrd="0" presId="urn:microsoft.com/office/officeart/2005/8/layout/vList2"/>
    <dgm:cxn modelId="{1A70CA40-CC8C-9F4B-A173-3152613D8078}" type="presParOf" srcId="{4DF1C751-D7AD-8F47-A7A5-8AA2A92DD497}" destId="{20DFCF14-BCCE-C945-B150-4C2DA1772D64}" srcOrd="0" destOrd="0" presId="urn:microsoft.com/office/officeart/2005/8/layout/vList2"/>
    <dgm:cxn modelId="{E6D19AE5-66F3-C84C-B349-AA41D5F27D31}" type="presParOf" srcId="{4DF1C751-D7AD-8F47-A7A5-8AA2A92DD497}" destId="{644DB173-8144-8941-B6F3-A2FEB6C09E18}" srcOrd="1" destOrd="0" presId="urn:microsoft.com/office/officeart/2005/8/layout/vList2"/>
    <dgm:cxn modelId="{027AA697-05AC-0E4C-AE1C-E5B6E96971C9}" type="presParOf" srcId="{4DF1C751-D7AD-8F47-A7A5-8AA2A92DD497}" destId="{7EA0338E-400F-364D-8EED-99056E117BA6}" srcOrd="2" destOrd="0" presId="urn:microsoft.com/office/officeart/2005/8/layout/vList2"/>
    <dgm:cxn modelId="{FD31FF71-BB9E-2342-A589-232D4EC1D156}" type="presParOf" srcId="{4DF1C751-D7AD-8F47-A7A5-8AA2A92DD497}" destId="{C11CA8E6-4B40-C34B-A241-172B9E85346C}" srcOrd="3" destOrd="0" presId="urn:microsoft.com/office/officeart/2005/8/layout/vList2"/>
    <dgm:cxn modelId="{981FFF87-E003-004A-8E24-B83B62E57CEC}" type="presParOf" srcId="{4DF1C751-D7AD-8F47-A7A5-8AA2A92DD497}" destId="{6A576F35-0518-C84E-913E-AF57FF332319}" srcOrd="4" destOrd="0" presId="urn:microsoft.com/office/officeart/2005/8/layout/vList2"/>
    <dgm:cxn modelId="{DB607B2D-6184-BA42-920F-B2AE774F8F7E}" type="presParOf" srcId="{4DF1C751-D7AD-8F47-A7A5-8AA2A92DD497}" destId="{FB145378-2DA8-F94E-9198-9D841F7134FC}" srcOrd="5" destOrd="0" presId="urn:microsoft.com/office/officeart/2005/8/layout/vList2"/>
    <dgm:cxn modelId="{13EFE9C8-0AF2-9A4C-96C4-98763DFFADA2}" type="presParOf" srcId="{4DF1C751-D7AD-8F47-A7A5-8AA2A92DD497}" destId="{97C49EDF-2B95-4846-8260-DD6C8EE17EEC}" srcOrd="6" destOrd="0" presId="urn:microsoft.com/office/officeart/2005/8/layout/vList2"/>
    <dgm:cxn modelId="{91569529-729D-1E43-9788-817DE978BCF0}" type="presParOf" srcId="{4DF1C751-D7AD-8F47-A7A5-8AA2A92DD497}" destId="{7BC8A922-0BC1-6C4F-AE2B-9BD5FF82FC67}" srcOrd="7" destOrd="0" presId="urn:microsoft.com/office/officeart/2005/8/layout/vList2"/>
    <dgm:cxn modelId="{F88C8CC6-D268-6646-AFE4-8FD16E38F40B}" type="presParOf" srcId="{4DF1C751-D7AD-8F47-A7A5-8AA2A92DD497}" destId="{56784FFC-2AF6-4146-8944-E0FAC4C99A5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C1287-76D8-1D45-B076-2917D97512BE}">
      <dsp:nvSpPr>
        <dsp:cNvPr id="0" name=""/>
        <dsp:cNvSpPr/>
      </dsp:nvSpPr>
      <dsp:spPr>
        <a:xfrm>
          <a:off x="0" y="756552"/>
          <a:ext cx="3006918" cy="1909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5AB50-07FB-8349-9A09-DA629336F26F}">
      <dsp:nvSpPr>
        <dsp:cNvPr id="0" name=""/>
        <dsp:cNvSpPr/>
      </dsp:nvSpPr>
      <dsp:spPr>
        <a:xfrm>
          <a:off x="334102" y="1073949"/>
          <a:ext cx="3006918" cy="1909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Pretraining defines model </a:t>
          </a:r>
          <a:r>
            <a:rPr lang="en-US" sz="2500" i="1" kern="1200"/>
            <a:t>capabilities</a:t>
          </a:r>
          <a:r>
            <a:rPr lang="en-US" sz="2500" kern="1200"/>
            <a:t>, </a:t>
          </a:r>
          <a:r>
            <a:rPr lang="en-US" sz="2500" i="1" kern="1200"/>
            <a:t>bias</a:t>
          </a:r>
          <a:r>
            <a:rPr lang="en-US" sz="2500" kern="1200"/>
            <a:t>, and </a:t>
          </a:r>
          <a:r>
            <a:rPr lang="en-US" sz="2500" i="1" kern="1200"/>
            <a:t>generalization</a:t>
          </a:r>
          <a:endParaRPr lang="en-US" sz="2500" kern="1200"/>
        </a:p>
      </dsp:txBody>
      <dsp:txXfrm>
        <a:off x="390026" y="1129873"/>
        <a:ext cx="2895070" cy="1797545"/>
      </dsp:txXfrm>
    </dsp:sp>
    <dsp:sp modelId="{BB2D2433-FFD6-EC45-85D0-E1ACA9DBC987}">
      <dsp:nvSpPr>
        <dsp:cNvPr id="0" name=""/>
        <dsp:cNvSpPr/>
      </dsp:nvSpPr>
      <dsp:spPr>
        <a:xfrm>
          <a:off x="3675122" y="756552"/>
          <a:ext cx="3006918" cy="1909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039E9-1890-B245-9952-F8896CD4B1E9}">
      <dsp:nvSpPr>
        <dsp:cNvPr id="0" name=""/>
        <dsp:cNvSpPr/>
      </dsp:nvSpPr>
      <dsp:spPr>
        <a:xfrm>
          <a:off x="4009224" y="1073949"/>
          <a:ext cx="3006918" cy="1909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quality, diversity, and volume directly impact performance</a:t>
          </a:r>
        </a:p>
      </dsp:txBody>
      <dsp:txXfrm>
        <a:off x="4065148" y="1129873"/>
        <a:ext cx="2895070" cy="1797545"/>
      </dsp:txXfrm>
    </dsp:sp>
    <dsp:sp modelId="{0B19FA56-989B-834F-A1C2-B6838818FEF7}">
      <dsp:nvSpPr>
        <dsp:cNvPr id="0" name=""/>
        <dsp:cNvSpPr/>
      </dsp:nvSpPr>
      <dsp:spPr>
        <a:xfrm>
          <a:off x="7350244" y="756552"/>
          <a:ext cx="3006918" cy="19093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34ABE-6F1B-E24A-9EFD-2D5AB0739A53}">
      <dsp:nvSpPr>
        <dsp:cNvPr id="0" name=""/>
        <dsp:cNvSpPr/>
      </dsp:nvSpPr>
      <dsp:spPr>
        <a:xfrm>
          <a:off x="7684346" y="1073949"/>
          <a:ext cx="3006918" cy="1909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Your LLM is only as good as the data it sees</a:t>
          </a:r>
        </a:p>
      </dsp:txBody>
      <dsp:txXfrm>
        <a:off x="7740270" y="1129873"/>
        <a:ext cx="2895070" cy="1797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FCF14-BCCE-C945-B150-4C2DA1772D64}">
      <dsp:nvSpPr>
        <dsp:cNvPr id="0" name=""/>
        <dsp:cNvSpPr/>
      </dsp:nvSpPr>
      <dsp:spPr>
        <a:xfrm>
          <a:off x="0" y="128164"/>
          <a:ext cx="6171948" cy="9886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Remove duplicates (MinHash, SimHash)</a:t>
          </a:r>
        </a:p>
      </dsp:txBody>
      <dsp:txXfrm>
        <a:off x="48262" y="176426"/>
        <a:ext cx="6075424" cy="892126"/>
      </dsp:txXfrm>
    </dsp:sp>
    <dsp:sp modelId="{7EA0338E-400F-364D-8EED-99056E117BA6}">
      <dsp:nvSpPr>
        <dsp:cNvPr id="0" name=""/>
        <dsp:cNvSpPr/>
      </dsp:nvSpPr>
      <dsp:spPr>
        <a:xfrm>
          <a:off x="0" y="1191694"/>
          <a:ext cx="6171948" cy="9886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Filter for language, HTML noise</a:t>
          </a:r>
        </a:p>
      </dsp:txBody>
      <dsp:txXfrm>
        <a:off x="48262" y="1239956"/>
        <a:ext cx="6075424" cy="892126"/>
      </dsp:txXfrm>
    </dsp:sp>
    <dsp:sp modelId="{6A576F35-0518-C84E-913E-AF57FF332319}">
      <dsp:nvSpPr>
        <dsp:cNvPr id="0" name=""/>
        <dsp:cNvSpPr/>
      </dsp:nvSpPr>
      <dsp:spPr>
        <a:xfrm>
          <a:off x="0" y="2255224"/>
          <a:ext cx="6171948" cy="9886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Strip PII (emails, names, credit cards)</a:t>
          </a:r>
        </a:p>
      </dsp:txBody>
      <dsp:txXfrm>
        <a:off x="48262" y="2303486"/>
        <a:ext cx="6075424" cy="892126"/>
      </dsp:txXfrm>
    </dsp:sp>
    <dsp:sp modelId="{97C49EDF-2B95-4846-8260-DD6C8EE17EEC}">
      <dsp:nvSpPr>
        <dsp:cNvPr id="0" name=""/>
        <dsp:cNvSpPr/>
      </dsp:nvSpPr>
      <dsp:spPr>
        <a:xfrm>
          <a:off x="0" y="3318755"/>
          <a:ext cx="6171948" cy="9886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Remove repetitive n-grams</a:t>
          </a:r>
        </a:p>
      </dsp:txBody>
      <dsp:txXfrm>
        <a:off x="48262" y="3367017"/>
        <a:ext cx="6075424" cy="892126"/>
      </dsp:txXfrm>
    </dsp:sp>
    <dsp:sp modelId="{56784FFC-2AF6-4146-8944-E0FAC4C99A5A}">
      <dsp:nvSpPr>
        <dsp:cNvPr id="0" name=""/>
        <dsp:cNvSpPr/>
      </dsp:nvSpPr>
      <dsp:spPr>
        <a:xfrm>
          <a:off x="0" y="4382285"/>
          <a:ext cx="6171948" cy="9886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Deduplicate URLs &amp; near-duplicate paragraphs</a:t>
          </a:r>
        </a:p>
      </dsp:txBody>
      <dsp:txXfrm>
        <a:off x="48262" y="4430547"/>
        <a:ext cx="6075424" cy="892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ABEE5-D06A-1241-8D80-5F1AE2660138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978B3-ABDA-5D44-878C-548BCFDF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7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978B3-ABDA-5D44-878C-548BCFDF4A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2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8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3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9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8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6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6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4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2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filatura.readthedocs.io/en/lates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sseract-ocr/tesserac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ikParuchuri/sury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lama_%28language_model%29?utm_source=chatgpt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114DA1DE-05A2-91B6-14E0-9E6F521C1C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730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B9C67-D04D-D47B-47DC-D11F3BF43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Week 3: Pretraining Data Collection &amp; Extraction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5E215-0B22-E6F1-50BD-8795119D8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 dirty="0"/>
              <a:t>Building Foundations for Large Language Models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527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2D3A3-5055-FE9B-EF9D-9E7B9655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Case Study — </a:t>
            </a:r>
            <a:r>
              <a:rPr lang="en-US" sz="3100" err="1"/>
              <a:t>LLaMA</a:t>
            </a:r>
            <a:r>
              <a:rPr lang="en-US" sz="3100"/>
              <a:t> 4 Data Pipeline: </a:t>
            </a:r>
            <a:br>
              <a:rPr lang="en-US" sz="3100"/>
            </a:br>
            <a:r>
              <a:rPr lang="en-US" sz="3100" cap="none"/>
              <a:t>From Raw Data To Multimodal Intelligence</a:t>
            </a:r>
            <a:endParaRPr lang="en-US" sz="3100"/>
          </a:p>
        </p:txBody>
      </p:sp>
      <p:pic>
        <p:nvPicPr>
          <p:cNvPr id="4" name="Picture 2" descr="Llama 4: Meta's MoE-Powered Multimodal Revolution - DEV Community">
            <a:extLst>
              <a:ext uri="{FF2B5EF4-FFF2-40B4-BE49-F238E27FC236}">
                <a16:creationId xmlns:a16="http://schemas.microsoft.com/office/drawing/2014/main" id="{D45E7749-3DF4-98D7-CA58-AED1FF387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383" y="4368432"/>
            <a:ext cx="4289754" cy="180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8786-9D43-375D-249B-0E5DEE236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 b="1" dirty="0"/>
              <a:t>4. Pretraining</a:t>
            </a:r>
          </a:p>
          <a:p>
            <a:pPr lvl="1">
              <a:lnSpc>
                <a:spcPct val="100000"/>
              </a:lnSpc>
            </a:pPr>
            <a:r>
              <a:rPr lang="en-US" sz="1700" b="1" dirty="0"/>
              <a:t>Token Volume</a:t>
            </a:r>
            <a:r>
              <a:rPr lang="en-US" sz="1700" dirty="0"/>
              <a:t>: Between 22 to 40 trillion tokens.</a:t>
            </a:r>
          </a:p>
          <a:p>
            <a:pPr lvl="1">
              <a:lnSpc>
                <a:spcPct val="100000"/>
              </a:lnSpc>
            </a:pPr>
            <a:r>
              <a:rPr lang="en-US" sz="1700" b="1" dirty="0"/>
              <a:t>Techniques</a:t>
            </a:r>
            <a:r>
              <a:rPr lang="en-US" sz="1700" dirty="0"/>
              <a:t>: Utilizing FP8 precision and Mixture of Experts (</a:t>
            </a:r>
            <a:r>
              <a:rPr lang="en-US" sz="1700" dirty="0" err="1"/>
              <a:t>MoE</a:t>
            </a:r>
            <a:r>
              <a:rPr lang="en-US" sz="1700" dirty="0"/>
              <a:t>) architecture.​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b="1" dirty="0"/>
              <a:t>5.  Post-training &amp; Alignment</a:t>
            </a:r>
          </a:p>
          <a:p>
            <a:pPr lvl="1">
              <a:lnSpc>
                <a:spcPct val="100000"/>
              </a:lnSpc>
            </a:pPr>
            <a:r>
              <a:rPr lang="en-US" sz="1700" b="1" dirty="0"/>
              <a:t>Methods</a:t>
            </a:r>
            <a:r>
              <a:rPr lang="en-US" sz="1700" dirty="0"/>
              <a:t>: Supervised Fine-Tuning (SFT), Direct Preference Optimization (DPO), and online Reinforcement Learning (RL).</a:t>
            </a:r>
          </a:p>
          <a:p>
            <a:pPr lvl="1">
              <a:lnSpc>
                <a:spcPct val="100000"/>
              </a:lnSpc>
            </a:pPr>
            <a:r>
              <a:rPr lang="en-US" sz="1700" b="1" dirty="0"/>
              <a:t>Goal</a:t>
            </a:r>
            <a:r>
              <a:rPr lang="en-US" sz="1700" dirty="0"/>
              <a:t>: To align the model's outputs with human preferences and values.​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b="1" dirty="0"/>
              <a:t>6. Multimodal &amp; Multilingual Capabilities</a:t>
            </a:r>
          </a:p>
          <a:p>
            <a:pPr lvl="1">
              <a:lnSpc>
                <a:spcPct val="100000"/>
              </a:lnSpc>
            </a:pPr>
            <a:r>
              <a:rPr lang="en-US" sz="1700" b="1" dirty="0"/>
              <a:t>Languages</a:t>
            </a:r>
            <a:r>
              <a:rPr lang="en-US" sz="1700" dirty="0"/>
              <a:t>: Supports 12 languages.</a:t>
            </a:r>
          </a:p>
          <a:p>
            <a:pPr lvl="1">
              <a:lnSpc>
                <a:spcPct val="100000"/>
              </a:lnSpc>
            </a:pPr>
            <a:r>
              <a:rPr lang="en-US" sz="1700" b="1" dirty="0"/>
              <a:t>Modalities</a:t>
            </a:r>
            <a:r>
              <a:rPr lang="en-US" sz="1700" dirty="0"/>
              <a:t>: Handles both text and image inputs.</a:t>
            </a:r>
          </a:p>
          <a:p>
            <a:pPr lvl="1">
              <a:lnSpc>
                <a:spcPct val="100000"/>
              </a:lnSpc>
            </a:pPr>
            <a:r>
              <a:rPr lang="en-US" sz="1700" b="1" dirty="0"/>
              <a:t>Models</a:t>
            </a:r>
            <a:r>
              <a:rPr lang="en-US" sz="1700" dirty="0"/>
              <a:t>:</a:t>
            </a:r>
          </a:p>
          <a:p>
            <a:pPr marL="1200150" lvl="2" indent="-285750">
              <a:lnSpc>
                <a:spcPct val="100000"/>
              </a:lnSpc>
            </a:pPr>
            <a:r>
              <a:rPr lang="en-US" sz="1700" b="1" dirty="0"/>
              <a:t>Scout</a:t>
            </a:r>
            <a:r>
              <a:rPr lang="en-US" sz="1700" dirty="0"/>
              <a:t>: 17B active parameters, 16 experts, 10M context window.</a:t>
            </a:r>
          </a:p>
          <a:p>
            <a:pPr marL="1200150" lvl="2" indent="-285750">
              <a:lnSpc>
                <a:spcPct val="100000"/>
              </a:lnSpc>
            </a:pPr>
            <a:r>
              <a:rPr lang="en-US" sz="1700" b="1" dirty="0"/>
              <a:t>Maverick</a:t>
            </a:r>
            <a:r>
              <a:rPr lang="en-US" sz="1700" dirty="0"/>
              <a:t>: 17B active parameters, 128 experts, 1M context window.​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85185-97D4-83C7-D2E4-E22C596C8B81}"/>
              </a:ext>
            </a:extLst>
          </p:cNvPr>
          <p:cNvSpPr txBox="1"/>
          <p:nvPr/>
        </p:nvSpPr>
        <p:spPr>
          <a:xfrm>
            <a:off x="78377" y="6488668"/>
            <a:ext cx="1020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Meta AI Blog: The </a:t>
            </a:r>
            <a:r>
              <a:rPr lang="en-US" sz="900" dirty="0" err="1"/>
              <a:t>LLaMA</a:t>
            </a:r>
            <a:r>
              <a:rPr lang="en-US" sz="900" dirty="0"/>
              <a:t> 4 Herd — The Beginning of a New Era of Natively Multimodal AI Innovation</a:t>
            </a:r>
            <a:br>
              <a:rPr lang="en-US" sz="900" dirty="0"/>
            </a:br>
            <a:r>
              <a:rPr lang="en-US" sz="900" dirty="0"/>
              <a:t>Published: April 5, 2025</a:t>
            </a:r>
          </a:p>
        </p:txBody>
      </p:sp>
    </p:spTree>
    <p:extLst>
      <p:ext uri="{BB962C8B-B14F-4D97-AF65-F5344CB8AC3E}">
        <p14:creationId xmlns:p14="http://schemas.microsoft.com/office/powerpoint/2010/main" val="71080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BA84-511E-7B04-7158-CC7FFBA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1840-0736-BB5E-CF35-CD18C14EF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 Build your own high-quality pretraining dataset</a:t>
            </a:r>
            <a:endParaRPr lang="en-US" dirty="0"/>
          </a:p>
          <a:p>
            <a:r>
              <a:rPr lang="en-US" dirty="0"/>
              <a:t>Tasks: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Scrape </a:t>
            </a:r>
            <a:r>
              <a:rPr lang="en-US" dirty="0" err="1"/>
              <a:t>arXiv</a:t>
            </a:r>
            <a:r>
              <a:rPr lang="en-US" dirty="0"/>
              <a:t> for papers in a chosen topic (e.g., NLP)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Convert PDFs to text using OCR (e.g., Surya, Tesseract)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Deduplicate content + remove PII</a:t>
            </a:r>
          </a:p>
          <a:p>
            <a:r>
              <a:rPr lang="en-US" dirty="0"/>
              <a:t>Resources: Sample notebook provided in repo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16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DB1E-C0A1-8F46-6663-095380ED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75E2-4CF8-D146-F539-C28A0C78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Pretraining Data Matters</a:t>
            </a:r>
          </a:p>
          <a:p>
            <a:r>
              <a:rPr lang="en-US" dirty="0"/>
              <a:t>Pretraining Data Sources: Crawl, OCR, ASR</a:t>
            </a:r>
          </a:p>
          <a:p>
            <a:r>
              <a:rPr lang="en-US" dirty="0"/>
              <a:t>Techniques for Cleaning &amp; Filtering Data</a:t>
            </a:r>
          </a:p>
          <a:p>
            <a:r>
              <a:rPr lang="en-US" dirty="0"/>
              <a:t>Case Study: </a:t>
            </a:r>
            <a:r>
              <a:rPr lang="en-US" dirty="0" err="1"/>
              <a:t>LLaMA</a:t>
            </a:r>
            <a:r>
              <a:rPr lang="en-US" dirty="0"/>
              <a:t> 3/4 Pretraining Data Strategy</a:t>
            </a:r>
          </a:p>
          <a:p>
            <a:r>
              <a:rPr lang="en-US" dirty="0"/>
              <a:t>Hands-on Project Walkthrough</a:t>
            </a:r>
          </a:p>
        </p:txBody>
      </p:sp>
    </p:spTree>
    <p:extLst>
      <p:ext uri="{BB962C8B-B14F-4D97-AF65-F5344CB8AC3E}">
        <p14:creationId xmlns:p14="http://schemas.microsoft.com/office/powerpoint/2010/main" val="419596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2C64-655E-B347-1932-EEA9C969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Pretraining Data Matters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0422E1-5240-63B0-F0CF-368CECB9A0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9D8C46-E6DE-8165-45F8-0EF9E03A8868}"/>
              </a:ext>
            </a:extLst>
          </p:cNvPr>
          <p:cNvSpPr txBox="1"/>
          <p:nvPr/>
        </p:nvSpPr>
        <p:spPr>
          <a:xfrm>
            <a:off x="800100" y="2221992"/>
            <a:ext cx="580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Garbage in, garbage out — data is the soul of pretraining.</a:t>
            </a:r>
          </a:p>
        </p:txBody>
      </p:sp>
    </p:spTree>
    <p:extLst>
      <p:ext uri="{BB962C8B-B14F-4D97-AF65-F5344CB8AC3E}">
        <p14:creationId xmlns:p14="http://schemas.microsoft.com/office/powerpoint/2010/main" val="357059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286CC-E301-D15F-10A7-A32831C4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/>
              <a:t>Data Sources for Pretraining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312F67-DBCE-A12A-0A15-37D507299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96270"/>
              </p:ext>
            </p:extLst>
          </p:nvPr>
        </p:nvGraphicFramePr>
        <p:xfrm>
          <a:off x="700088" y="2258870"/>
          <a:ext cx="10691814" cy="3667412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1845656">
                  <a:extLst>
                    <a:ext uri="{9D8B030D-6E8A-4147-A177-3AD203B41FA5}">
                      <a16:colId xmlns:a16="http://schemas.microsoft.com/office/drawing/2014/main" val="2888747448"/>
                    </a:ext>
                  </a:extLst>
                </a:gridCol>
                <a:gridCol w="4507565">
                  <a:extLst>
                    <a:ext uri="{9D8B030D-6E8A-4147-A177-3AD203B41FA5}">
                      <a16:colId xmlns:a16="http://schemas.microsoft.com/office/drawing/2014/main" val="1567316647"/>
                    </a:ext>
                  </a:extLst>
                </a:gridCol>
                <a:gridCol w="4338593">
                  <a:extLst>
                    <a:ext uri="{9D8B030D-6E8A-4147-A177-3AD203B41FA5}">
                      <a16:colId xmlns:a16="http://schemas.microsoft.com/office/drawing/2014/main" val="2348903337"/>
                    </a:ext>
                  </a:extLst>
                </a:gridCol>
              </a:tblGrid>
              <a:tr h="667657"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183370" marR="141054" marT="141054" marB="14105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Examples</a:t>
                      </a:r>
                    </a:p>
                  </a:txBody>
                  <a:tcPr marL="183370" marR="141054" marT="141054" marB="14105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Tools/Libraries</a:t>
                      </a:r>
                    </a:p>
                  </a:txBody>
                  <a:tcPr marL="183370" marR="141054" marT="141054" marB="14105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49970"/>
                  </a:ext>
                </a:extLst>
              </a:tr>
              <a:tr h="667657"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Web Crawl</a:t>
                      </a:r>
                    </a:p>
                  </a:txBody>
                  <a:tcPr marL="183370" marR="141054" marT="141054" marB="14105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Common Crawl, Wikipedia, arXiv</a:t>
                      </a:r>
                    </a:p>
                  </a:txBody>
                  <a:tcPr marL="183370" marR="141054" marT="141054" marB="14105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requests, scrapy, newspaper3k</a:t>
                      </a:r>
                    </a:p>
                  </a:txBody>
                  <a:tcPr marL="183370" marR="141054" marT="141054" marB="14105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999020"/>
                  </a:ext>
                </a:extLst>
              </a:tr>
              <a:tr h="667657"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PDFs</a:t>
                      </a:r>
                    </a:p>
                  </a:txBody>
                  <a:tcPr marL="183370" marR="141054" marT="141054" marB="14105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Scientific papers, books</a:t>
                      </a:r>
                    </a:p>
                  </a:txBody>
                  <a:tcPr marL="183370" marR="141054" marT="141054" marB="14105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PyMuPDF, pdfplumber</a:t>
                      </a:r>
                    </a:p>
                  </a:txBody>
                  <a:tcPr marL="183370" marR="141054" marT="141054" marB="14105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255595"/>
                  </a:ext>
                </a:extLst>
              </a:tr>
              <a:tr h="667657"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Images</a:t>
                      </a:r>
                    </a:p>
                  </a:txBody>
                  <a:tcPr marL="183370" marR="141054" marT="141054" marB="14105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Scanned docs, screenshots</a:t>
                      </a:r>
                    </a:p>
                  </a:txBody>
                  <a:tcPr marL="183370" marR="141054" marT="141054" marB="14105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Tesseract, Surya, OpenAI OCR</a:t>
                      </a:r>
                    </a:p>
                  </a:txBody>
                  <a:tcPr marL="183370" marR="141054" marT="141054" marB="14105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181464"/>
                  </a:ext>
                </a:extLst>
              </a:tr>
              <a:tr h="996784"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Audio</a:t>
                      </a:r>
                    </a:p>
                  </a:txBody>
                  <a:tcPr marL="183370" marR="141054" marT="141054" marB="14105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Podcasts, YouTube lectures</a:t>
                      </a:r>
                    </a:p>
                  </a:txBody>
                  <a:tcPr marL="183370" marR="141054" marT="141054" marB="14105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cap="none" spc="0">
                          <a:solidFill>
                            <a:schemeClr val="tx1"/>
                          </a:solidFill>
                        </a:rPr>
                        <a:t>Whisper, OpenAI ASR, faster-whisper</a:t>
                      </a:r>
                    </a:p>
                  </a:txBody>
                  <a:tcPr marL="183370" marR="141054" marT="141054" marB="14105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219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31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08A84-C019-5111-3C13-3BD77E2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r>
              <a:rPr lang="en-US" dirty="0"/>
              <a:t>Common Crawl 101</a:t>
            </a:r>
          </a:p>
        </p:txBody>
      </p:sp>
      <p:pic>
        <p:nvPicPr>
          <p:cNvPr id="2050" name="Picture 2" descr="Profile for CommonCrawl">
            <a:extLst>
              <a:ext uri="{FF2B5EF4-FFF2-40B4-BE49-F238E27FC236}">
                <a16:creationId xmlns:a16="http://schemas.microsoft.com/office/drawing/2014/main" id="{EEEB5042-3630-3B6F-4007-A9C8357A1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2" r="31057" b="37771"/>
          <a:stretch/>
        </p:blipFill>
        <p:spPr bwMode="auto">
          <a:xfrm>
            <a:off x="1913098" y="1070534"/>
            <a:ext cx="1428915" cy="21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5B27-2040-61B3-0FCA-BBB4B7502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092" y="1181963"/>
            <a:ext cx="4933804" cy="63022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The Internet's Library of Web Pages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Common Crawl is a giant public project that saves copies of websites — like a snapshot of the entire internet — and updates it every month.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Why It Matters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Used to train many LLMs like </a:t>
            </a:r>
            <a:r>
              <a:rPr lang="en-US" sz="1400" dirty="0" err="1"/>
              <a:t>ChatGPT</a:t>
            </a:r>
            <a:r>
              <a:rPr lang="en-US" sz="1400" dirty="0"/>
              <a:t> and Claude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It helps models learn how people write online (blogs, articles, Wikipedia)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What's Inside?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HTML files (raw website code)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Text from articles and blogs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Metadata like page title, publish date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How We Use It (No Coding Required at First!)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Let’s try </a:t>
            </a:r>
            <a:r>
              <a:rPr lang="en-US" sz="1400" b="1" dirty="0"/>
              <a:t>“</a:t>
            </a:r>
            <a:r>
              <a:rPr lang="en-US" sz="1400" b="1" dirty="0" err="1"/>
              <a:t>trafilatura</a:t>
            </a:r>
            <a:r>
              <a:rPr lang="en-US" sz="1400" b="1" dirty="0"/>
              <a:t>”</a:t>
            </a:r>
            <a:r>
              <a:rPr lang="en-US" sz="1400" dirty="0"/>
              <a:t> to clean messy HTML into readable text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hlinkClick r:id="rId3"/>
              </a:rPr>
              <a:t>https://trafilatura.readthedocs.io/en/latest/</a:t>
            </a:r>
            <a:r>
              <a:rPr lang="en-US" sz="1400" dirty="0"/>
              <a:t> (Code in the notebook)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37D1AA-3C5C-F441-FA90-3F7273D76BFD}"/>
              </a:ext>
            </a:extLst>
          </p:cNvPr>
          <p:cNvSpPr txBox="1"/>
          <p:nvPr/>
        </p:nvSpPr>
        <p:spPr>
          <a:xfrm>
            <a:off x="733284" y="3502111"/>
            <a:ext cx="39328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Analogy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Imagine printing out millions of webpages and using a highlighter to extract just the important sentences. That’s what we do with Common Crawl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2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AAE53-8C3E-B61C-2C80-B00FD427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OCR – Extracting Text from Images</a:t>
            </a:r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3DE6310-2234-9FCF-A083-E31E2E6C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9" r="40471" b="-1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FF9B9-D217-5EF4-6877-636EB332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Convert scanned PDFs or screenshots to text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Tools: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Tesseract (open-source, works offline, </a:t>
            </a:r>
            <a:r>
              <a:rPr lang="en-US" sz="1500">
                <a:hlinkClick r:id="rId3"/>
              </a:rPr>
              <a:t>https://github.com/tesseract-ocr/tesseract</a:t>
            </a:r>
            <a:r>
              <a:rPr lang="en-US" sz="1500"/>
              <a:t> 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Surya (</a:t>
            </a:r>
            <a:r>
              <a:rPr lang="en-US" sz="1500">
                <a:hlinkClick r:id="rId4"/>
              </a:rPr>
              <a:t>https://github.com/VikParuchuri/surya</a:t>
            </a:r>
            <a:r>
              <a:rPr lang="en-US" sz="1500"/>
              <a:t>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err="1"/>
              <a:t>OpenAI</a:t>
            </a:r>
            <a:r>
              <a:rPr lang="en-US" sz="1500"/>
              <a:t> GPT-4o Vision API (accurate, multi-column aware)</a:t>
            </a:r>
          </a:p>
          <a:p>
            <a:pPr>
              <a:lnSpc>
                <a:spcPct val="100000"/>
              </a:lnSpc>
            </a:pPr>
            <a:r>
              <a:rPr lang="en-US" sz="1500"/>
              <a:t>Tips: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Pre-process images (denoise, grayscale)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Use layout-preserving extraction for structure</a:t>
            </a:r>
          </a:p>
          <a:p>
            <a:pPr>
              <a:lnSpc>
                <a:spcPct val="100000"/>
              </a:lnSpc>
            </a:pPr>
            <a:endParaRPr lang="en-US" sz="15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54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18EDD-11B5-B747-B138-762AC658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US" dirty="0"/>
              <a:t>ASR – From Audio to Text</a:t>
            </a:r>
          </a:p>
        </p:txBody>
      </p:sp>
      <p:pic>
        <p:nvPicPr>
          <p:cNvPr id="5" name="Picture 4" descr="Close-up of microphone head">
            <a:extLst>
              <a:ext uri="{FF2B5EF4-FFF2-40B4-BE49-F238E27FC236}">
                <a16:creationId xmlns:a16="http://schemas.microsoft.com/office/drawing/2014/main" id="{F1C21BB8-A54F-ED17-2C7B-8A815E2567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82" r="21567" b="-1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7FFA-4233-857C-E861-BD69F948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Automatic Speech Recognition (ASR)</a:t>
            </a:r>
            <a:r>
              <a:rPr lang="en-US" dirty="0"/>
              <a:t> turns podcasts, lectures into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Popular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Whisper (</a:t>
            </a:r>
            <a:r>
              <a:rPr lang="en-US" dirty="0" err="1"/>
              <a:t>OpenAI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faster-whisper (for speed)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Google Cloud Speech, </a:t>
            </a:r>
            <a:r>
              <a:rPr lang="en-US" dirty="0" err="1"/>
              <a:t>AssemblyAI</a:t>
            </a:r>
            <a:endParaRPr lang="en-US" dirty="0"/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Transcribing YouTube educational content</a:t>
            </a:r>
          </a:p>
          <a:p>
            <a:pPr lvl="1"/>
            <a:r>
              <a:rPr lang="en-US" dirty="0"/>
              <a:t>Creating pretraining corpora from speech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9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6AC90-9F52-4106-BB53-C92DC418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/>
              <a:t>Pretraining Data Cleaning Pipeline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266FA21-B0BC-FFAC-78A8-C74B9B0E2F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8131941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345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2D3A3-5055-FE9B-EF9D-9E7B9655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Case Study — </a:t>
            </a:r>
            <a:r>
              <a:rPr lang="en-US" sz="3100" err="1"/>
              <a:t>LLaMA</a:t>
            </a:r>
            <a:r>
              <a:rPr lang="en-US" sz="3100"/>
              <a:t> 4 Data Pipeline: </a:t>
            </a:r>
            <a:br>
              <a:rPr lang="en-US" sz="3100"/>
            </a:br>
            <a:r>
              <a:rPr lang="en-US" sz="3100" cap="none"/>
              <a:t>From Raw Data To Multimodal Intelligence</a:t>
            </a:r>
            <a:endParaRPr lang="en-US" sz="3100"/>
          </a:p>
        </p:txBody>
      </p:sp>
      <p:pic>
        <p:nvPicPr>
          <p:cNvPr id="3074" name="Picture 2" descr="Llama 4: Meta's MoE-Powered Multimodal Revolution - DEV Community">
            <a:extLst>
              <a:ext uri="{FF2B5EF4-FFF2-40B4-BE49-F238E27FC236}">
                <a16:creationId xmlns:a16="http://schemas.microsoft.com/office/drawing/2014/main" id="{F7A503F9-9BAA-3D9E-E3DF-4A2FF7BA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414" y="4368432"/>
            <a:ext cx="4289754" cy="180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8786-9D43-375D-249B-0E5DEE236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b="1" dirty="0"/>
              <a:t>1. Diverse Data Sources</a:t>
            </a:r>
          </a:p>
          <a:p>
            <a:pPr lvl="1">
              <a:lnSpc>
                <a:spcPct val="100000"/>
              </a:lnSpc>
            </a:pPr>
            <a:r>
              <a:rPr lang="en-US" sz="1500" b="1" dirty="0"/>
              <a:t>Publicly Available Data</a:t>
            </a:r>
            <a:r>
              <a:rPr lang="en-US" sz="1500" dirty="0"/>
              <a:t>: Web pages, academic papers, and open-source repositories.</a:t>
            </a:r>
          </a:p>
          <a:p>
            <a:pPr lvl="1">
              <a:lnSpc>
                <a:spcPct val="100000"/>
              </a:lnSpc>
            </a:pPr>
            <a:r>
              <a:rPr lang="en-US" sz="1500" b="1" dirty="0"/>
              <a:t>Licensed Data</a:t>
            </a:r>
            <a:r>
              <a:rPr lang="en-US" sz="1500" dirty="0"/>
              <a:t>: Books, proprietary datasets, and licensed media.</a:t>
            </a:r>
          </a:p>
          <a:p>
            <a:pPr lvl="1">
              <a:lnSpc>
                <a:spcPct val="100000"/>
              </a:lnSpc>
            </a:pPr>
            <a:r>
              <a:rPr lang="en-US" sz="1500" b="1" dirty="0"/>
              <a:t>Meta-Proprietary Data</a:t>
            </a:r>
            <a:r>
              <a:rPr lang="en-US" sz="1500" dirty="0"/>
              <a:t>: Public posts from Facebook and Instagram, and user interactions with Meta AI.​</a:t>
            </a:r>
            <a:r>
              <a:rPr lang="en-US" sz="1500" dirty="0">
                <a:hlinkClick r:id="rId3"/>
              </a:rPr>
              <a:t>Reuters+2</a:t>
            </a:r>
            <a:endParaRPr lang="en-US" sz="1500" dirty="0"/>
          </a:p>
          <a:p>
            <a:pPr>
              <a:lnSpc>
                <a:spcPct val="100000"/>
              </a:lnSpc>
            </a:pPr>
            <a:r>
              <a:rPr lang="en-US" sz="1500" b="1" dirty="0"/>
              <a:t>2. Data Filtering &amp; Cleaning</a:t>
            </a:r>
          </a:p>
          <a:p>
            <a:pPr lvl="1">
              <a:lnSpc>
                <a:spcPct val="100000"/>
              </a:lnSpc>
            </a:pPr>
            <a:r>
              <a:rPr lang="en-US" sz="1500" b="1" dirty="0"/>
              <a:t>Deduplication</a:t>
            </a:r>
            <a:r>
              <a:rPr lang="en-US" sz="1500" dirty="0"/>
              <a:t>: Using techniques like </a:t>
            </a:r>
            <a:r>
              <a:rPr lang="en-US" sz="1500" dirty="0" err="1"/>
              <a:t>MinHash</a:t>
            </a:r>
            <a:r>
              <a:rPr lang="en-US" sz="1500" dirty="0"/>
              <a:t> to remove duplicate content.</a:t>
            </a:r>
          </a:p>
          <a:p>
            <a:pPr lvl="1">
              <a:lnSpc>
                <a:spcPct val="100000"/>
              </a:lnSpc>
            </a:pPr>
            <a:r>
              <a:rPr lang="en-US" sz="1500" b="1" dirty="0"/>
              <a:t>Language Classification</a:t>
            </a:r>
            <a:r>
              <a:rPr lang="en-US" sz="1500" dirty="0"/>
              <a:t>: Ensuring data is in supported languages.</a:t>
            </a:r>
          </a:p>
          <a:p>
            <a:pPr lvl="1">
              <a:lnSpc>
                <a:spcPct val="100000"/>
              </a:lnSpc>
            </a:pPr>
            <a:r>
              <a:rPr lang="en-US" sz="1500" b="1" dirty="0"/>
              <a:t>HTML &amp; Noise Removal</a:t>
            </a:r>
            <a:r>
              <a:rPr lang="en-US" sz="1500" dirty="0"/>
              <a:t>: Stripping unnecessary HTML tags and irrelevant content.​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b="1" dirty="0"/>
              <a:t>3. Ablation Studies</a:t>
            </a:r>
          </a:p>
          <a:p>
            <a:pPr lvl="1">
              <a:lnSpc>
                <a:spcPct val="100000"/>
              </a:lnSpc>
            </a:pPr>
            <a:r>
              <a:rPr lang="en-US" sz="1500" b="1" dirty="0"/>
              <a:t>Purpose</a:t>
            </a:r>
            <a:r>
              <a:rPr lang="en-US" sz="1500" dirty="0"/>
              <a:t>: To identify which data types most effectively improve model performance.</a:t>
            </a:r>
          </a:p>
          <a:p>
            <a:pPr lvl="1">
              <a:lnSpc>
                <a:spcPct val="100000"/>
              </a:lnSpc>
            </a:pPr>
            <a:r>
              <a:rPr lang="en-US" sz="1500" b="1" dirty="0"/>
              <a:t>Findings</a:t>
            </a:r>
            <a:r>
              <a:rPr lang="en-US" sz="1500" dirty="0"/>
              <a:t>: Inclusion of science, technology, and fiction books led to significant performance gains on benchmarks like </a:t>
            </a:r>
            <a:r>
              <a:rPr lang="en-US" sz="1500" dirty="0" err="1"/>
              <a:t>BooIQ</a:t>
            </a:r>
            <a:r>
              <a:rPr lang="en-US" sz="1500" dirty="0"/>
              <a:t> and SIQA.​</a:t>
            </a:r>
          </a:p>
          <a:p>
            <a:pPr>
              <a:lnSpc>
                <a:spcPct val="100000"/>
              </a:lnSpc>
            </a:pPr>
            <a:endParaRPr lang="en-US" sz="1500" dirty="0"/>
          </a:p>
          <a:p>
            <a:pPr>
              <a:lnSpc>
                <a:spcPct val="100000"/>
              </a:lnSpc>
            </a:pPr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A240E-9F65-EC86-0350-237357114C13}"/>
              </a:ext>
            </a:extLst>
          </p:cNvPr>
          <p:cNvSpPr txBox="1"/>
          <p:nvPr/>
        </p:nvSpPr>
        <p:spPr>
          <a:xfrm>
            <a:off x="78377" y="6488668"/>
            <a:ext cx="1020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Meta AI Blog: The </a:t>
            </a:r>
            <a:r>
              <a:rPr lang="en-US" sz="900" dirty="0" err="1"/>
              <a:t>LLaMA</a:t>
            </a:r>
            <a:r>
              <a:rPr lang="en-US" sz="900" dirty="0"/>
              <a:t> 4 Herd — The Beginning of a New Era of Natively Multimodal AI Innovation</a:t>
            </a:r>
            <a:br>
              <a:rPr lang="en-US" sz="900" dirty="0"/>
            </a:br>
            <a:r>
              <a:rPr lang="en-US" sz="900" dirty="0"/>
              <a:t>Published: April 5, 2025</a:t>
            </a:r>
          </a:p>
        </p:txBody>
      </p:sp>
    </p:spTree>
    <p:extLst>
      <p:ext uri="{BB962C8B-B14F-4D97-AF65-F5344CB8AC3E}">
        <p14:creationId xmlns:p14="http://schemas.microsoft.com/office/powerpoint/2010/main" val="11387239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830</Words>
  <Application>Microsoft Macintosh PowerPoint</Application>
  <PresentationFormat>Widescreen</PresentationFormat>
  <Paragraphs>104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Calisto MT</vt:lpstr>
      <vt:lpstr>Univers Condensed</vt:lpstr>
      <vt:lpstr>ChronicleVTI</vt:lpstr>
      <vt:lpstr>Week 3: Pretraining Data Collection &amp; Extraction</vt:lpstr>
      <vt:lpstr>Agenda</vt:lpstr>
      <vt:lpstr>Why Pretraining Data Matters</vt:lpstr>
      <vt:lpstr>Data Sources for Pretraining</vt:lpstr>
      <vt:lpstr>Common Crawl 101</vt:lpstr>
      <vt:lpstr>OCR – Extracting Text from Images</vt:lpstr>
      <vt:lpstr>ASR – From Audio to Text</vt:lpstr>
      <vt:lpstr>Pretraining Data Cleaning Pipeline</vt:lpstr>
      <vt:lpstr>Case Study — LLaMA 4 Data Pipeline:  From Raw Data To Multimodal Intelligence</vt:lpstr>
      <vt:lpstr>Case Study — LLaMA 4 Data Pipeline:  From Raw Data To Multimodal Intelligence</vt:lpstr>
      <vt:lpstr>Project 3 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Pretraining Data Collection &amp; Extraction</dc:title>
  <dc:creator>Quanliang Lai</dc:creator>
  <cp:lastModifiedBy>Quanliang Lai</cp:lastModifiedBy>
  <cp:revision>1</cp:revision>
  <dcterms:created xsi:type="dcterms:W3CDTF">2025-04-21T13:35:24Z</dcterms:created>
  <dcterms:modified xsi:type="dcterms:W3CDTF">2025-04-21T15:18:12Z</dcterms:modified>
</cp:coreProperties>
</file>