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04" d="100"/>
          <a:sy n="204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9ECB5-D4A9-4D8B-9E9D-1682CDE4AA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1161D4-1142-4598-BFE4-850F662DDE65}">
      <dgm:prSet/>
      <dgm:spPr/>
      <dgm:t>
        <a:bodyPr/>
        <a:lstStyle/>
        <a:p>
          <a:r>
            <a:rPr lang="en-US" b="1"/>
            <a:t>Benefits:</a:t>
          </a:r>
          <a:endParaRPr lang="en-US"/>
        </a:p>
      </dgm:t>
    </dgm:pt>
    <dgm:pt modelId="{3D1EDC5B-71AC-44B0-A401-64E82EA3927D}" type="parTrans" cxnId="{84BBD755-6AFA-457F-8195-15B404F3A306}">
      <dgm:prSet/>
      <dgm:spPr/>
      <dgm:t>
        <a:bodyPr/>
        <a:lstStyle/>
        <a:p>
          <a:endParaRPr lang="en-US"/>
        </a:p>
      </dgm:t>
    </dgm:pt>
    <dgm:pt modelId="{42433206-521C-4978-AE7B-8A8E18582F1D}" type="sibTrans" cxnId="{84BBD755-6AFA-457F-8195-15B404F3A306}">
      <dgm:prSet/>
      <dgm:spPr/>
      <dgm:t>
        <a:bodyPr/>
        <a:lstStyle/>
        <a:p>
          <a:endParaRPr lang="en-US"/>
        </a:p>
      </dgm:t>
    </dgm:pt>
    <dgm:pt modelId="{C1CE81B4-24BD-450A-B397-5EC73BADB5C6}">
      <dgm:prSet/>
      <dgm:spPr/>
      <dgm:t>
        <a:bodyPr/>
        <a:lstStyle/>
        <a:p>
          <a:r>
            <a:rPr lang="en-US"/>
            <a:t>Reduces hallucinations in LLMs</a:t>
          </a:r>
        </a:p>
      </dgm:t>
    </dgm:pt>
    <dgm:pt modelId="{A05627EE-3F7D-4A6A-BC17-CB29BAC458CE}" type="parTrans" cxnId="{C7FA83EB-7D3B-47CC-92DA-13AC559A90E5}">
      <dgm:prSet/>
      <dgm:spPr/>
      <dgm:t>
        <a:bodyPr/>
        <a:lstStyle/>
        <a:p>
          <a:endParaRPr lang="en-US"/>
        </a:p>
      </dgm:t>
    </dgm:pt>
    <dgm:pt modelId="{1E78E143-8A5B-48CD-8550-94A8C31C29E5}" type="sibTrans" cxnId="{C7FA83EB-7D3B-47CC-92DA-13AC559A90E5}">
      <dgm:prSet/>
      <dgm:spPr/>
      <dgm:t>
        <a:bodyPr/>
        <a:lstStyle/>
        <a:p>
          <a:endParaRPr lang="en-US"/>
        </a:p>
      </dgm:t>
    </dgm:pt>
    <dgm:pt modelId="{04AE671F-C344-482B-AC03-E4E15996A151}">
      <dgm:prSet/>
      <dgm:spPr/>
      <dgm:t>
        <a:bodyPr/>
        <a:lstStyle/>
        <a:p>
          <a:r>
            <a:rPr lang="en-US"/>
            <a:t>Enables access to proprietary or recent data</a:t>
          </a:r>
        </a:p>
      </dgm:t>
    </dgm:pt>
    <dgm:pt modelId="{4F714D93-0BA7-4D34-A565-657E452CA547}" type="parTrans" cxnId="{0484AA4F-EF79-4DF4-B8F8-254EB9479B23}">
      <dgm:prSet/>
      <dgm:spPr/>
      <dgm:t>
        <a:bodyPr/>
        <a:lstStyle/>
        <a:p>
          <a:endParaRPr lang="en-US"/>
        </a:p>
      </dgm:t>
    </dgm:pt>
    <dgm:pt modelId="{A53EC5AB-7299-449F-AA80-95BA39340174}" type="sibTrans" cxnId="{0484AA4F-EF79-4DF4-B8F8-254EB9479B23}">
      <dgm:prSet/>
      <dgm:spPr/>
      <dgm:t>
        <a:bodyPr/>
        <a:lstStyle/>
        <a:p>
          <a:endParaRPr lang="en-US"/>
        </a:p>
      </dgm:t>
    </dgm:pt>
    <dgm:pt modelId="{A9E4843E-5403-4198-86BD-ED48B465F63E}">
      <dgm:prSet/>
      <dgm:spPr/>
      <dgm:t>
        <a:bodyPr/>
        <a:lstStyle/>
        <a:p>
          <a:r>
            <a:rPr lang="en-US"/>
            <a:t>Improves response accuracy and relevance</a:t>
          </a:r>
        </a:p>
      </dgm:t>
    </dgm:pt>
    <dgm:pt modelId="{39FBC8B3-E34B-4300-BDE1-98AB65C606E6}" type="parTrans" cxnId="{FC4A7129-60F4-47CA-B998-B30BD368BF69}">
      <dgm:prSet/>
      <dgm:spPr/>
      <dgm:t>
        <a:bodyPr/>
        <a:lstStyle/>
        <a:p>
          <a:endParaRPr lang="en-US"/>
        </a:p>
      </dgm:t>
    </dgm:pt>
    <dgm:pt modelId="{6AA0DBC5-A202-4389-A7CA-CCC551B553E1}" type="sibTrans" cxnId="{FC4A7129-60F4-47CA-B998-B30BD368BF69}">
      <dgm:prSet/>
      <dgm:spPr/>
      <dgm:t>
        <a:bodyPr/>
        <a:lstStyle/>
        <a:p>
          <a:endParaRPr lang="en-US"/>
        </a:p>
      </dgm:t>
    </dgm:pt>
    <dgm:pt modelId="{67BB8506-5ACA-5A43-A47B-54573DBE7CDE}" type="pres">
      <dgm:prSet presAssocID="{E7F9ECB5-D4A9-4D8B-9E9D-1682CDE4AA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0F6EA69-1078-8D47-908C-B51DAE846CE0}" type="pres">
      <dgm:prSet presAssocID="{EE1161D4-1142-4598-BFE4-850F662DDE65}" presName="hierRoot1" presStyleCnt="0"/>
      <dgm:spPr/>
    </dgm:pt>
    <dgm:pt modelId="{B6F73BE7-C3AE-0E44-84DF-C2877ED193D8}" type="pres">
      <dgm:prSet presAssocID="{EE1161D4-1142-4598-BFE4-850F662DDE65}" presName="composite" presStyleCnt="0"/>
      <dgm:spPr/>
    </dgm:pt>
    <dgm:pt modelId="{4B7D0E47-FDCD-0A41-AF77-A4DE5DEFB388}" type="pres">
      <dgm:prSet presAssocID="{EE1161D4-1142-4598-BFE4-850F662DDE65}" presName="background" presStyleLbl="node0" presStyleIdx="0" presStyleCnt="1"/>
      <dgm:spPr/>
    </dgm:pt>
    <dgm:pt modelId="{DC9FE595-DCF5-E849-99C9-ABC44731A3A1}" type="pres">
      <dgm:prSet presAssocID="{EE1161D4-1142-4598-BFE4-850F662DDE65}" presName="text" presStyleLbl="fgAcc0" presStyleIdx="0" presStyleCnt="1">
        <dgm:presLayoutVars>
          <dgm:chPref val="3"/>
        </dgm:presLayoutVars>
      </dgm:prSet>
      <dgm:spPr/>
    </dgm:pt>
    <dgm:pt modelId="{D2C50667-1671-C04F-AE97-CA58263FDEFB}" type="pres">
      <dgm:prSet presAssocID="{EE1161D4-1142-4598-BFE4-850F662DDE65}" presName="hierChild2" presStyleCnt="0"/>
      <dgm:spPr/>
    </dgm:pt>
    <dgm:pt modelId="{486EB598-60E3-1342-854B-E6A9CB4DCC61}" type="pres">
      <dgm:prSet presAssocID="{A05627EE-3F7D-4A6A-BC17-CB29BAC458CE}" presName="Name10" presStyleLbl="parChTrans1D2" presStyleIdx="0" presStyleCnt="3"/>
      <dgm:spPr/>
    </dgm:pt>
    <dgm:pt modelId="{52E73705-85AF-9A40-8E9D-874DCEDC83B5}" type="pres">
      <dgm:prSet presAssocID="{C1CE81B4-24BD-450A-B397-5EC73BADB5C6}" presName="hierRoot2" presStyleCnt="0"/>
      <dgm:spPr/>
    </dgm:pt>
    <dgm:pt modelId="{85E98593-F362-1947-B63E-6282D4DE4752}" type="pres">
      <dgm:prSet presAssocID="{C1CE81B4-24BD-450A-B397-5EC73BADB5C6}" presName="composite2" presStyleCnt="0"/>
      <dgm:spPr/>
    </dgm:pt>
    <dgm:pt modelId="{D560AE13-5857-2A43-B533-BF48C4D59744}" type="pres">
      <dgm:prSet presAssocID="{C1CE81B4-24BD-450A-B397-5EC73BADB5C6}" presName="background2" presStyleLbl="node2" presStyleIdx="0" presStyleCnt="3"/>
      <dgm:spPr/>
    </dgm:pt>
    <dgm:pt modelId="{FB52795F-DDD8-6F47-B1F7-A4B655BFAA22}" type="pres">
      <dgm:prSet presAssocID="{C1CE81B4-24BD-450A-B397-5EC73BADB5C6}" presName="text2" presStyleLbl="fgAcc2" presStyleIdx="0" presStyleCnt="3">
        <dgm:presLayoutVars>
          <dgm:chPref val="3"/>
        </dgm:presLayoutVars>
      </dgm:prSet>
      <dgm:spPr/>
    </dgm:pt>
    <dgm:pt modelId="{47818DC4-C81A-E44F-A9AE-4DCDADBBF938}" type="pres">
      <dgm:prSet presAssocID="{C1CE81B4-24BD-450A-B397-5EC73BADB5C6}" presName="hierChild3" presStyleCnt="0"/>
      <dgm:spPr/>
    </dgm:pt>
    <dgm:pt modelId="{963B0003-0ECF-4745-B300-7A447578FCC1}" type="pres">
      <dgm:prSet presAssocID="{4F714D93-0BA7-4D34-A565-657E452CA547}" presName="Name10" presStyleLbl="parChTrans1D2" presStyleIdx="1" presStyleCnt="3"/>
      <dgm:spPr/>
    </dgm:pt>
    <dgm:pt modelId="{3196A88F-F106-2546-9A61-30E729CF820C}" type="pres">
      <dgm:prSet presAssocID="{04AE671F-C344-482B-AC03-E4E15996A151}" presName="hierRoot2" presStyleCnt="0"/>
      <dgm:spPr/>
    </dgm:pt>
    <dgm:pt modelId="{D228DAC6-C8F8-7741-AED6-B66BC572477E}" type="pres">
      <dgm:prSet presAssocID="{04AE671F-C344-482B-AC03-E4E15996A151}" presName="composite2" presStyleCnt="0"/>
      <dgm:spPr/>
    </dgm:pt>
    <dgm:pt modelId="{7319E799-2A9F-0E42-8B94-1C86A339CCCA}" type="pres">
      <dgm:prSet presAssocID="{04AE671F-C344-482B-AC03-E4E15996A151}" presName="background2" presStyleLbl="node2" presStyleIdx="1" presStyleCnt="3"/>
      <dgm:spPr/>
    </dgm:pt>
    <dgm:pt modelId="{3A2F85EC-EC42-1949-BA1C-C312F62E703D}" type="pres">
      <dgm:prSet presAssocID="{04AE671F-C344-482B-AC03-E4E15996A151}" presName="text2" presStyleLbl="fgAcc2" presStyleIdx="1" presStyleCnt="3">
        <dgm:presLayoutVars>
          <dgm:chPref val="3"/>
        </dgm:presLayoutVars>
      </dgm:prSet>
      <dgm:spPr/>
    </dgm:pt>
    <dgm:pt modelId="{BB32D9F8-9AA1-EB48-B51B-4B6C94386EFB}" type="pres">
      <dgm:prSet presAssocID="{04AE671F-C344-482B-AC03-E4E15996A151}" presName="hierChild3" presStyleCnt="0"/>
      <dgm:spPr/>
    </dgm:pt>
    <dgm:pt modelId="{A623E4F3-67D0-EA41-9D2B-264DD76EA1D5}" type="pres">
      <dgm:prSet presAssocID="{39FBC8B3-E34B-4300-BDE1-98AB65C606E6}" presName="Name10" presStyleLbl="parChTrans1D2" presStyleIdx="2" presStyleCnt="3"/>
      <dgm:spPr/>
    </dgm:pt>
    <dgm:pt modelId="{87E9EAF9-1D5B-784F-80D2-7A1724EA4B4D}" type="pres">
      <dgm:prSet presAssocID="{A9E4843E-5403-4198-86BD-ED48B465F63E}" presName="hierRoot2" presStyleCnt="0"/>
      <dgm:spPr/>
    </dgm:pt>
    <dgm:pt modelId="{20AC3E41-E0ED-7542-8856-DE2B4CE7BDBC}" type="pres">
      <dgm:prSet presAssocID="{A9E4843E-5403-4198-86BD-ED48B465F63E}" presName="composite2" presStyleCnt="0"/>
      <dgm:spPr/>
    </dgm:pt>
    <dgm:pt modelId="{C0445BBD-70A3-2241-B6D1-01BE99CE6C65}" type="pres">
      <dgm:prSet presAssocID="{A9E4843E-5403-4198-86BD-ED48B465F63E}" presName="background2" presStyleLbl="node2" presStyleIdx="2" presStyleCnt="3"/>
      <dgm:spPr/>
    </dgm:pt>
    <dgm:pt modelId="{3C155564-B3B5-A345-9201-738C0B95DBBA}" type="pres">
      <dgm:prSet presAssocID="{A9E4843E-5403-4198-86BD-ED48B465F63E}" presName="text2" presStyleLbl="fgAcc2" presStyleIdx="2" presStyleCnt="3">
        <dgm:presLayoutVars>
          <dgm:chPref val="3"/>
        </dgm:presLayoutVars>
      </dgm:prSet>
      <dgm:spPr/>
    </dgm:pt>
    <dgm:pt modelId="{7696D784-B905-5F4C-9D54-6BDC70F86F76}" type="pres">
      <dgm:prSet presAssocID="{A9E4843E-5403-4198-86BD-ED48B465F63E}" presName="hierChild3" presStyleCnt="0"/>
      <dgm:spPr/>
    </dgm:pt>
  </dgm:ptLst>
  <dgm:cxnLst>
    <dgm:cxn modelId="{1ABF910D-11EE-2149-A5B7-1D223CB43A3F}" type="presOf" srcId="{EE1161D4-1142-4598-BFE4-850F662DDE65}" destId="{DC9FE595-DCF5-E849-99C9-ABC44731A3A1}" srcOrd="0" destOrd="0" presId="urn:microsoft.com/office/officeart/2005/8/layout/hierarchy1"/>
    <dgm:cxn modelId="{68AD6D20-4FF1-194F-B901-0C1798909FF0}" type="presOf" srcId="{39FBC8B3-E34B-4300-BDE1-98AB65C606E6}" destId="{A623E4F3-67D0-EA41-9D2B-264DD76EA1D5}" srcOrd="0" destOrd="0" presId="urn:microsoft.com/office/officeart/2005/8/layout/hierarchy1"/>
    <dgm:cxn modelId="{FC4A7129-60F4-47CA-B998-B30BD368BF69}" srcId="{EE1161D4-1142-4598-BFE4-850F662DDE65}" destId="{A9E4843E-5403-4198-86BD-ED48B465F63E}" srcOrd="2" destOrd="0" parTransId="{39FBC8B3-E34B-4300-BDE1-98AB65C606E6}" sibTransId="{6AA0DBC5-A202-4389-A7CA-CCC551B553E1}"/>
    <dgm:cxn modelId="{894B3D4F-608F-1149-BD34-42E3256444BF}" type="presOf" srcId="{E7F9ECB5-D4A9-4D8B-9E9D-1682CDE4AA74}" destId="{67BB8506-5ACA-5A43-A47B-54573DBE7CDE}" srcOrd="0" destOrd="0" presId="urn:microsoft.com/office/officeart/2005/8/layout/hierarchy1"/>
    <dgm:cxn modelId="{0484AA4F-EF79-4DF4-B8F8-254EB9479B23}" srcId="{EE1161D4-1142-4598-BFE4-850F662DDE65}" destId="{04AE671F-C344-482B-AC03-E4E15996A151}" srcOrd="1" destOrd="0" parTransId="{4F714D93-0BA7-4D34-A565-657E452CA547}" sibTransId="{A53EC5AB-7299-449F-AA80-95BA39340174}"/>
    <dgm:cxn modelId="{84BBD755-6AFA-457F-8195-15B404F3A306}" srcId="{E7F9ECB5-D4A9-4D8B-9E9D-1682CDE4AA74}" destId="{EE1161D4-1142-4598-BFE4-850F662DDE65}" srcOrd="0" destOrd="0" parTransId="{3D1EDC5B-71AC-44B0-A401-64E82EA3927D}" sibTransId="{42433206-521C-4978-AE7B-8A8E18582F1D}"/>
    <dgm:cxn modelId="{0C22D8B5-C733-9544-8C8D-92E6AB4C5A5B}" type="presOf" srcId="{4F714D93-0BA7-4D34-A565-657E452CA547}" destId="{963B0003-0ECF-4745-B300-7A447578FCC1}" srcOrd="0" destOrd="0" presId="urn:microsoft.com/office/officeart/2005/8/layout/hierarchy1"/>
    <dgm:cxn modelId="{ED4636B6-8B93-F041-919B-E201A5697189}" type="presOf" srcId="{A9E4843E-5403-4198-86BD-ED48B465F63E}" destId="{3C155564-B3B5-A345-9201-738C0B95DBBA}" srcOrd="0" destOrd="0" presId="urn:microsoft.com/office/officeart/2005/8/layout/hierarchy1"/>
    <dgm:cxn modelId="{B4A6D8CE-70AD-4447-9EEF-7F6A7F15D760}" type="presOf" srcId="{A05627EE-3F7D-4A6A-BC17-CB29BAC458CE}" destId="{486EB598-60E3-1342-854B-E6A9CB4DCC61}" srcOrd="0" destOrd="0" presId="urn:microsoft.com/office/officeart/2005/8/layout/hierarchy1"/>
    <dgm:cxn modelId="{98AFE5D4-5FB0-6549-AFC3-428C48AD1AF9}" type="presOf" srcId="{04AE671F-C344-482B-AC03-E4E15996A151}" destId="{3A2F85EC-EC42-1949-BA1C-C312F62E703D}" srcOrd="0" destOrd="0" presId="urn:microsoft.com/office/officeart/2005/8/layout/hierarchy1"/>
    <dgm:cxn modelId="{CB923ADE-44D4-BD41-AAC3-D5756B5ADD34}" type="presOf" srcId="{C1CE81B4-24BD-450A-B397-5EC73BADB5C6}" destId="{FB52795F-DDD8-6F47-B1F7-A4B655BFAA22}" srcOrd="0" destOrd="0" presId="urn:microsoft.com/office/officeart/2005/8/layout/hierarchy1"/>
    <dgm:cxn modelId="{C7FA83EB-7D3B-47CC-92DA-13AC559A90E5}" srcId="{EE1161D4-1142-4598-BFE4-850F662DDE65}" destId="{C1CE81B4-24BD-450A-B397-5EC73BADB5C6}" srcOrd="0" destOrd="0" parTransId="{A05627EE-3F7D-4A6A-BC17-CB29BAC458CE}" sibTransId="{1E78E143-8A5B-48CD-8550-94A8C31C29E5}"/>
    <dgm:cxn modelId="{4D2F9B92-CE21-9146-A96D-61385421E312}" type="presParOf" srcId="{67BB8506-5ACA-5A43-A47B-54573DBE7CDE}" destId="{50F6EA69-1078-8D47-908C-B51DAE846CE0}" srcOrd="0" destOrd="0" presId="urn:microsoft.com/office/officeart/2005/8/layout/hierarchy1"/>
    <dgm:cxn modelId="{8885AAFD-32E0-A74C-A2C2-570BCC00C82C}" type="presParOf" srcId="{50F6EA69-1078-8D47-908C-B51DAE846CE0}" destId="{B6F73BE7-C3AE-0E44-84DF-C2877ED193D8}" srcOrd="0" destOrd="0" presId="urn:microsoft.com/office/officeart/2005/8/layout/hierarchy1"/>
    <dgm:cxn modelId="{2ABC10AE-8C2B-5D43-B915-3D0FA68A0615}" type="presParOf" srcId="{B6F73BE7-C3AE-0E44-84DF-C2877ED193D8}" destId="{4B7D0E47-FDCD-0A41-AF77-A4DE5DEFB388}" srcOrd="0" destOrd="0" presId="urn:microsoft.com/office/officeart/2005/8/layout/hierarchy1"/>
    <dgm:cxn modelId="{0660F691-605A-FA4D-B506-F011FA7A583E}" type="presParOf" srcId="{B6F73BE7-C3AE-0E44-84DF-C2877ED193D8}" destId="{DC9FE595-DCF5-E849-99C9-ABC44731A3A1}" srcOrd="1" destOrd="0" presId="urn:microsoft.com/office/officeart/2005/8/layout/hierarchy1"/>
    <dgm:cxn modelId="{DF340EBD-9E46-4342-BADA-5165058C6410}" type="presParOf" srcId="{50F6EA69-1078-8D47-908C-B51DAE846CE0}" destId="{D2C50667-1671-C04F-AE97-CA58263FDEFB}" srcOrd="1" destOrd="0" presId="urn:microsoft.com/office/officeart/2005/8/layout/hierarchy1"/>
    <dgm:cxn modelId="{4D135403-5EB0-CA47-A72C-587A49FB0397}" type="presParOf" srcId="{D2C50667-1671-C04F-AE97-CA58263FDEFB}" destId="{486EB598-60E3-1342-854B-E6A9CB4DCC61}" srcOrd="0" destOrd="0" presId="urn:microsoft.com/office/officeart/2005/8/layout/hierarchy1"/>
    <dgm:cxn modelId="{991C72C3-DD45-8243-B0F9-B573850BE039}" type="presParOf" srcId="{D2C50667-1671-C04F-AE97-CA58263FDEFB}" destId="{52E73705-85AF-9A40-8E9D-874DCEDC83B5}" srcOrd="1" destOrd="0" presId="urn:microsoft.com/office/officeart/2005/8/layout/hierarchy1"/>
    <dgm:cxn modelId="{B36AFB17-7B3B-9A49-9B44-3E1764DBA6AA}" type="presParOf" srcId="{52E73705-85AF-9A40-8E9D-874DCEDC83B5}" destId="{85E98593-F362-1947-B63E-6282D4DE4752}" srcOrd="0" destOrd="0" presId="urn:microsoft.com/office/officeart/2005/8/layout/hierarchy1"/>
    <dgm:cxn modelId="{7A518B56-074F-AA40-ABA5-D74BE2B4BD9D}" type="presParOf" srcId="{85E98593-F362-1947-B63E-6282D4DE4752}" destId="{D560AE13-5857-2A43-B533-BF48C4D59744}" srcOrd="0" destOrd="0" presId="urn:microsoft.com/office/officeart/2005/8/layout/hierarchy1"/>
    <dgm:cxn modelId="{03B63C1B-688A-E34A-9446-6B67A90159F4}" type="presParOf" srcId="{85E98593-F362-1947-B63E-6282D4DE4752}" destId="{FB52795F-DDD8-6F47-B1F7-A4B655BFAA22}" srcOrd="1" destOrd="0" presId="urn:microsoft.com/office/officeart/2005/8/layout/hierarchy1"/>
    <dgm:cxn modelId="{80ACE5FF-4CAC-CB41-A288-BA3B77330844}" type="presParOf" srcId="{52E73705-85AF-9A40-8E9D-874DCEDC83B5}" destId="{47818DC4-C81A-E44F-A9AE-4DCDADBBF938}" srcOrd="1" destOrd="0" presId="urn:microsoft.com/office/officeart/2005/8/layout/hierarchy1"/>
    <dgm:cxn modelId="{7F9321CD-BE8B-7B45-9BEB-8DF115EC5F23}" type="presParOf" srcId="{D2C50667-1671-C04F-AE97-CA58263FDEFB}" destId="{963B0003-0ECF-4745-B300-7A447578FCC1}" srcOrd="2" destOrd="0" presId="urn:microsoft.com/office/officeart/2005/8/layout/hierarchy1"/>
    <dgm:cxn modelId="{FFA77DC9-2840-2A46-A30A-BBAF03A49398}" type="presParOf" srcId="{D2C50667-1671-C04F-AE97-CA58263FDEFB}" destId="{3196A88F-F106-2546-9A61-30E729CF820C}" srcOrd="3" destOrd="0" presId="urn:microsoft.com/office/officeart/2005/8/layout/hierarchy1"/>
    <dgm:cxn modelId="{E51C9BC2-97AD-BF4B-A3C0-D18F77AF8DE7}" type="presParOf" srcId="{3196A88F-F106-2546-9A61-30E729CF820C}" destId="{D228DAC6-C8F8-7741-AED6-B66BC572477E}" srcOrd="0" destOrd="0" presId="urn:microsoft.com/office/officeart/2005/8/layout/hierarchy1"/>
    <dgm:cxn modelId="{93C44F03-A487-AD40-BD58-3900C3398D5E}" type="presParOf" srcId="{D228DAC6-C8F8-7741-AED6-B66BC572477E}" destId="{7319E799-2A9F-0E42-8B94-1C86A339CCCA}" srcOrd="0" destOrd="0" presId="urn:microsoft.com/office/officeart/2005/8/layout/hierarchy1"/>
    <dgm:cxn modelId="{681D78D4-051B-D640-A301-096DF65764D4}" type="presParOf" srcId="{D228DAC6-C8F8-7741-AED6-B66BC572477E}" destId="{3A2F85EC-EC42-1949-BA1C-C312F62E703D}" srcOrd="1" destOrd="0" presId="urn:microsoft.com/office/officeart/2005/8/layout/hierarchy1"/>
    <dgm:cxn modelId="{31319218-FCE9-CF40-8514-52D51BAB39DB}" type="presParOf" srcId="{3196A88F-F106-2546-9A61-30E729CF820C}" destId="{BB32D9F8-9AA1-EB48-B51B-4B6C94386EFB}" srcOrd="1" destOrd="0" presId="urn:microsoft.com/office/officeart/2005/8/layout/hierarchy1"/>
    <dgm:cxn modelId="{6EE7B5E5-71FA-7848-A98E-D9F29A011203}" type="presParOf" srcId="{D2C50667-1671-C04F-AE97-CA58263FDEFB}" destId="{A623E4F3-67D0-EA41-9D2B-264DD76EA1D5}" srcOrd="4" destOrd="0" presId="urn:microsoft.com/office/officeart/2005/8/layout/hierarchy1"/>
    <dgm:cxn modelId="{FD7111FD-B84C-6146-8A25-1B9C7F77EE11}" type="presParOf" srcId="{D2C50667-1671-C04F-AE97-CA58263FDEFB}" destId="{87E9EAF9-1D5B-784F-80D2-7A1724EA4B4D}" srcOrd="5" destOrd="0" presId="urn:microsoft.com/office/officeart/2005/8/layout/hierarchy1"/>
    <dgm:cxn modelId="{CB84212D-D79B-7D43-843E-1F56AA0A491A}" type="presParOf" srcId="{87E9EAF9-1D5B-784F-80D2-7A1724EA4B4D}" destId="{20AC3E41-E0ED-7542-8856-DE2B4CE7BDBC}" srcOrd="0" destOrd="0" presId="urn:microsoft.com/office/officeart/2005/8/layout/hierarchy1"/>
    <dgm:cxn modelId="{BDD123CF-1569-0148-8E5C-D83C860AD8BA}" type="presParOf" srcId="{20AC3E41-E0ED-7542-8856-DE2B4CE7BDBC}" destId="{C0445BBD-70A3-2241-B6D1-01BE99CE6C65}" srcOrd="0" destOrd="0" presId="urn:microsoft.com/office/officeart/2005/8/layout/hierarchy1"/>
    <dgm:cxn modelId="{6CEBEA2B-88EB-DF41-BEBF-82E6B1FF03F1}" type="presParOf" srcId="{20AC3E41-E0ED-7542-8856-DE2B4CE7BDBC}" destId="{3C155564-B3B5-A345-9201-738C0B95DBBA}" srcOrd="1" destOrd="0" presId="urn:microsoft.com/office/officeart/2005/8/layout/hierarchy1"/>
    <dgm:cxn modelId="{DB5A3D12-965C-1C45-855E-E8063F7C6919}" type="presParOf" srcId="{87E9EAF9-1D5B-784F-80D2-7A1724EA4B4D}" destId="{7696D784-B905-5F4C-9D54-6BDC70F86F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C02AA7-9BBE-404D-AB45-C3EA04945AEE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34920A-3B11-41E2-9E21-F9FE27550740}">
      <dgm:prSet/>
      <dgm:spPr/>
      <dgm:t>
        <a:bodyPr/>
        <a:lstStyle/>
        <a:p>
          <a:r>
            <a:rPr lang="en-US" b="1"/>
            <a:t>Traditional LLMs:</a:t>
          </a:r>
          <a:endParaRPr lang="en-US"/>
        </a:p>
      </dgm:t>
    </dgm:pt>
    <dgm:pt modelId="{BA862564-81ED-45B8-8D59-6E9C1CDF2E5D}" type="parTrans" cxnId="{3A8E716C-FF95-4B8B-BAE5-111850F7A36D}">
      <dgm:prSet/>
      <dgm:spPr/>
      <dgm:t>
        <a:bodyPr/>
        <a:lstStyle/>
        <a:p>
          <a:endParaRPr lang="en-US"/>
        </a:p>
      </dgm:t>
    </dgm:pt>
    <dgm:pt modelId="{9377C6C0-055B-48A3-B6B6-6994E3906F63}" type="sibTrans" cxnId="{3A8E716C-FF95-4B8B-BAE5-111850F7A36D}">
      <dgm:prSet/>
      <dgm:spPr/>
      <dgm:t>
        <a:bodyPr/>
        <a:lstStyle/>
        <a:p>
          <a:endParaRPr lang="en-US"/>
        </a:p>
      </dgm:t>
    </dgm:pt>
    <dgm:pt modelId="{634B4449-5970-4A12-AE35-217EAC0EC3E7}">
      <dgm:prSet/>
      <dgm:spPr/>
      <dgm:t>
        <a:bodyPr/>
        <a:lstStyle/>
        <a:p>
          <a:r>
            <a:rPr lang="en-US"/>
            <a:t>Rely solely on pre-trained knowledge.</a:t>
          </a:r>
        </a:p>
      </dgm:t>
    </dgm:pt>
    <dgm:pt modelId="{75DD3896-0230-4229-A391-AEF1E96C40A3}" type="parTrans" cxnId="{BD728F50-A7F8-4D39-9342-3C11A212FADE}">
      <dgm:prSet/>
      <dgm:spPr/>
      <dgm:t>
        <a:bodyPr/>
        <a:lstStyle/>
        <a:p>
          <a:endParaRPr lang="en-US"/>
        </a:p>
      </dgm:t>
    </dgm:pt>
    <dgm:pt modelId="{DCBEA07D-39E2-41D3-855D-0F189D4C1BC5}" type="sibTrans" cxnId="{BD728F50-A7F8-4D39-9342-3C11A212FADE}">
      <dgm:prSet/>
      <dgm:spPr/>
      <dgm:t>
        <a:bodyPr/>
        <a:lstStyle/>
        <a:p>
          <a:endParaRPr lang="en-US"/>
        </a:p>
      </dgm:t>
    </dgm:pt>
    <dgm:pt modelId="{556A3665-094A-4E88-92E9-6C022CD78822}">
      <dgm:prSet/>
      <dgm:spPr/>
      <dgm:t>
        <a:bodyPr/>
        <a:lstStyle/>
        <a:p>
          <a:r>
            <a:rPr lang="en-US"/>
            <a:t>Cannot access information beyond their training cutoff.</a:t>
          </a:r>
        </a:p>
      </dgm:t>
    </dgm:pt>
    <dgm:pt modelId="{86E97274-AF68-4B30-B7BE-B466F2A3FBF7}" type="parTrans" cxnId="{EB263C3E-D964-43A0-967C-6C9A5ED5470A}">
      <dgm:prSet/>
      <dgm:spPr/>
      <dgm:t>
        <a:bodyPr/>
        <a:lstStyle/>
        <a:p>
          <a:endParaRPr lang="en-US"/>
        </a:p>
      </dgm:t>
    </dgm:pt>
    <dgm:pt modelId="{92DC42B4-BBA2-4765-A5EC-2BBC54837D9F}" type="sibTrans" cxnId="{EB263C3E-D964-43A0-967C-6C9A5ED5470A}">
      <dgm:prSet/>
      <dgm:spPr/>
      <dgm:t>
        <a:bodyPr/>
        <a:lstStyle/>
        <a:p>
          <a:endParaRPr lang="en-US"/>
        </a:p>
      </dgm:t>
    </dgm:pt>
    <dgm:pt modelId="{DC48CFCD-E8BB-49DA-BE8C-0294869F1AEF}">
      <dgm:prSet/>
      <dgm:spPr/>
      <dgm:t>
        <a:bodyPr/>
        <a:lstStyle/>
        <a:p>
          <a:r>
            <a:rPr lang="en-US"/>
            <a:t>Prone to hallucinations when handling queries about recent or niche topics. </a:t>
          </a:r>
        </a:p>
      </dgm:t>
    </dgm:pt>
    <dgm:pt modelId="{3AA241F8-5496-4194-87B2-CFA9363E380B}" type="parTrans" cxnId="{1726445E-5C81-4252-BE01-D583EC8764F6}">
      <dgm:prSet/>
      <dgm:spPr/>
      <dgm:t>
        <a:bodyPr/>
        <a:lstStyle/>
        <a:p>
          <a:endParaRPr lang="en-US"/>
        </a:p>
      </dgm:t>
    </dgm:pt>
    <dgm:pt modelId="{9CC6800B-5864-4107-A44C-F5B0A82F46CA}" type="sibTrans" cxnId="{1726445E-5C81-4252-BE01-D583EC8764F6}">
      <dgm:prSet/>
      <dgm:spPr/>
      <dgm:t>
        <a:bodyPr/>
        <a:lstStyle/>
        <a:p>
          <a:endParaRPr lang="en-US"/>
        </a:p>
      </dgm:t>
    </dgm:pt>
    <dgm:pt modelId="{8170DC61-BA80-4860-9A59-A376529C3F10}">
      <dgm:prSet/>
      <dgm:spPr/>
      <dgm:t>
        <a:bodyPr/>
        <a:lstStyle/>
        <a:p>
          <a:r>
            <a:rPr lang="en-US" b="1"/>
            <a:t>RAG-Enhanced LLMs:</a:t>
          </a:r>
          <a:endParaRPr lang="en-US"/>
        </a:p>
      </dgm:t>
    </dgm:pt>
    <dgm:pt modelId="{D23FF312-D240-4033-BE16-E0E5719ACB4C}" type="parTrans" cxnId="{17D91385-8769-427A-9954-9735DF3FAACC}">
      <dgm:prSet/>
      <dgm:spPr/>
      <dgm:t>
        <a:bodyPr/>
        <a:lstStyle/>
        <a:p>
          <a:endParaRPr lang="en-US"/>
        </a:p>
      </dgm:t>
    </dgm:pt>
    <dgm:pt modelId="{6D845C18-0673-495B-9135-DE40B269988D}" type="sibTrans" cxnId="{17D91385-8769-427A-9954-9735DF3FAACC}">
      <dgm:prSet/>
      <dgm:spPr/>
      <dgm:t>
        <a:bodyPr/>
        <a:lstStyle/>
        <a:p>
          <a:endParaRPr lang="en-US"/>
        </a:p>
      </dgm:t>
    </dgm:pt>
    <dgm:pt modelId="{8678DFE3-583D-4100-8AA5-C16C39B9100F}">
      <dgm:prSet/>
      <dgm:spPr/>
      <dgm:t>
        <a:bodyPr/>
        <a:lstStyle/>
        <a:p>
          <a:r>
            <a:rPr lang="en-US"/>
            <a:t>Integrate external, up-to-date information at inference time.</a:t>
          </a:r>
        </a:p>
      </dgm:t>
    </dgm:pt>
    <dgm:pt modelId="{3A67A67A-FA5E-4D60-BBD0-73F410C26DC8}" type="parTrans" cxnId="{C6FA7858-A932-4D44-8DDB-E7EC23F6473A}">
      <dgm:prSet/>
      <dgm:spPr/>
      <dgm:t>
        <a:bodyPr/>
        <a:lstStyle/>
        <a:p>
          <a:endParaRPr lang="en-US"/>
        </a:p>
      </dgm:t>
    </dgm:pt>
    <dgm:pt modelId="{8E403160-BFED-4D86-BCFA-2707146DFEEB}" type="sibTrans" cxnId="{C6FA7858-A932-4D44-8DDB-E7EC23F6473A}">
      <dgm:prSet/>
      <dgm:spPr/>
      <dgm:t>
        <a:bodyPr/>
        <a:lstStyle/>
        <a:p>
          <a:endParaRPr lang="en-US"/>
        </a:p>
      </dgm:t>
    </dgm:pt>
    <dgm:pt modelId="{16D4F8B6-3F1B-4980-B504-6ED538C04064}">
      <dgm:prSet/>
      <dgm:spPr/>
      <dgm:t>
        <a:bodyPr/>
        <a:lstStyle/>
        <a:p>
          <a:r>
            <a:rPr lang="en-US"/>
            <a:t>Provide responses grounded in real documents, reducing hallucinations.</a:t>
          </a:r>
        </a:p>
      </dgm:t>
    </dgm:pt>
    <dgm:pt modelId="{20387CCF-9479-432A-BD05-E78616963BA7}" type="parTrans" cxnId="{BFDA0C85-9F5A-49FD-9953-0913395AEC45}">
      <dgm:prSet/>
      <dgm:spPr/>
      <dgm:t>
        <a:bodyPr/>
        <a:lstStyle/>
        <a:p>
          <a:endParaRPr lang="en-US"/>
        </a:p>
      </dgm:t>
    </dgm:pt>
    <dgm:pt modelId="{1CC68692-A33D-42D0-8BBB-C78CBA94A8E0}" type="sibTrans" cxnId="{BFDA0C85-9F5A-49FD-9953-0913395AEC45}">
      <dgm:prSet/>
      <dgm:spPr/>
      <dgm:t>
        <a:bodyPr/>
        <a:lstStyle/>
        <a:p>
          <a:endParaRPr lang="en-US"/>
        </a:p>
      </dgm:t>
    </dgm:pt>
    <dgm:pt modelId="{AB61E689-3592-43DC-AF67-FDB79997D7D5}">
      <dgm:prSet/>
      <dgm:spPr/>
      <dgm:t>
        <a:bodyPr/>
        <a:lstStyle/>
        <a:p>
          <a:r>
            <a:rPr lang="en-US"/>
            <a:t>Allow for dynamic updating of knowledge without retraining the model.</a:t>
          </a:r>
        </a:p>
      </dgm:t>
    </dgm:pt>
    <dgm:pt modelId="{3A68B9CA-B8C3-478E-9C8B-57F097396A1A}" type="parTrans" cxnId="{E88AA600-26E5-4C0A-B0C7-241C2F4BD9BB}">
      <dgm:prSet/>
      <dgm:spPr/>
      <dgm:t>
        <a:bodyPr/>
        <a:lstStyle/>
        <a:p>
          <a:endParaRPr lang="en-US"/>
        </a:p>
      </dgm:t>
    </dgm:pt>
    <dgm:pt modelId="{BB5EEE31-8D5A-43DB-A30E-C4DF59B0F22E}" type="sibTrans" cxnId="{E88AA600-26E5-4C0A-B0C7-241C2F4BD9BB}">
      <dgm:prSet/>
      <dgm:spPr/>
      <dgm:t>
        <a:bodyPr/>
        <a:lstStyle/>
        <a:p>
          <a:endParaRPr lang="en-US"/>
        </a:p>
      </dgm:t>
    </dgm:pt>
    <dgm:pt modelId="{670831A3-31F6-0642-A85F-D53DBC0BDF28}" type="pres">
      <dgm:prSet presAssocID="{42C02AA7-9BBE-404D-AB45-C3EA04945AEE}" presName="Name0" presStyleCnt="0">
        <dgm:presLayoutVars>
          <dgm:dir/>
          <dgm:animLvl val="lvl"/>
          <dgm:resizeHandles val="exact"/>
        </dgm:presLayoutVars>
      </dgm:prSet>
      <dgm:spPr/>
    </dgm:pt>
    <dgm:pt modelId="{F97A03AF-1C65-CD4F-AAE8-7DFBBD3BC816}" type="pres">
      <dgm:prSet presAssocID="{B834920A-3B11-41E2-9E21-F9FE27550740}" presName="composite" presStyleCnt="0"/>
      <dgm:spPr/>
    </dgm:pt>
    <dgm:pt modelId="{5CB9A7D3-0478-264F-B342-0E5647F71076}" type="pres">
      <dgm:prSet presAssocID="{B834920A-3B11-41E2-9E21-F9FE275507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5965E3D-D8DF-E84F-8C9F-6A23E62F2AAD}" type="pres">
      <dgm:prSet presAssocID="{B834920A-3B11-41E2-9E21-F9FE27550740}" presName="desTx" presStyleLbl="alignAccFollowNode1" presStyleIdx="0" presStyleCnt="2">
        <dgm:presLayoutVars>
          <dgm:bulletEnabled val="1"/>
        </dgm:presLayoutVars>
      </dgm:prSet>
      <dgm:spPr/>
    </dgm:pt>
    <dgm:pt modelId="{932BE0B0-A6E1-3B4E-B86F-BAC8B123FE06}" type="pres">
      <dgm:prSet presAssocID="{9377C6C0-055B-48A3-B6B6-6994E3906F63}" presName="space" presStyleCnt="0"/>
      <dgm:spPr/>
    </dgm:pt>
    <dgm:pt modelId="{A5B5E9B1-39BC-A54F-A885-93A2347BDFEE}" type="pres">
      <dgm:prSet presAssocID="{8170DC61-BA80-4860-9A59-A376529C3F10}" presName="composite" presStyleCnt="0"/>
      <dgm:spPr/>
    </dgm:pt>
    <dgm:pt modelId="{C9B3628A-5215-AA4B-955E-D9BDCF963CD5}" type="pres">
      <dgm:prSet presAssocID="{8170DC61-BA80-4860-9A59-A376529C3F10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FB4C07-6F2A-6E46-A0D0-4D9BCADCA81A}" type="pres">
      <dgm:prSet presAssocID="{8170DC61-BA80-4860-9A59-A376529C3F1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88AA600-26E5-4C0A-B0C7-241C2F4BD9BB}" srcId="{8170DC61-BA80-4860-9A59-A376529C3F10}" destId="{AB61E689-3592-43DC-AF67-FDB79997D7D5}" srcOrd="2" destOrd="0" parTransId="{3A68B9CA-B8C3-478E-9C8B-57F097396A1A}" sibTransId="{BB5EEE31-8D5A-43DB-A30E-C4DF59B0F22E}"/>
    <dgm:cxn modelId="{8E85CD06-7BFD-FF4B-9009-D0CBD9E932E4}" type="presOf" srcId="{8678DFE3-583D-4100-8AA5-C16C39B9100F}" destId="{1FFB4C07-6F2A-6E46-A0D0-4D9BCADCA81A}" srcOrd="0" destOrd="0" presId="urn:microsoft.com/office/officeart/2005/8/layout/hList1"/>
    <dgm:cxn modelId="{7B644111-C326-1D4A-ADBB-6D0DFAA1E65F}" type="presOf" srcId="{B834920A-3B11-41E2-9E21-F9FE27550740}" destId="{5CB9A7D3-0478-264F-B342-0E5647F71076}" srcOrd="0" destOrd="0" presId="urn:microsoft.com/office/officeart/2005/8/layout/hList1"/>
    <dgm:cxn modelId="{7666F81C-9DB1-D641-AA82-86C2DE5ABEDA}" type="presOf" srcId="{AB61E689-3592-43DC-AF67-FDB79997D7D5}" destId="{1FFB4C07-6F2A-6E46-A0D0-4D9BCADCA81A}" srcOrd="0" destOrd="2" presId="urn:microsoft.com/office/officeart/2005/8/layout/hList1"/>
    <dgm:cxn modelId="{58ACA42E-F5FE-3F47-B01D-CB4436C9B94E}" type="presOf" srcId="{42C02AA7-9BBE-404D-AB45-C3EA04945AEE}" destId="{670831A3-31F6-0642-A85F-D53DBC0BDF28}" srcOrd="0" destOrd="0" presId="urn:microsoft.com/office/officeart/2005/8/layout/hList1"/>
    <dgm:cxn modelId="{4265432F-01C1-C74C-B9C2-55D07B6C1A0E}" type="presOf" srcId="{556A3665-094A-4E88-92E9-6C022CD78822}" destId="{85965E3D-D8DF-E84F-8C9F-6A23E62F2AAD}" srcOrd="0" destOrd="1" presId="urn:microsoft.com/office/officeart/2005/8/layout/hList1"/>
    <dgm:cxn modelId="{EB263C3E-D964-43A0-967C-6C9A5ED5470A}" srcId="{B834920A-3B11-41E2-9E21-F9FE27550740}" destId="{556A3665-094A-4E88-92E9-6C022CD78822}" srcOrd="1" destOrd="0" parTransId="{86E97274-AF68-4B30-B7BE-B466F2A3FBF7}" sibTransId="{92DC42B4-BBA2-4765-A5EC-2BBC54837D9F}"/>
    <dgm:cxn modelId="{BD728F50-A7F8-4D39-9342-3C11A212FADE}" srcId="{B834920A-3B11-41E2-9E21-F9FE27550740}" destId="{634B4449-5970-4A12-AE35-217EAC0EC3E7}" srcOrd="0" destOrd="0" parTransId="{75DD3896-0230-4229-A391-AEF1E96C40A3}" sibTransId="{DCBEA07D-39E2-41D3-855D-0F189D4C1BC5}"/>
    <dgm:cxn modelId="{C6FA7858-A932-4D44-8DDB-E7EC23F6473A}" srcId="{8170DC61-BA80-4860-9A59-A376529C3F10}" destId="{8678DFE3-583D-4100-8AA5-C16C39B9100F}" srcOrd="0" destOrd="0" parTransId="{3A67A67A-FA5E-4D60-BBD0-73F410C26DC8}" sibTransId="{8E403160-BFED-4D86-BCFA-2707146DFEEB}"/>
    <dgm:cxn modelId="{46129858-69FF-DB40-9FB9-CB8A9A07A819}" type="presOf" srcId="{8170DC61-BA80-4860-9A59-A376529C3F10}" destId="{C9B3628A-5215-AA4B-955E-D9BDCF963CD5}" srcOrd="0" destOrd="0" presId="urn:microsoft.com/office/officeart/2005/8/layout/hList1"/>
    <dgm:cxn modelId="{55902B5C-2909-7C48-B4FD-6225FEE48715}" type="presOf" srcId="{16D4F8B6-3F1B-4980-B504-6ED538C04064}" destId="{1FFB4C07-6F2A-6E46-A0D0-4D9BCADCA81A}" srcOrd="0" destOrd="1" presId="urn:microsoft.com/office/officeart/2005/8/layout/hList1"/>
    <dgm:cxn modelId="{1726445E-5C81-4252-BE01-D583EC8764F6}" srcId="{B834920A-3B11-41E2-9E21-F9FE27550740}" destId="{DC48CFCD-E8BB-49DA-BE8C-0294869F1AEF}" srcOrd="2" destOrd="0" parTransId="{3AA241F8-5496-4194-87B2-CFA9363E380B}" sibTransId="{9CC6800B-5864-4107-A44C-F5B0A82F46CA}"/>
    <dgm:cxn modelId="{3A8E716C-FF95-4B8B-BAE5-111850F7A36D}" srcId="{42C02AA7-9BBE-404D-AB45-C3EA04945AEE}" destId="{B834920A-3B11-41E2-9E21-F9FE27550740}" srcOrd="0" destOrd="0" parTransId="{BA862564-81ED-45B8-8D59-6E9C1CDF2E5D}" sibTransId="{9377C6C0-055B-48A3-B6B6-6994E3906F63}"/>
    <dgm:cxn modelId="{BFDA0C85-9F5A-49FD-9953-0913395AEC45}" srcId="{8170DC61-BA80-4860-9A59-A376529C3F10}" destId="{16D4F8B6-3F1B-4980-B504-6ED538C04064}" srcOrd="1" destOrd="0" parTransId="{20387CCF-9479-432A-BD05-E78616963BA7}" sibTransId="{1CC68692-A33D-42D0-8BBB-C78CBA94A8E0}"/>
    <dgm:cxn modelId="{17D91385-8769-427A-9954-9735DF3FAACC}" srcId="{42C02AA7-9BBE-404D-AB45-C3EA04945AEE}" destId="{8170DC61-BA80-4860-9A59-A376529C3F10}" srcOrd="1" destOrd="0" parTransId="{D23FF312-D240-4033-BE16-E0E5719ACB4C}" sibTransId="{6D845C18-0673-495B-9135-DE40B269988D}"/>
    <dgm:cxn modelId="{2F067D9F-A875-8543-B2D9-CA1555904757}" type="presOf" srcId="{634B4449-5970-4A12-AE35-217EAC0EC3E7}" destId="{85965E3D-D8DF-E84F-8C9F-6A23E62F2AAD}" srcOrd="0" destOrd="0" presId="urn:microsoft.com/office/officeart/2005/8/layout/hList1"/>
    <dgm:cxn modelId="{B6270FD1-99C5-1D4C-9E9D-3510B4713A08}" type="presOf" srcId="{DC48CFCD-E8BB-49DA-BE8C-0294869F1AEF}" destId="{85965E3D-D8DF-E84F-8C9F-6A23E62F2AAD}" srcOrd="0" destOrd="2" presId="urn:microsoft.com/office/officeart/2005/8/layout/hList1"/>
    <dgm:cxn modelId="{E3CA44E8-13DB-9C42-8C8E-C3F585DDEC91}" type="presParOf" srcId="{670831A3-31F6-0642-A85F-D53DBC0BDF28}" destId="{F97A03AF-1C65-CD4F-AAE8-7DFBBD3BC816}" srcOrd="0" destOrd="0" presId="urn:microsoft.com/office/officeart/2005/8/layout/hList1"/>
    <dgm:cxn modelId="{5833E61C-85BD-0244-A880-B45DA95A9EBD}" type="presParOf" srcId="{F97A03AF-1C65-CD4F-AAE8-7DFBBD3BC816}" destId="{5CB9A7D3-0478-264F-B342-0E5647F71076}" srcOrd="0" destOrd="0" presId="urn:microsoft.com/office/officeart/2005/8/layout/hList1"/>
    <dgm:cxn modelId="{1D754715-F88F-424D-9321-A8195607A281}" type="presParOf" srcId="{F97A03AF-1C65-CD4F-AAE8-7DFBBD3BC816}" destId="{85965E3D-D8DF-E84F-8C9F-6A23E62F2AAD}" srcOrd="1" destOrd="0" presId="urn:microsoft.com/office/officeart/2005/8/layout/hList1"/>
    <dgm:cxn modelId="{AC477133-30E5-9E4C-9344-236635918CED}" type="presParOf" srcId="{670831A3-31F6-0642-A85F-D53DBC0BDF28}" destId="{932BE0B0-A6E1-3B4E-B86F-BAC8B123FE06}" srcOrd="1" destOrd="0" presId="urn:microsoft.com/office/officeart/2005/8/layout/hList1"/>
    <dgm:cxn modelId="{ECFFAF42-145C-0343-A14A-C80A5FE72AA7}" type="presParOf" srcId="{670831A3-31F6-0642-A85F-D53DBC0BDF28}" destId="{A5B5E9B1-39BC-A54F-A885-93A2347BDFEE}" srcOrd="2" destOrd="0" presId="urn:microsoft.com/office/officeart/2005/8/layout/hList1"/>
    <dgm:cxn modelId="{C55C0C68-782C-EF48-AE63-D37A882F6308}" type="presParOf" srcId="{A5B5E9B1-39BC-A54F-A885-93A2347BDFEE}" destId="{C9B3628A-5215-AA4B-955E-D9BDCF963CD5}" srcOrd="0" destOrd="0" presId="urn:microsoft.com/office/officeart/2005/8/layout/hList1"/>
    <dgm:cxn modelId="{42F4FDCA-A7EA-E44B-9EEC-101B2A19CD13}" type="presParOf" srcId="{A5B5E9B1-39BC-A54F-A885-93A2347BDFEE}" destId="{1FFB4C07-6F2A-6E46-A0D0-4D9BCADCA81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3E4F3-67D0-EA41-9D2B-264DD76EA1D5}">
      <dsp:nvSpPr>
        <dsp:cNvPr id="0" name=""/>
        <dsp:cNvSpPr/>
      </dsp:nvSpPr>
      <dsp:spPr>
        <a:xfrm>
          <a:off x="3227361" y="1093522"/>
          <a:ext cx="2102466" cy="500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0934"/>
              </a:lnTo>
              <a:lnTo>
                <a:pt x="2102466" y="340934"/>
              </a:lnTo>
              <a:lnTo>
                <a:pt x="2102466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3B0003-0ECF-4745-B300-7A447578FCC1}">
      <dsp:nvSpPr>
        <dsp:cNvPr id="0" name=""/>
        <dsp:cNvSpPr/>
      </dsp:nvSpPr>
      <dsp:spPr>
        <a:xfrm>
          <a:off x="3181641" y="1093522"/>
          <a:ext cx="91440" cy="5002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EB598-60E3-1342-854B-E6A9CB4DCC61}">
      <dsp:nvSpPr>
        <dsp:cNvPr id="0" name=""/>
        <dsp:cNvSpPr/>
      </dsp:nvSpPr>
      <dsp:spPr>
        <a:xfrm>
          <a:off x="1124895" y="1093522"/>
          <a:ext cx="2102466" cy="500291"/>
        </a:xfrm>
        <a:custGeom>
          <a:avLst/>
          <a:gdLst/>
          <a:ahLst/>
          <a:cxnLst/>
          <a:rect l="0" t="0" r="0" b="0"/>
          <a:pathLst>
            <a:path>
              <a:moveTo>
                <a:pt x="2102466" y="0"/>
              </a:moveTo>
              <a:lnTo>
                <a:pt x="2102466" y="340934"/>
              </a:lnTo>
              <a:lnTo>
                <a:pt x="0" y="340934"/>
              </a:lnTo>
              <a:lnTo>
                <a:pt x="0" y="5002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7D0E47-FDCD-0A41-AF77-A4DE5DEFB388}">
      <dsp:nvSpPr>
        <dsp:cNvPr id="0" name=""/>
        <dsp:cNvSpPr/>
      </dsp:nvSpPr>
      <dsp:spPr>
        <a:xfrm>
          <a:off x="2367262" y="1195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FE595-DCF5-E849-99C9-ABC44731A3A1}">
      <dsp:nvSpPr>
        <dsp:cNvPr id="0" name=""/>
        <dsp:cNvSpPr/>
      </dsp:nvSpPr>
      <dsp:spPr>
        <a:xfrm>
          <a:off x="2558395" y="182772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Benefits:</a:t>
          </a:r>
          <a:endParaRPr lang="en-US" sz="1600" kern="1200"/>
        </a:p>
      </dsp:txBody>
      <dsp:txXfrm>
        <a:off x="2590388" y="214765"/>
        <a:ext cx="1656213" cy="1028340"/>
      </dsp:txXfrm>
    </dsp:sp>
    <dsp:sp modelId="{D560AE13-5857-2A43-B533-BF48C4D59744}">
      <dsp:nvSpPr>
        <dsp:cNvPr id="0" name=""/>
        <dsp:cNvSpPr/>
      </dsp:nvSpPr>
      <dsp:spPr>
        <a:xfrm>
          <a:off x="264795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795F-DDD8-6F47-B1F7-A4B655BFAA22}">
      <dsp:nvSpPr>
        <dsp:cNvPr id="0" name=""/>
        <dsp:cNvSpPr/>
      </dsp:nvSpPr>
      <dsp:spPr>
        <a:xfrm>
          <a:off x="455929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Reduces hallucinations in LLMs</a:t>
          </a:r>
        </a:p>
      </dsp:txBody>
      <dsp:txXfrm>
        <a:off x="487922" y="1807383"/>
        <a:ext cx="1656213" cy="1028340"/>
      </dsp:txXfrm>
    </dsp:sp>
    <dsp:sp modelId="{7319E799-2A9F-0E42-8B94-1C86A339CCCA}">
      <dsp:nvSpPr>
        <dsp:cNvPr id="0" name=""/>
        <dsp:cNvSpPr/>
      </dsp:nvSpPr>
      <dsp:spPr>
        <a:xfrm>
          <a:off x="2367262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2F85EC-EC42-1949-BA1C-C312F62E703D}">
      <dsp:nvSpPr>
        <dsp:cNvPr id="0" name=""/>
        <dsp:cNvSpPr/>
      </dsp:nvSpPr>
      <dsp:spPr>
        <a:xfrm>
          <a:off x="2558395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access to proprietary or recent data</a:t>
          </a:r>
        </a:p>
      </dsp:txBody>
      <dsp:txXfrm>
        <a:off x="2590388" y="1807383"/>
        <a:ext cx="1656213" cy="1028340"/>
      </dsp:txXfrm>
    </dsp:sp>
    <dsp:sp modelId="{C0445BBD-70A3-2241-B6D1-01BE99CE6C65}">
      <dsp:nvSpPr>
        <dsp:cNvPr id="0" name=""/>
        <dsp:cNvSpPr/>
      </dsp:nvSpPr>
      <dsp:spPr>
        <a:xfrm>
          <a:off x="4469728" y="1593813"/>
          <a:ext cx="1720199" cy="10923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55564-B3B5-A345-9201-738C0B95DBBA}">
      <dsp:nvSpPr>
        <dsp:cNvPr id="0" name=""/>
        <dsp:cNvSpPr/>
      </dsp:nvSpPr>
      <dsp:spPr>
        <a:xfrm>
          <a:off x="4660861" y="1775390"/>
          <a:ext cx="1720199" cy="109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Improves response accuracy and relevance</a:t>
          </a:r>
        </a:p>
      </dsp:txBody>
      <dsp:txXfrm>
        <a:off x="4692854" y="1807383"/>
        <a:ext cx="1656213" cy="1028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9A7D3-0478-264F-B342-0E5647F71076}">
      <dsp:nvSpPr>
        <dsp:cNvPr id="0" name=""/>
        <dsp:cNvSpPr/>
      </dsp:nvSpPr>
      <dsp:spPr>
        <a:xfrm>
          <a:off x="53" y="126044"/>
          <a:ext cx="50891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Traditional LLMs:</a:t>
          </a:r>
          <a:endParaRPr lang="en-US" sz="2300" kern="1200"/>
        </a:p>
      </dsp:txBody>
      <dsp:txXfrm>
        <a:off x="53" y="126044"/>
        <a:ext cx="5089168" cy="662400"/>
      </dsp:txXfrm>
    </dsp:sp>
    <dsp:sp modelId="{85965E3D-D8DF-E84F-8C9F-6A23E62F2AAD}">
      <dsp:nvSpPr>
        <dsp:cNvPr id="0" name=""/>
        <dsp:cNvSpPr/>
      </dsp:nvSpPr>
      <dsp:spPr>
        <a:xfrm>
          <a:off x="53" y="788445"/>
          <a:ext cx="5089168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Rely solely on pre-trained knowledge.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Cannot access information beyond their training cutoff.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Prone to hallucinations when handling queries about recent or niche topics. </a:t>
          </a:r>
        </a:p>
      </dsp:txBody>
      <dsp:txXfrm>
        <a:off x="53" y="788445"/>
        <a:ext cx="5089168" cy="2651670"/>
      </dsp:txXfrm>
    </dsp:sp>
    <dsp:sp modelId="{C9B3628A-5215-AA4B-955E-D9BDCF963CD5}">
      <dsp:nvSpPr>
        <dsp:cNvPr id="0" name=""/>
        <dsp:cNvSpPr/>
      </dsp:nvSpPr>
      <dsp:spPr>
        <a:xfrm>
          <a:off x="5801705" y="126044"/>
          <a:ext cx="5089168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RAG-Enhanced LLMs:</a:t>
          </a:r>
          <a:endParaRPr lang="en-US" sz="2300" kern="1200"/>
        </a:p>
      </dsp:txBody>
      <dsp:txXfrm>
        <a:off x="5801705" y="126044"/>
        <a:ext cx="5089168" cy="662400"/>
      </dsp:txXfrm>
    </dsp:sp>
    <dsp:sp modelId="{1FFB4C07-6F2A-6E46-A0D0-4D9BCADCA81A}">
      <dsp:nvSpPr>
        <dsp:cNvPr id="0" name=""/>
        <dsp:cNvSpPr/>
      </dsp:nvSpPr>
      <dsp:spPr>
        <a:xfrm>
          <a:off x="5801705" y="788445"/>
          <a:ext cx="5089168" cy="265167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Integrate external, up-to-date information at inference time.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Provide responses grounded in real documents, reducing hallucinations.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Allow for dynamic updating of knowledge without retraining the model.</a:t>
          </a:r>
        </a:p>
      </dsp:txBody>
      <dsp:txXfrm>
        <a:off x="5801705" y="788445"/>
        <a:ext cx="5089168" cy="265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77846-BB4E-1941-8794-751E88CD16E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CB92F-C0D0-9743-8F11-1050C3EAE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8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19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6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3CB92F-C0D0-9743-8F11-1050C3EAE33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12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9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15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56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5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9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8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6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6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77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aviate.io/blog/distance-metrics-in-vector-searc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118AFF-90FB-CDD7-3064-247E8F41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81" b="5192"/>
          <a:stretch/>
        </p:blipFill>
        <p:spPr>
          <a:xfrm>
            <a:off x="0" y="-1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EE4AD-B536-0132-7A46-21F2C6B4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600">
                <a:solidFill>
                  <a:srgbClr val="FFFFFF"/>
                </a:solidFill>
              </a:rPr>
              <a:t>Week 4: Retrieval-Augmented Generation (RAG)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CC48D3-098F-3790-5225-E0CB696F6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Enhancing LLMs with External Knowledge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1678213-CD17-A719-40CD-6C52BE40D7E0}"/>
              </a:ext>
            </a:extLst>
          </p:cNvPr>
          <p:cNvSpPr txBox="1"/>
          <p:nvPr/>
        </p:nvSpPr>
        <p:spPr>
          <a:xfrm>
            <a:off x="199651" y="6067037"/>
            <a:ext cx="10122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Course:</a:t>
            </a:r>
            <a:r>
              <a:rPr lang="en-US" dirty="0"/>
              <a:t> Machine Learning Engineer in the Generative AI Era</a:t>
            </a:r>
          </a:p>
          <a:p>
            <a:r>
              <a:rPr lang="en-US" dirty="0"/>
              <a:t>Series 1: Data Engineering</a:t>
            </a:r>
          </a:p>
        </p:txBody>
      </p:sp>
    </p:spTree>
    <p:extLst>
      <p:ext uri="{BB962C8B-B14F-4D97-AF65-F5344CB8AC3E}">
        <p14:creationId xmlns:p14="http://schemas.microsoft.com/office/powerpoint/2010/main" val="4111298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5F909-37FF-E9B8-C3B9-E47509A6233A}"/>
              </a:ext>
            </a:extLst>
          </p:cNvPr>
          <p:cNvSpPr txBox="1">
            <a:spLocks/>
          </p:cNvSpPr>
          <p:nvPr/>
        </p:nvSpPr>
        <p:spPr>
          <a:xfrm>
            <a:off x="640080" y="914401"/>
            <a:ext cx="4876801" cy="1569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Tokenization using </a:t>
            </a:r>
            <a:r>
              <a:rPr lang="en-US"/>
              <a:t>WordPiece</a:t>
            </a:r>
            <a:r>
              <a:rPr lang="en-US" dirty="0"/>
              <a:t>/BPE</a:t>
            </a:r>
            <a:endParaRPr lang="en-US"/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C4F1A30B-682D-7DB6-9B81-56B64B2F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1" y="2679621"/>
            <a:ext cx="10806516" cy="35931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Used by models like BERT, GPT</a:t>
            </a:r>
          </a:p>
          <a:p>
            <a:r>
              <a:rPr lang="en-US" dirty="0"/>
              <a:t>Ideal for NLP models, balancing between vocabulary size and language complexity.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844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64" y="1371601"/>
            <a:ext cx="6620256" cy="492631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Filtering involves removing irrelevant or low-quality data from text to enhance the efficiency and accuracy of NLP models. This step ensures that the models are trained on clean and meaningful data. ​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Improves model performance by eliminating noise.</a:t>
            </a:r>
          </a:p>
          <a:p>
            <a:pPr lvl="1"/>
            <a:r>
              <a:rPr lang="en-US" dirty="0"/>
              <a:t>Reduces computational resources by focusing on pertinent data.</a:t>
            </a:r>
          </a:p>
          <a:p>
            <a:pPr lvl="1"/>
            <a:r>
              <a:rPr lang="en-US" dirty="0"/>
              <a:t>Enhances the quality of insights derived from text analysis.​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917F9-9128-C086-2B5C-B96C43537AA0}"/>
              </a:ext>
            </a:extLst>
          </p:cNvPr>
          <p:cNvSpPr txBox="1"/>
          <p:nvPr/>
        </p:nvSpPr>
        <p:spPr>
          <a:xfrm>
            <a:off x="843941" y="2334058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Expressions (Regex)​</a:t>
            </a:r>
          </a:p>
        </p:txBody>
      </p:sp>
    </p:spTree>
    <p:extLst>
      <p:ext uri="{BB962C8B-B14F-4D97-AF65-F5344CB8AC3E}">
        <p14:creationId xmlns:p14="http://schemas.microsoft.com/office/powerpoint/2010/main" val="1372460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81837"/>
            <a:ext cx="10890929" cy="1097280"/>
          </a:xfrm>
        </p:spPr>
        <p:txBody>
          <a:bodyPr/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87211"/>
            <a:ext cx="10890928" cy="3566160"/>
          </a:xfrm>
        </p:spPr>
        <p:txBody>
          <a:bodyPr/>
          <a:lstStyle/>
          <a:p>
            <a:r>
              <a:rPr lang="en-US" dirty="0"/>
              <a:t>Stop word removal eliminates common words ("the," "of," "his," etc.) that often carry minimal meaning for NLP tasks.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937886" y="2768346"/>
                <a:ext cx="9220722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police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captain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Ankh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m:rPr>
                        <m:sty m:val="p"/>
                      </m:rPr>
                      <a:rPr lang="en-US" i="1" dirty="0" err="1" smtClean="0">
                        <a:latin typeface="Cambria Math" panose="02040503050406030204" pitchFamily="18" charset="0"/>
                      </a:rPr>
                      <m:t>Morpork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loves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his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city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Stop Word Removal: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["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", 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"]</m:t>
                      </m:r>
                    </m:oMath>
                  </m:oMathPara>
                </a14:m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86" y="2768346"/>
                <a:ext cx="9220722" cy="2031325"/>
              </a:xfrm>
              <a:prstGeom prst="rect">
                <a:avLst/>
              </a:prstGeom>
              <a:blipFill>
                <a:blip r:embed="rId2"/>
                <a:stretch>
                  <a:fillRect l="-550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B8F0CFC-A65A-6086-02A6-4991131FCC91}"/>
              </a:ext>
            </a:extLst>
          </p:cNvPr>
          <p:cNvSpPr txBox="1"/>
          <p:nvPr/>
        </p:nvSpPr>
        <p:spPr>
          <a:xfrm>
            <a:off x="937886" y="5109124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stop words: "The", "of", "his"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Remaining words convey clear meaning and context.</a:t>
            </a:r>
          </a:p>
        </p:txBody>
      </p:sp>
    </p:spTree>
    <p:extLst>
      <p:ext uri="{BB962C8B-B14F-4D97-AF65-F5344CB8AC3E}">
        <p14:creationId xmlns:p14="http://schemas.microsoft.com/office/powerpoint/2010/main" val="121915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30735"/>
            <a:ext cx="10890929" cy="1097280"/>
          </a:xfrm>
        </p:spPr>
        <p:txBody>
          <a:bodyPr/>
          <a:lstStyle/>
          <a:p>
            <a:r>
              <a:rPr lang="en-US" dirty="0"/>
              <a:t>Noise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306608"/>
            <a:ext cx="10890928" cy="3566160"/>
          </a:xfrm>
        </p:spPr>
        <p:txBody>
          <a:bodyPr/>
          <a:lstStyle/>
          <a:p>
            <a:r>
              <a:rPr lang="en-US" dirty="0"/>
              <a:t>Noise removal strips irrelevant characters, symbols, numbers, and emojis from text, leaving clean, meaningful language.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1426400" y="2652106"/>
                <a:ext cx="9220722" cy="2347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𝐶𝑎𝑙𝑙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555-2368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𝑖𝑛𝑞𝑢𝑖𝑟𝑖𝑒𝑠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𝑣𝑖𝑠𝑖𝑡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𝑤𝑤𝑤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𝑎𝑛𝑘h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-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𝑚𝑜𝑟𝑝𝑜𝑟𝑘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𝐷𝑖𝑠𝑐𝑤𝑜𝑟𝑙𝑑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Stop Noise Removal: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𝐶𝑎𝑙𝑙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𝑖𝑛𝑞𝑢𝑖𝑟𝑖𝑒𝑠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𝑤𝑤𝑤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𝑚𝑜𝑟𝑝𝑜𝑟𝑘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𝐷𝑖𝑠𝑐𝑤𝑜𝑟𝑙𝑑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400" y="2652106"/>
                <a:ext cx="9220722" cy="2347246"/>
              </a:xfrm>
              <a:prstGeom prst="rect">
                <a:avLst/>
              </a:prstGeom>
              <a:blipFill>
                <a:blip r:embed="rId2"/>
                <a:stretch>
                  <a:fillRect l="-550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3D97936-8FFA-F406-5C94-90FB0751A8EF}"/>
              </a:ext>
            </a:extLst>
          </p:cNvPr>
          <p:cNvSpPr txBox="1"/>
          <p:nvPr/>
        </p:nvSpPr>
        <p:spPr>
          <a:xfrm>
            <a:off x="1426400" y="5125935"/>
            <a:ext cx="9508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phone number: 555-2368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emoji: 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special characters: ., #,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URLs to simple text (</a:t>
            </a:r>
            <a:r>
              <a:rPr lang="en-US" dirty="0" err="1"/>
              <a:t>www.ankh-morpork.com</a:t>
            </a:r>
            <a:r>
              <a:rPr lang="en-US" dirty="0"/>
              <a:t> → www ankh </a:t>
            </a:r>
            <a:r>
              <a:rPr lang="en-US" dirty="0" err="1"/>
              <a:t>morpork</a:t>
            </a:r>
            <a:r>
              <a:rPr lang="en-US" dirty="0"/>
              <a:t> com)</a:t>
            </a:r>
          </a:p>
        </p:txBody>
      </p:sp>
    </p:spTree>
    <p:extLst>
      <p:ext uri="{BB962C8B-B14F-4D97-AF65-F5344CB8AC3E}">
        <p14:creationId xmlns:p14="http://schemas.microsoft.com/office/powerpoint/2010/main" val="2144359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354DC-07D2-6632-28FF-8BC840320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289935"/>
            <a:ext cx="10890929" cy="1097280"/>
          </a:xfrm>
        </p:spPr>
        <p:txBody>
          <a:bodyPr/>
          <a:lstStyle/>
          <a:p>
            <a:r>
              <a:rPr lang="en-US" dirty="0"/>
              <a:t>Custom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E4B0-067D-96AB-1988-F8B88F54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645920"/>
            <a:ext cx="10890928" cy="3566160"/>
          </a:xfrm>
        </p:spPr>
        <p:txBody>
          <a:bodyPr/>
          <a:lstStyle/>
          <a:p>
            <a:r>
              <a:rPr lang="en-US" dirty="0"/>
              <a:t>Custom filtering applies specific rules relevant to the domain or topic, removing content irrelevant to analysis. For example, filtering out URLs, hashtags, or promotional content for literary analysis: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/>
              <p:nvPr/>
            </p:nvSpPr>
            <p:spPr>
              <a:xfrm>
                <a:off x="1163355" y="3021905"/>
                <a:ext cx="9220722" cy="2624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Before</a:t>
                </a:r>
                <a:r>
                  <a:rPr lang="en-US" dirty="0" err="1"/>
                  <a:t>: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h𝑖𝑠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! 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𝐶𝑎𝑙𝑙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555-2368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𝑖𝑛𝑞𝑢𝑖𝑟𝑖𝑒𝑠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𝑣𝑖𝑠𝑖𝑡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𝑢𝑠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𝑤𝑤𝑤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𝑎𝑛𝑘h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𝑚𝑜𝑟𝑝𝑜𝑟𝑘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𝑐𝑜𝑚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😊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𝐷𝑖𝑠𝑐𝑤𝑜𝑟𝑙𝑑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After </a:t>
                </a:r>
                <a:r>
                  <a:rPr lang="en-US" b="1" dirty="0"/>
                  <a:t>Custom Filtering (Literary analysis context):</a:t>
                </a: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𝑝𝑜𝑙𝑖𝑐𝑒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𝑐𝑎𝑝𝑡𝑎𝑖𝑛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𝐴𝑛𝑘h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𝑀𝑜𝑟𝑝𝑜𝑟𝑘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𝑙𝑜𝑣𝑒𝑠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h𝑖𝑠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𝑐𝑖𝑡𝑦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"</m:t>
                      </m:r>
                    </m:oMath>
                  </m:oMathPara>
                </a14:m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9E0EE0-C9F8-5B7C-1F28-9F947C53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355" y="3021905"/>
                <a:ext cx="9220722" cy="2624245"/>
              </a:xfrm>
              <a:prstGeom prst="rect">
                <a:avLst/>
              </a:prstGeom>
              <a:blipFill>
                <a:blip r:embed="rId2"/>
                <a:stretch>
                  <a:fillRect l="-550" t="-1449" r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FD1E1B2-D18D-12B3-728F-75A765C645D7}"/>
              </a:ext>
            </a:extLst>
          </p:cNvPr>
          <p:cNvSpPr txBox="1"/>
          <p:nvPr/>
        </p:nvSpPr>
        <p:spPr>
          <a:xfrm>
            <a:off x="912834" y="5465526"/>
            <a:ext cx="101914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URL (</a:t>
            </a:r>
            <a:r>
              <a:rPr lang="en-US" dirty="0" err="1"/>
              <a:t>www.ankh-morpork.com</a:t>
            </a:r>
            <a:r>
              <a:rPr lang="en-US" dirty="0"/>
              <a:t>), hashtags (#Discworld), phone numbers (555-2368), and emojis (😊) because these do not contribute meaningfully to literary text analysis.</a:t>
            </a:r>
          </a:p>
        </p:txBody>
      </p:sp>
    </p:spTree>
    <p:extLst>
      <p:ext uri="{BB962C8B-B14F-4D97-AF65-F5344CB8AC3E}">
        <p14:creationId xmlns:p14="http://schemas.microsoft.com/office/powerpoint/2010/main" val="157929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6404" y="1371600"/>
            <a:ext cx="6620256" cy="4926318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Chunking, also known as shallow parsing, is the process of segmenting text into syntactically correlated parts like noun or verb phrases. It helps in identifying the structure and meaning within sentences. </a:t>
            </a:r>
          </a:p>
          <a:p>
            <a:r>
              <a:rPr lang="en-US" b="1" dirty="0"/>
              <a:t>Importance:</a:t>
            </a:r>
            <a:endParaRPr lang="en-US" dirty="0"/>
          </a:p>
          <a:p>
            <a:pPr lvl="1"/>
            <a:r>
              <a:rPr lang="en-US" dirty="0"/>
              <a:t>Aids in extracting meaningful phrases for tasks like information retrieval and question answering.</a:t>
            </a:r>
          </a:p>
          <a:p>
            <a:pPr lvl="1"/>
            <a:r>
              <a:rPr lang="en-US" dirty="0"/>
              <a:t>Enhances the understanding of sentence structure, benefiting downstream NLP applications.</a:t>
            </a:r>
          </a:p>
          <a:p>
            <a:pPr lvl="1"/>
            <a:r>
              <a:rPr lang="en-US" dirty="0"/>
              <a:t>Facilitates the development of more accurate and context-aware language models.​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FEAEC1-7A88-4560-36D4-4CF02C15033A}"/>
              </a:ext>
            </a:extLst>
          </p:cNvPr>
          <p:cNvSpPr txBox="1"/>
          <p:nvPr/>
        </p:nvSpPr>
        <p:spPr>
          <a:xfrm>
            <a:off x="850204" y="2228671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22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Fixed-size Chunking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Divides the text into equal-sized segments without considering grammatical structure.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163355" y="53032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sentence is split simply by groups of three 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chunks may or may not reflect coherent phrases.</a:t>
            </a:r>
          </a:p>
        </p:txBody>
      </p:sp>
      <p:pic>
        <p:nvPicPr>
          <p:cNvPr id="8" name="Picture 7" descr="A diagram of ankh-morpork&#10;&#10;Description automatically generated">
            <a:extLst>
              <a:ext uri="{FF2B5EF4-FFF2-40B4-BE49-F238E27FC236}">
                <a16:creationId xmlns:a16="http://schemas.microsoft.com/office/drawing/2014/main" id="{2B9ED454-96B0-CA66-FA7A-3B7C4574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63" y="3296377"/>
            <a:ext cx="7772400" cy="192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476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98771"/>
            <a:ext cx="10890928" cy="3566160"/>
          </a:xfrm>
        </p:spPr>
        <p:txBody>
          <a:bodyPr/>
          <a:lstStyle/>
          <a:p>
            <a:r>
              <a:rPr lang="en-US" dirty="0"/>
              <a:t>Uses grammatical rules to segment text into phrases like noun phrases (NP), verb phrases (VP), and prepositional phrases (PP).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770780" y="5153760"/>
            <a:ext cx="7229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[NP]: Noun Phrase, e.g., "The police captain", "his chaotic city"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[PP]: Prepositional Phrase, e.g., "of Ankh-</a:t>
            </a:r>
            <a:r>
              <a:rPr lang="en-US" dirty="0" err="1"/>
              <a:t>Morpork</a:t>
            </a:r>
            <a:r>
              <a:rPr lang="en-US" dirty="0"/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[VP]: Verb Phrase, e.g., "loves"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technique accurately captures grammatical structure.</a:t>
            </a:r>
          </a:p>
        </p:txBody>
      </p:sp>
      <p:pic>
        <p:nvPicPr>
          <p:cNvPr id="5" name="Picture 4" descr="A diagram of a word&#10;&#10;Description automatically generated">
            <a:extLst>
              <a:ext uri="{FF2B5EF4-FFF2-40B4-BE49-F238E27FC236}">
                <a16:creationId xmlns:a16="http://schemas.microsoft.com/office/drawing/2014/main" id="{060105C0-1463-E81F-D5DB-153370683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780" y="3273097"/>
            <a:ext cx="7772400" cy="181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773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49823-F20D-80F1-1F26-8639A5F8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Chunking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3397-7EDD-4915-D09D-A3208206E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198771"/>
            <a:ext cx="10890928" cy="3566160"/>
          </a:xfrm>
        </p:spPr>
        <p:txBody>
          <a:bodyPr/>
          <a:lstStyle/>
          <a:p>
            <a:r>
              <a:rPr lang="en-US" dirty="0"/>
              <a:t>Segments text based on meaning, often leveraging context-aware language models.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44731-C4CF-2A66-A2F6-2A90C07D2A22}"/>
              </a:ext>
            </a:extLst>
          </p:cNvPr>
          <p:cNvSpPr txBox="1"/>
          <p:nvPr/>
        </p:nvSpPr>
        <p:spPr>
          <a:xfrm>
            <a:off x="1770780" y="5153760"/>
            <a:ext cx="78993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Explanation: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identifies meaningful semantic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"The police captain of Ankh-</a:t>
            </a:r>
            <a:r>
              <a:rPr lang="en-US" dirty="0" err="1"/>
              <a:t>Morpork</a:t>
            </a:r>
            <a:r>
              <a:rPr lang="en-US" dirty="0"/>
              <a:t>" is recognized as a coherent 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"his chaotic city" is seen as the object of the verb "loves".</a:t>
            </a:r>
          </a:p>
        </p:txBody>
      </p:sp>
      <p:pic>
        <p:nvPicPr>
          <p:cNvPr id="7" name="Picture 6" descr="A diagram of a couple of words&#10;&#10;Description automatically generated">
            <a:extLst>
              <a:ext uri="{FF2B5EF4-FFF2-40B4-BE49-F238E27FC236}">
                <a16:creationId xmlns:a16="http://schemas.microsoft.com/office/drawing/2014/main" id="{8E47055F-D01B-6D8F-F32D-2DDE0E85F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59" y="3281248"/>
            <a:ext cx="7772400" cy="18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97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ubes design">
            <a:extLst>
              <a:ext uri="{FF2B5EF4-FFF2-40B4-BE49-F238E27FC236}">
                <a16:creationId xmlns:a16="http://schemas.microsoft.com/office/drawing/2014/main" id="{20CFF6F4-FCCB-0E19-3AE3-2AD79A0E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21" b="1408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E9C156-D871-4771-F4CF-ACEFCE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Vector Databases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120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4F6F9-883C-C5D0-E251-B6F8C9E3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Lecture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126F4-BBE6-D920-F41C-04E70BE0A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670" y="1014984"/>
            <a:ext cx="7029274" cy="5314686"/>
          </a:xfrm>
        </p:spPr>
        <p:txBody>
          <a:bodyPr>
            <a:normAutofit/>
          </a:bodyPr>
          <a:lstStyle/>
          <a:p>
            <a:r>
              <a:rPr lang="en-US" b="1" dirty="0"/>
              <a:t>Topics Covered: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 to RAG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Text Embedding and Distance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Tokenization, Filtering, and Chunking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Vector Databases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RAG and LLM Integration with </a:t>
            </a:r>
            <a:r>
              <a:rPr lang="en-US" dirty="0" err="1"/>
              <a:t>LangChain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4 Overview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540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95644-BD72-B7CD-5D32-C962C41F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r>
              <a:rPr lang="en-US" sz="3600"/>
              <a:t>Vector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81D6-39E9-76AC-08E9-7C60D8CD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647" y="864672"/>
            <a:ext cx="7110719" cy="35069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Purpose:</a:t>
            </a:r>
            <a:r>
              <a:rPr lang="en-US" dirty="0"/>
              <a:t> Store and manage vector embeddings for efficient similarity search.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Features: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Scalable storage of high-dimensional vectors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Fast approximate nearest neighbor (ANN) search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Integration with machine learning pipelines</a:t>
            </a:r>
          </a:p>
          <a:p>
            <a:pPr>
              <a:lnSpc>
                <a:spcPct val="110000"/>
              </a:lnSpc>
            </a:pPr>
            <a:r>
              <a:rPr lang="en-US" b="1" dirty="0"/>
              <a:t>Use Case:</a:t>
            </a:r>
            <a:r>
              <a:rPr lang="en-US" dirty="0"/>
              <a:t> Facilitates quick retrieval of relevant documents or data points based on similarity to a query vector.​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ECE7A-D93F-09BB-3CB4-0EA38C3157F4}"/>
              </a:ext>
            </a:extLst>
          </p:cNvPr>
          <p:cNvSpPr txBox="1"/>
          <p:nvPr/>
        </p:nvSpPr>
        <p:spPr>
          <a:xfrm>
            <a:off x="887782" y="2412857"/>
            <a:ext cx="6097044" cy="25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Popular Vector Databases: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Pinecone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Weaviate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Qdrant</a:t>
            </a:r>
            <a:endParaRPr lang="en-US" dirty="0"/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Chroma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Redis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Milvus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FAISS</a:t>
            </a:r>
          </a:p>
        </p:txBody>
      </p:sp>
      <p:pic>
        <p:nvPicPr>
          <p:cNvPr id="3074" name="Picture 2" descr="Vector Databases: Bridging the Gap Between Data Complexity and Usability  for AI apps | by TONI RAMCHANDANI | AI Mind">
            <a:extLst>
              <a:ext uri="{FF2B5EF4-FFF2-40B4-BE49-F238E27FC236}">
                <a16:creationId xmlns:a16="http://schemas.microsoft.com/office/drawing/2014/main" id="{21F267CA-98F3-C4E5-F076-BC2FE1109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358" y="4075254"/>
            <a:ext cx="4398201" cy="262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67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5CF5-61C2-B69C-2493-97659CFE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09CA-14CE-4906-08C2-14E503D5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48214"/>
            <a:ext cx="4783690" cy="3575429"/>
          </a:xfrm>
        </p:spPr>
        <p:txBody>
          <a:bodyPr>
            <a:normAutofit fontScale="92500"/>
          </a:bodyPr>
          <a:lstStyle/>
          <a:p>
            <a:r>
              <a:rPr lang="en-US" dirty="0"/>
              <a:t>Vector databases store and manage high-dimensional data from machine learning models, enabling efficient, scalable similarity search and real-time analysis by computing distances (e.g., cosine or Euclidean) between query and stored vectors using advanced indexing—powering applications like recommendation engines and Kubernetes-based systems.</a:t>
            </a:r>
          </a:p>
          <a:p>
            <a:endParaRPr lang="en-US" dirty="0"/>
          </a:p>
        </p:txBody>
      </p:sp>
      <p:pic>
        <p:nvPicPr>
          <p:cNvPr id="9" name="Picture 8" descr="A diagram of a diagram of a sphere&#10;&#10;Description automatically generated with medium confidence">
            <a:extLst>
              <a:ext uri="{FF2B5EF4-FFF2-40B4-BE49-F238E27FC236}">
                <a16:creationId xmlns:a16="http://schemas.microsoft.com/office/drawing/2014/main" id="{35EAC74E-52B9-6EE8-3B86-76AD2D0D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03" y="2054268"/>
            <a:ext cx="6607977" cy="417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7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gital cubes design">
            <a:extLst>
              <a:ext uri="{FF2B5EF4-FFF2-40B4-BE49-F238E27FC236}">
                <a16:creationId xmlns:a16="http://schemas.microsoft.com/office/drawing/2014/main" id="{20CFF6F4-FCCB-0E19-3AE3-2AD79A0EA0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4331" r="9091" b="1748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9C156-D871-4771-F4CF-ACEFCE12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85233"/>
            <a:ext cx="5758628" cy="335585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Retrieval-Augmented Generation (RAG)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550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AE78-7A97-53A4-256F-24B05E40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Retrieval-Augmented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231D-8837-0D7C-B9CF-B45E8116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Retrieval-Augmented Generation (RAG) is a framework that enhances the capabilities of Large Language Models (LLMs) by integrating external knowledge sources into the generation process. ​</a:t>
            </a:r>
          </a:p>
          <a:p>
            <a:r>
              <a:rPr lang="en-US" b="1" dirty="0"/>
              <a:t>Purpose:</a:t>
            </a:r>
            <a:endParaRPr lang="en-US" dirty="0"/>
          </a:p>
          <a:p>
            <a:pPr lvl="1"/>
            <a:r>
              <a:rPr lang="en-US" dirty="0"/>
              <a:t>To provide LLMs with access to up-to-date and domain-specific information beyond their training data.</a:t>
            </a:r>
          </a:p>
          <a:p>
            <a:pPr lvl="1"/>
            <a:r>
              <a:rPr lang="en-US" dirty="0"/>
              <a:t>To reduce hallucinations by grounding responses in real, retrieved documents.</a:t>
            </a:r>
          </a:p>
          <a:p>
            <a:pPr lvl="1"/>
            <a:r>
              <a:rPr lang="en-US" dirty="0"/>
              <a:t>To enable dynamic updating of the model's knowledge without retraining. </a:t>
            </a:r>
          </a:p>
          <a:p>
            <a:r>
              <a:rPr lang="en-US" b="1" dirty="0"/>
              <a:t>Key Components: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Retriever:</a:t>
            </a:r>
            <a:r>
              <a:rPr lang="en-US" dirty="0"/>
              <a:t> Fetches relevant documents from an external knowledge base based on the user's query.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Generator:</a:t>
            </a:r>
            <a:r>
              <a:rPr lang="en-US" dirty="0"/>
              <a:t> Generates responses by conditioning on both the user's query and the retrieved documents.​</a:t>
            </a:r>
          </a:p>
          <a:p>
            <a:r>
              <a:rPr lang="en-US" b="1" dirty="0"/>
              <a:t>Benefits:</a:t>
            </a:r>
            <a:endParaRPr lang="en-US" dirty="0"/>
          </a:p>
          <a:p>
            <a:pPr lvl="1"/>
            <a:r>
              <a:rPr lang="en-US" dirty="0"/>
              <a:t>Improved accuracy and relevance of responses.</a:t>
            </a:r>
          </a:p>
          <a:p>
            <a:pPr lvl="1"/>
            <a:r>
              <a:rPr lang="en-US" dirty="0"/>
              <a:t>Enhanced transparency by providing source references.</a:t>
            </a:r>
          </a:p>
          <a:p>
            <a:pPr lvl="1"/>
            <a:r>
              <a:rPr lang="en-US" dirty="0"/>
              <a:t>Flexibility to incorporate new information as it becomes available.</a:t>
            </a:r>
          </a:p>
          <a:p>
            <a:pPr marL="265176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019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B72C6-228C-8A3E-8949-079F72B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9" y="306888"/>
            <a:ext cx="5566567" cy="1839433"/>
          </a:xfrm>
        </p:spPr>
        <p:txBody>
          <a:bodyPr>
            <a:normAutofit/>
          </a:bodyPr>
          <a:lstStyle/>
          <a:p>
            <a:r>
              <a:rPr lang="en-US" dirty="0"/>
              <a:t>The RAG Workflow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9520E8B-51FD-3ACD-9800-AB496885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091" y="1236426"/>
            <a:ext cx="5566567" cy="53146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User Query:</a:t>
            </a:r>
            <a:r>
              <a:rPr lang="en-US" dirty="0"/>
              <a:t> The user inputs a question or prompt.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Embedding Generation:</a:t>
            </a:r>
            <a:r>
              <a:rPr lang="en-US" dirty="0"/>
              <a:t> The query is converted into a vector representation using an embedding model.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Document Retrieval:</a:t>
            </a:r>
            <a:r>
              <a:rPr lang="en-US" dirty="0"/>
              <a:t> The system searches the vector database to find documents semantically similar to the query.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Contextual Augmentation:</a:t>
            </a:r>
            <a:r>
              <a:rPr lang="en-US" dirty="0"/>
              <a:t> The retrieved documents are combined with the original query to form an augmented prompt.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Response Generation:</a:t>
            </a:r>
            <a:r>
              <a:rPr lang="en-US" dirty="0"/>
              <a:t> The LLM generates a response based on the augmented prompt.​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DCB9B0E4-4B0A-B83B-38D5-D2522043F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44" y="2625903"/>
            <a:ext cx="5657067" cy="27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86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72E2-A95E-3066-3711-A3D76B62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RAG vs. Traditional LLM Approaches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9B8C5-97B9-99D4-6D3F-951C141AFC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6606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665F-53F0-EAB3-551C-B2B05B267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and LLM Integration with </a:t>
            </a:r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9994-CD4B-B766-67F6-A9770EBE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LangChain</a:t>
            </a:r>
            <a:r>
              <a:rPr lang="en-US" b="1" dirty="0"/>
              <a:t>:</a:t>
            </a:r>
            <a:r>
              <a:rPr lang="en-US" dirty="0"/>
              <a:t> A framework for developing applications powered by language models.</a:t>
            </a:r>
          </a:p>
          <a:p>
            <a:r>
              <a:rPr lang="en-US" b="1" dirty="0"/>
              <a:t>Integration Steps: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Document Loading:</a:t>
            </a:r>
            <a:r>
              <a:rPr lang="en-US" dirty="0"/>
              <a:t> Ingest and preprocess documents.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Embedding Generation:</a:t>
            </a:r>
            <a:r>
              <a:rPr lang="en-US" dirty="0"/>
              <a:t> Convert documents into vector embeddings.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Vector Store Creation:</a:t>
            </a:r>
            <a:r>
              <a:rPr lang="en-US" dirty="0"/>
              <a:t> Store embeddings in a vector database.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Retriever Setup:</a:t>
            </a:r>
            <a:r>
              <a:rPr lang="en-US" dirty="0"/>
              <a:t> Configure retrieval mechanisms to fetch relevant documents.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LLM Integration:</a:t>
            </a:r>
            <a:r>
              <a:rPr lang="en-US" dirty="0"/>
              <a:t> Combine retrieved documents with prompts for the language model.</a:t>
            </a:r>
          </a:p>
          <a:p>
            <a:r>
              <a:rPr lang="en-US" b="1" dirty="0"/>
              <a:t>Benefits:</a:t>
            </a:r>
            <a:r>
              <a:rPr lang="en-US" dirty="0"/>
              <a:t> Streamlines the development of RAG applications by providing modular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968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0F3B-C045-6AAD-DCB9-734DDF082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F07E-8112-1B25-2DD3-2485352DF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Context Recall:</a:t>
            </a:r>
            <a:r>
              <a:rPr lang="en-US" dirty="0"/>
              <a:t> Measures the proportion of relevant information retrieved.</a:t>
            </a:r>
          </a:p>
          <a:p>
            <a:r>
              <a:rPr lang="en-US" b="1" dirty="0"/>
              <a:t>Precision and Recall:</a:t>
            </a:r>
            <a:r>
              <a:rPr lang="en-US" dirty="0"/>
              <a:t> Assess the accuracy and completeness of retrieved documents.</a:t>
            </a:r>
          </a:p>
          <a:p>
            <a:r>
              <a:rPr lang="en-US" b="1" dirty="0" err="1"/>
              <a:t>nDCG</a:t>
            </a:r>
            <a:r>
              <a:rPr lang="en-US" b="1" dirty="0"/>
              <a:t> (Normalized Discounted Cumulative Gain):</a:t>
            </a:r>
            <a:r>
              <a:rPr lang="en-US" dirty="0"/>
              <a:t> Evaluates the quality of ranked retrieval results.</a:t>
            </a:r>
          </a:p>
          <a:p>
            <a:r>
              <a:rPr lang="en-US" b="1" dirty="0"/>
              <a:t>Chunk Attribution:</a:t>
            </a:r>
            <a:r>
              <a:rPr lang="en-US" dirty="0"/>
              <a:t> Determines which chunks contributed to the generated response.</a:t>
            </a:r>
          </a:p>
          <a:p>
            <a:r>
              <a:rPr lang="en-US" b="1" dirty="0"/>
              <a:t>Tools:</a:t>
            </a:r>
            <a:endParaRPr lang="en-US" dirty="0"/>
          </a:p>
          <a:p>
            <a:pPr lvl="1"/>
            <a:r>
              <a:rPr lang="en-US" b="1" dirty="0"/>
              <a:t>RAGAS:</a:t>
            </a:r>
            <a:r>
              <a:rPr lang="en-US" dirty="0"/>
              <a:t> An open-source tool for evaluating RAG systems.</a:t>
            </a:r>
          </a:p>
          <a:p>
            <a:pPr lvl="1"/>
            <a:r>
              <a:rPr lang="en-US" b="1" dirty="0" err="1"/>
              <a:t>RAGEval</a:t>
            </a:r>
            <a:r>
              <a:rPr lang="en-US" b="1" dirty="0"/>
              <a:t>:</a:t>
            </a:r>
            <a:r>
              <a:rPr lang="en-US" dirty="0"/>
              <a:t> A framework for generating evaluation datasets for RAG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31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DE37B-B1E2-D369-F6CC-0A429E7C9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473198"/>
            <a:ext cx="7414029" cy="26968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/>
              <a:t>Thank</a:t>
            </a:r>
            <a:r>
              <a:rPr lang="en-US" altLang="zh-CN" sz="6600"/>
              <a:t> You</a:t>
            </a:r>
            <a:endParaRPr lang="en-US" sz="66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9E2C38-33D2-1944-B9C2-8965AFC61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869" y="4733523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15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3AB86-F78C-F31E-39E7-BF0F11861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RAG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4F2F1B-99C2-D56D-A229-5522B8FC1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531707"/>
              </p:ext>
            </p:extLst>
          </p:nvPr>
        </p:nvGraphicFramePr>
        <p:xfrm>
          <a:off x="4772416" y="2307479"/>
          <a:ext cx="6645857" cy="2868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9C9B2F-C93E-2FEB-840B-175232ED8AEC}"/>
              </a:ext>
            </a:extLst>
          </p:cNvPr>
          <p:cNvSpPr txBox="1"/>
          <p:nvPr/>
        </p:nvSpPr>
        <p:spPr>
          <a:xfrm>
            <a:off x="640080" y="2505670"/>
            <a:ext cx="38755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Definition:</a:t>
            </a:r>
            <a:r>
              <a:rPr lang="en-US" dirty="0"/>
              <a:t> RAG combines retrieval mechanisms with generative models to enhance the accuracy of outputs by accessing external knowledge sources.</a:t>
            </a:r>
          </a:p>
          <a:p>
            <a:endParaRPr lang="en-US" b="1" dirty="0"/>
          </a:p>
          <a:p>
            <a:r>
              <a:rPr lang="en-US" b="1" dirty="0"/>
              <a:t>Purpose:</a:t>
            </a:r>
            <a:r>
              <a:rPr lang="en-US" dirty="0"/>
              <a:t> To provide up-to-date and contextually relevant information beyond the model's training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3A6FB-7179-0F76-5259-EDA3FB194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1"/>
            <a:ext cx="4297680" cy="178960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Text Embedding and Distance Metrics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istance Metrics in Vector Search | Weaviate">
            <a:extLst>
              <a:ext uri="{FF2B5EF4-FFF2-40B4-BE49-F238E27FC236}">
                <a16:creationId xmlns:a16="http://schemas.microsoft.com/office/drawing/2014/main" id="{74641ED5-0E40-C2B2-2F02-705B6852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232" y="3369502"/>
            <a:ext cx="4816388" cy="2709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B88B-27CB-D4CA-BAC3-BED391B7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848" y="1371601"/>
            <a:ext cx="5888736" cy="49263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Text Embedding:</a:t>
            </a:r>
            <a:r>
              <a:rPr lang="en-US" sz="1400" dirty="0"/>
              <a:t> Transforms text into numerical vectors representing semantic meaning.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Common Embedding Models: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dirty="0" err="1"/>
              <a:t>OpenAI's</a:t>
            </a:r>
            <a:r>
              <a:rPr lang="en-US" sz="1400" dirty="0"/>
              <a:t> text-embedding-ada-002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Sentence-BERT</a:t>
            </a:r>
          </a:p>
          <a:p>
            <a:pPr lvl="1">
              <a:lnSpc>
                <a:spcPct val="110000"/>
              </a:lnSpc>
            </a:pPr>
            <a:r>
              <a:rPr lang="en-US" sz="1400" dirty="0"/>
              <a:t>Hugging Face Transformers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Distance Metrics:</a:t>
            </a:r>
            <a:endParaRPr lang="en-US" sz="1400" dirty="0"/>
          </a:p>
          <a:p>
            <a:pPr lvl="1">
              <a:lnSpc>
                <a:spcPct val="110000"/>
              </a:lnSpc>
            </a:pPr>
            <a:r>
              <a:rPr lang="en-US" sz="1400" b="1" dirty="0"/>
              <a:t>Cosine Similarity:</a:t>
            </a:r>
            <a:r>
              <a:rPr lang="en-US" sz="1400" dirty="0"/>
              <a:t> Measures the cosine of the angle between two vectors.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Squared Euclidean Distance:</a:t>
            </a:r>
            <a:r>
              <a:rPr lang="en-US" sz="1400" dirty="0"/>
              <a:t> Calculates the straight-line distance between two points in vector space.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Manhattan Distance:</a:t>
            </a:r>
            <a:r>
              <a:rPr lang="en-US" sz="1400" dirty="0"/>
              <a:t> Computes the sum of absolute differences across dimensions.</a:t>
            </a:r>
          </a:p>
          <a:p>
            <a:pPr lvl="1">
              <a:lnSpc>
                <a:spcPct val="110000"/>
              </a:lnSpc>
            </a:pPr>
            <a:r>
              <a:rPr lang="en-US" sz="1400" b="1" dirty="0"/>
              <a:t>Dot Product Distance: </a:t>
            </a:r>
            <a:r>
              <a:rPr lang="en-US" sz="1400" dirty="0"/>
              <a:t>Calculates the sum of the products of corresponding vector components:</a:t>
            </a:r>
          </a:p>
          <a:p>
            <a:pPr>
              <a:lnSpc>
                <a:spcPct val="110000"/>
              </a:lnSpc>
            </a:pPr>
            <a:r>
              <a:rPr lang="en-US" sz="1400" b="1" dirty="0"/>
              <a:t>Application Example:</a:t>
            </a:r>
            <a:r>
              <a:rPr lang="en-US" sz="1400" dirty="0"/>
              <a:t> Used to determine the similarity between user queries and document embeddings in retrieval tasks.​</a:t>
            </a:r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891D7-0455-ACF4-D0F5-2D2C3FB57BF7}"/>
              </a:ext>
            </a:extLst>
          </p:cNvPr>
          <p:cNvSpPr txBox="1"/>
          <p:nvPr/>
        </p:nvSpPr>
        <p:spPr>
          <a:xfrm>
            <a:off x="101241" y="6592815"/>
            <a:ext cx="110812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Cardenas, Erika. "Distance Metrics in Vector Search." </a:t>
            </a:r>
            <a:r>
              <a:rPr lang="en-US" sz="1000" i="1" dirty="0" err="1"/>
              <a:t>Weaviate</a:t>
            </a:r>
            <a:r>
              <a:rPr lang="en-US" sz="1000" dirty="0"/>
              <a:t>, 15 Aug. 2023, </a:t>
            </a:r>
            <a:r>
              <a:rPr lang="en-US" sz="1000" dirty="0">
                <a:hlinkClick r:id="rId3"/>
              </a:rPr>
              <a:t>https://weaviate.io/blog/distance-metrics-in-vector-search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812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d threads and scribbles">
            <a:extLst>
              <a:ext uri="{FF2B5EF4-FFF2-40B4-BE49-F238E27FC236}">
                <a16:creationId xmlns:a16="http://schemas.microsoft.com/office/drawing/2014/main" id="{77FD3140-9CED-A1BD-87F3-0285690D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71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5C056-475F-217C-E13A-EDF5804A7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061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Tokenization, Filtering, and Chunking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750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F0B50-1F54-2895-5672-0743CE38B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502152" cy="3591463"/>
          </a:xfrm>
        </p:spPr>
        <p:txBody>
          <a:bodyPr anchor="t">
            <a:normAutofit/>
          </a:bodyPr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882C7-633A-06C9-13AF-DD0B0681B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664" y="1371601"/>
            <a:ext cx="6620256" cy="49263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Definition:</a:t>
            </a:r>
            <a:br>
              <a:rPr lang="en-US" dirty="0"/>
            </a:br>
            <a:r>
              <a:rPr lang="en-US" dirty="0"/>
              <a:t>Tokenization is the process of breaking down text into smaller units called tokens, which can be words, </a:t>
            </a:r>
            <a:r>
              <a:rPr lang="en-US" dirty="0" err="1"/>
              <a:t>subwords</a:t>
            </a:r>
            <a:r>
              <a:rPr lang="en-US" dirty="0"/>
              <a:t>, or characters. This step is crucial for converting unstructured text into a structured format that machines can understand and process. ​</a:t>
            </a:r>
          </a:p>
          <a:p>
            <a:pPr>
              <a:lnSpc>
                <a:spcPct val="110000"/>
              </a:lnSpc>
            </a:pPr>
            <a:r>
              <a:rPr lang="en-US" b="1" dirty="0"/>
              <a:t>Importance:</a:t>
            </a: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Facilitates text analysis by enabling the identification of meaningful elements.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Serves as the foundation for subsequent NLP tasks like parsing, stemming, and lemmatization.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Essential for preparing text data for machine learning models.​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CCAFC4-3E34-27DA-3112-4187FF6E5C9A}"/>
              </a:ext>
            </a:extLst>
          </p:cNvPr>
          <p:cNvSpPr txBox="1"/>
          <p:nvPr/>
        </p:nvSpPr>
        <p:spPr>
          <a:xfrm>
            <a:off x="768785" y="2402602"/>
            <a:ext cx="60970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NLTK (Natural Language Toolkit)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Hugging Face Tokenizers</a:t>
            </a:r>
          </a:p>
        </p:txBody>
      </p:sp>
    </p:spTree>
    <p:extLst>
      <p:ext uri="{BB962C8B-B14F-4D97-AF65-F5344CB8AC3E}">
        <p14:creationId xmlns:p14="http://schemas.microsoft.com/office/powerpoint/2010/main" val="2175939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BA342-B924-D044-5EB0-A346DDDF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876801" cy="1569516"/>
          </a:xfrm>
        </p:spPr>
        <p:txBody>
          <a:bodyPr anchor="t">
            <a:normAutofit/>
          </a:bodyPr>
          <a:lstStyle/>
          <a:p>
            <a:r>
              <a:rPr lang="en-US" dirty="0"/>
              <a:t>Sentence Tokenization</a:t>
            </a:r>
          </a:p>
        </p:txBody>
      </p:sp>
      <p:pic>
        <p:nvPicPr>
          <p:cNvPr id="7" name="Picture 6" descr="A diagram of a person&#10;&#10;Description automatically generated">
            <a:extLst>
              <a:ext uri="{FF2B5EF4-FFF2-40B4-BE49-F238E27FC236}">
                <a16:creationId xmlns:a16="http://schemas.microsoft.com/office/drawing/2014/main" id="{33F1E7E4-BFA8-7C8C-84AC-6B1313479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3488503"/>
            <a:ext cx="10963808" cy="2494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>
            <a:normAutofit/>
          </a:bodyPr>
          <a:lstStyle/>
          <a:p>
            <a:r>
              <a:rPr lang="en-US" dirty="0"/>
              <a:t>Sentence tokenization splits text into individual sentences, typically using punctuation marks like periods (.), exclamation points (!), and question marks (?) as delimiters.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97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342-B924-D044-5EB0-A346DDDF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19" y="858034"/>
            <a:ext cx="3812923" cy="1569516"/>
          </a:xfrm>
        </p:spPr>
        <p:txBody>
          <a:bodyPr anchor="t">
            <a:normAutofit/>
          </a:bodyPr>
          <a:lstStyle/>
          <a:p>
            <a:r>
              <a:rPr lang="en-US" dirty="0"/>
              <a:t>Tokenization by Words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934A2840-65C7-DFBF-032C-676395C79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283" y="2861448"/>
            <a:ext cx="10723031" cy="361902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761" y="977076"/>
            <a:ext cx="6112248" cy="5005704"/>
          </a:xfrm>
        </p:spPr>
        <p:txBody>
          <a:bodyPr>
            <a:normAutofit/>
          </a:bodyPr>
          <a:lstStyle/>
          <a:p>
            <a:r>
              <a:rPr lang="en-US" dirty="0"/>
              <a:t>This is the simplest form of tokenization, splitting text based on whitespace and punctuation.</a:t>
            </a:r>
          </a:p>
          <a:p>
            <a:r>
              <a:rPr lang="en-US" dirty="0"/>
              <a:t>Good for basic text processing and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52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B5F909-37FF-E9B8-C3B9-E47509A6233A}"/>
              </a:ext>
            </a:extLst>
          </p:cNvPr>
          <p:cNvSpPr txBox="1">
            <a:spLocks/>
          </p:cNvSpPr>
          <p:nvPr/>
        </p:nvSpPr>
        <p:spPr>
          <a:xfrm>
            <a:off x="640080" y="914401"/>
            <a:ext cx="4876801" cy="15695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dirty="0"/>
              <a:t>Tokenization by </a:t>
            </a:r>
            <a:r>
              <a:rPr lang="en-US"/>
              <a:t>Subwords</a:t>
            </a:r>
          </a:p>
        </p:txBody>
      </p:sp>
      <p:pic>
        <p:nvPicPr>
          <p:cNvPr id="9" name="Picture 8" descr="A diagram of words and a few words&#10;&#10;Description automatically generated">
            <a:extLst>
              <a:ext uri="{FF2B5EF4-FFF2-40B4-BE49-F238E27FC236}">
                <a16:creationId xmlns:a16="http://schemas.microsoft.com/office/drawing/2014/main" id="{A1612B39-F7E6-C140-56F9-573FE2DD1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53" y="2672589"/>
            <a:ext cx="11032233" cy="35027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2EE22-6C69-D9F1-349C-633A860BD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960119"/>
            <a:ext cx="5130210" cy="502266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Common in models like BERT</a:t>
            </a:r>
          </a:p>
          <a:p>
            <a:r>
              <a:rPr lang="en-US" dirty="0"/>
              <a:t>Good for handling uncommon or composite words.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0DBD50-3CB1-A513-2321-1891E3F0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9226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1677</Words>
  <Application>Microsoft Macintosh PowerPoint</Application>
  <PresentationFormat>Widescreen</PresentationFormat>
  <Paragraphs>196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Bierstadt</vt:lpstr>
      <vt:lpstr>Cambria Math</vt:lpstr>
      <vt:lpstr>Grandview Display</vt:lpstr>
      <vt:lpstr>DashVTI</vt:lpstr>
      <vt:lpstr>Week 4: Retrieval-Augmented Generation (RAG)</vt:lpstr>
      <vt:lpstr>Lecture Overview</vt:lpstr>
      <vt:lpstr>Introduction to RAG</vt:lpstr>
      <vt:lpstr>Text Embedding and Distance Metrics</vt:lpstr>
      <vt:lpstr>Tokenization, Filtering, and Chunking</vt:lpstr>
      <vt:lpstr>Tokenization</vt:lpstr>
      <vt:lpstr>Sentence Tokenization</vt:lpstr>
      <vt:lpstr>Tokenization by Words</vt:lpstr>
      <vt:lpstr>PowerPoint Presentation</vt:lpstr>
      <vt:lpstr>PowerPoint Presentation</vt:lpstr>
      <vt:lpstr>Filtering</vt:lpstr>
      <vt:lpstr>Stop Word Removal</vt:lpstr>
      <vt:lpstr>Noise Removal</vt:lpstr>
      <vt:lpstr>Custom Filtering</vt:lpstr>
      <vt:lpstr>Chunking</vt:lpstr>
      <vt:lpstr>Fixed-size Chunking</vt:lpstr>
      <vt:lpstr>Syntactic Chunking</vt:lpstr>
      <vt:lpstr>Semantic Chunking</vt:lpstr>
      <vt:lpstr>Vector Databases</vt:lpstr>
      <vt:lpstr>Vector Databases</vt:lpstr>
      <vt:lpstr>Vector Indexing</vt:lpstr>
      <vt:lpstr>Retrieval-Augmented Generation (RAG)</vt:lpstr>
      <vt:lpstr>Understanding Retrieval-Augmented Generation (RAG)</vt:lpstr>
      <vt:lpstr>The RAG Workflow</vt:lpstr>
      <vt:lpstr>RAG vs. Traditional LLM Approaches </vt:lpstr>
      <vt:lpstr>RAG and LLM Integration with LangChain</vt:lpstr>
      <vt:lpstr>Evaluation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4: Retrieval-Augmented Generation (RAG)</dc:title>
  <dc:creator>Quanliang Lai</dc:creator>
  <cp:lastModifiedBy>Quanliang Lai</cp:lastModifiedBy>
  <cp:revision>1</cp:revision>
  <dcterms:created xsi:type="dcterms:W3CDTF">2025-04-30T13:55:27Z</dcterms:created>
  <dcterms:modified xsi:type="dcterms:W3CDTF">2025-04-30T18:08:26Z</dcterms:modified>
</cp:coreProperties>
</file>