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36"/>
  </p:notesMasterIdLst>
  <p:sldIdLst>
    <p:sldId id="256" r:id="rId2"/>
    <p:sldId id="257" r:id="rId3"/>
    <p:sldId id="262" r:id="rId4"/>
    <p:sldId id="261" r:id="rId5"/>
    <p:sldId id="258" r:id="rId6"/>
    <p:sldId id="260" r:id="rId7"/>
    <p:sldId id="263" r:id="rId8"/>
    <p:sldId id="264" r:id="rId9"/>
    <p:sldId id="265" r:id="rId10"/>
    <p:sldId id="259"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6" r:id="rId31"/>
    <p:sldId id="285"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4"/>
    <p:restoredTop sz="78163"/>
  </p:normalViewPr>
  <p:slideViewPr>
    <p:cSldViewPr snapToGrid="0">
      <p:cViewPr>
        <p:scale>
          <a:sx n="88" d="100"/>
          <a:sy n="88" d="100"/>
        </p:scale>
        <p:origin x="1672"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B526B1-1655-4716-AA17-5BEAEAC02FED}"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62ED7A44-F778-48A9-93A0-4CEB6068AE94}">
      <dgm:prSet/>
      <dgm:spPr/>
      <dgm:t>
        <a:bodyPr/>
        <a:lstStyle/>
        <a:p>
          <a:r>
            <a:rPr lang="en-US"/>
            <a:t>What is LLM Pretraining?</a:t>
          </a:r>
        </a:p>
      </dgm:t>
    </dgm:pt>
    <dgm:pt modelId="{A27CAB8F-B395-40EC-9D52-B13882BAD4CD}" type="parTrans" cxnId="{5B54483A-B78B-4D79-8CA1-D2173A55CC47}">
      <dgm:prSet/>
      <dgm:spPr/>
      <dgm:t>
        <a:bodyPr/>
        <a:lstStyle/>
        <a:p>
          <a:endParaRPr lang="en-US"/>
        </a:p>
      </dgm:t>
    </dgm:pt>
    <dgm:pt modelId="{6E7679A3-959E-4EE6-9FA8-61C53F1BD5B7}" type="sibTrans" cxnId="{5B54483A-B78B-4D79-8CA1-D2173A55CC47}">
      <dgm:prSet/>
      <dgm:spPr/>
      <dgm:t>
        <a:bodyPr/>
        <a:lstStyle/>
        <a:p>
          <a:endParaRPr lang="en-US"/>
        </a:p>
      </dgm:t>
    </dgm:pt>
    <dgm:pt modelId="{BBD47C44-C3D2-4543-81AA-E541F9F5BA90}">
      <dgm:prSet/>
      <dgm:spPr/>
      <dgm:t>
        <a:bodyPr/>
        <a:lstStyle/>
        <a:p>
          <a:r>
            <a:rPr lang="en-US" b="1"/>
            <a:t>🧠 Objective:</a:t>
          </a:r>
          <a:endParaRPr lang="en-US"/>
        </a:p>
      </dgm:t>
    </dgm:pt>
    <dgm:pt modelId="{8914A4B7-DE5D-429B-BCE3-636F0B94FC3A}" type="parTrans" cxnId="{0ACC7D2C-5ED5-485C-839A-52BC05621179}">
      <dgm:prSet/>
      <dgm:spPr/>
      <dgm:t>
        <a:bodyPr/>
        <a:lstStyle/>
        <a:p>
          <a:endParaRPr lang="en-US"/>
        </a:p>
      </dgm:t>
    </dgm:pt>
    <dgm:pt modelId="{42163694-15B0-417D-9935-A52779760509}" type="sibTrans" cxnId="{0ACC7D2C-5ED5-485C-839A-52BC05621179}">
      <dgm:prSet/>
      <dgm:spPr/>
      <dgm:t>
        <a:bodyPr/>
        <a:lstStyle/>
        <a:p>
          <a:endParaRPr lang="en-US"/>
        </a:p>
      </dgm:t>
    </dgm:pt>
    <dgm:pt modelId="{D29F42A2-68CD-4098-94F7-468F55BE0F04}">
      <dgm:prSet/>
      <dgm:spPr/>
      <dgm:t>
        <a:bodyPr/>
        <a:lstStyle/>
        <a:p>
          <a:r>
            <a:rPr lang="en-US"/>
            <a:t>Train LLMs to </a:t>
          </a:r>
          <a:r>
            <a:rPr lang="en-US" b="1"/>
            <a:t>predict the next token</a:t>
          </a:r>
          <a:r>
            <a:rPr lang="en-US"/>
            <a:t> in a sequence</a:t>
          </a:r>
        </a:p>
      </dgm:t>
    </dgm:pt>
    <dgm:pt modelId="{4C515B97-84C3-4428-AAA7-860FFAA66800}" type="parTrans" cxnId="{6F53B0AD-C111-4C8E-958F-3020A9FE499D}">
      <dgm:prSet/>
      <dgm:spPr/>
      <dgm:t>
        <a:bodyPr/>
        <a:lstStyle/>
        <a:p>
          <a:endParaRPr lang="en-US"/>
        </a:p>
      </dgm:t>
    </dgm:pt>
    <dgm:pt modelId="{AE216D54-6458-4AB4-B7DF-6091751C140F}" type="sibTrans" cxnId="{6F53B0AD-C111-4C8E-958F-3020A9FE499D}">
      <dgm:prSet/>
      <dgm:spPr/>
      <dgm:t>
        <a:bodyPr/>
        <a:lstStyle/>
        <a:p>
          <a:endParaRPr lang="en-US"/>
        </a:p>
      </dgm:t>
    </dgm:pt>
    <dgm:pt modelId="{CC8ADC11-60E6-4C35-BBAD-E052DEA540C3}">
      <dgm:prSet/>
      <dgm:spPr/>
      <dgm:t>
        <a:bodyPr/>
        <a:lstStyle/>
        <a:p>
          <a:r>
            <a:rPr lang="en-US"/>
            <a:t>Learn general language understanding through </a:t>
          </a:r>
          <a:r>
            <a:rPr lang="en-US" b="1"/>
            <a:t>unsupervised learning</a:t>
          </a:r>
          <a:endParaRPr lang="en-US"/>
        </a:p>
      </dgm:t>
    </dgm:pt>
    <dgm:pt modelId="{3ECCB678-0D18-4B2E-BEF6-8F837AE66915}" type="parTrans" cxnId="{962736E1-3FDB-4829-B921-3F03930CD092}">
      <dgm:prSet/>
      <dgm:spPr/>
      <dgm:t>
        <a:bodyPr/>
        <a:lstStyle/>
        <a:p>
          <a:endParaRPr lang="en-US"/>
        </a:p>
      </dgm:t>
    </dgm:pt>
    <dgm:pt modelId="{CFF7F8E2-1F7E-4229-8B45-C2CD2758281B}" type="sibTrans" cxnId="{962736E1-3FDB-4829-B921-3F03930CD092}">
      <dgm:prSet/>
      <dgm:spPr/>
      <dgm:t>
        <a:bodyPr/>
        <a:lstStyle/>
        <a:p>
          <a:endParaRPr lang="en-US"/>
        </a:p>
      </dgm:t>
    </dgm:pt>
    <dgm:pt modelId="{C5447CB9-EE0A-4EAE-B416-9878A19FB737}">
      <dgm:prSet/>
      <dgm:spPr/>
      <dgm:t>
        <a:bodyPr/>
        <a:lstStyle/>
        <a:p>
          <a:r>
            <a:rPr lang="en-US" b="1"/>
            <a:t>🛠 Core Characteristics:</a:t>
          </a:r>
          <a:endParaRPr lang="en-US"/>
        </a:p>
      </dgm:t>
    </dgm:pt>
    <dgm:pt modelId="{DD74BEA1-77F9-4561-B5D6-856D5CB3ECB5}" type="parTrans" cxnId="{1B7F5838-212D-4673-B788-87DD583B2347}">
      <dgm:prSet/>
      <dgm:spPr/>
      <dgm:t>
        <a:bodyPr/>
        <a:lstStyle/>
        <a:p>
          <a:endParaRPr lang="en-US"/>
        </a:p>
      </dgm:t>
    </dgm:pt>
    <dgm:pt modelId="{72016BDD-8C19-42BC-A45A-C6F19F72C7F5}" type="sibTrans" cxnId="{1B7F5838-212D-4673-B788-87DD583B2347}">
      <dgm:prSet/>
      <dgm:spPr/>
      <dgm:t>
        <a:bodyPr/>
        <a:lstStyle/>
        <a:p>
          <a:endParaRPr lang="en-US"/>
        </a:p>
      </dgm:t>
    </dgm:pt>
    <dgm:pt modelId="{201BC884-13D4-4C29-86BA-BCA8EAE27DD1}">
      <dgm:prSet/>
      <dgm:spPr/>
      <dgm:t>
        <a:bodyPr/>
        <a:lstStyle/>
        <a:p>
          <a:r>
            <a:rPr lang="en-US"/>
            <a:t>No labeled data required</a:t>
          </a:r>
        </a:p>
      </dgm:t>
    </dgm:pt>
    <dgm:pt modelId="{7FDEA6D5-0716-4082-B898-BE8805FEBFD8}" type="parTrans" cxnId="{7049E82D-7E94-45F9-ADBA-5B80D3E9B673}">
      <dgm:prSet/>
      <dgm:spPr/>
      <dgm:t>
        <a:bodyPr/>
        <a:lstStyle/>
        <a:p>
          <a:endParaRPr lang="en-US"/>
        </a:p>
      </dgm:t>
    </dgm:pt>
    <dgm:pt modelId="{E744AE2B-8A6B-4194-A7C2-8B6D7ED28BA9}" type="sibTrans" cxnId="{7049E82D-7E94-45F9-ADBA-5B80D3E9B673}">
      <dgm:prSet/>
      <dgm:spPr/>
      <dgm:t>
        <a:bodyPr/>
        <a:lstStyle/>
        <a:p>
          <a:endParaRPr lang="en-US"/>
        </a:p>
      </dgm:t>
    </dgm:pt>
    <dgm:pt modelId="{0B61B012-6DE0-43C7-8B54-D27774BE28A9}">
      <dgm:prSet/>
      <dgm:spPr/>
      <dgm:t>
        <a:bodyPr/>
        <a:lstStyle/>
        <a:p>
          <a:r>
            <a:rPr lang="en-US"/>
            <a:t>Massive scale: often 100B+ tokens</a:t>
          </a:r>
        </a:p>
      </dgm:t>
    </dgm:pt>
    <dgm:pt modelId="{41BD3D60-2318-4396-8D9D-E868189E6C17}" type="parTrans" cxnId="{7260CA90-9828-4386-B17C-53DB913D6847}">
      <dgm:prSet/>
      <dgm:spPr/>
      <dgm:t>
        <a:bodyPr/>
        <a:lstStyle/>
        <a:p>
          <a:endParaRPr lang="en-US"/>
        </a:p>
      </dgm:t>
    </dgm:pt>
    <dgm:pt modelId="{0B9F1F0A-6597-4510-8274-003B58B746C7}" type="sibTrans" cxnId="{7260CA90-9828-4386-B17C-53DB913D6847}">
      <dgm:prSet/>
      <dgm:spPr/>
      <dgm:t>
        <a:bodyPr/>
        <a:lstStyle/>
        <a:p>
          <a:endParaRPr lang="en-US"/>
        </a:p>
      </dgm:t>
    </dgm:pt>
    <dgm:pt modelId="{6695C199-E1A9-497B-BC02-135C77460E19}">
      <dgm:prSet/>
      <dgm:spPr/>
      <dgm:t>
        <a:bodyPr/>
        <a:lstStyle/>
        <a:p>
          <a:r>
            <a:rPr lang="en-US"/>
            <a:t>Foundation for downstream finetuning</a:t>
          </a:r>
        </a:p>
      </dgm:t>
    </dgm:pt>
    <dgm:pt modelId="{B5176E80-7B20-4717-9420-C9F9C1E0A334}" type="parTrans" cxnId="{980E2748-3391-4000-A555-268B1353C03C}">
      <dgm:prSet/>
      <dgm:spPr/>
      <dgm:t>
        <a:bodyPr/>
        <a:lstStyle/>
        <a:p>
          <a:endParaRPr lang="en-US"/>
        </a:p>
      </dgm:t>
    </dgm:pt>
    <dgm:pt modelId="{93159F46-D29B-41BD-9C9F-6852A69EFB0E}" type="sibTrans" cxnId="{980E2748-3391-4000-A555-268B1353C03C}">
      <dgm:prSet/>
      <dgm:spPr/>
      <dgm:t>
        <a:bodyPr/>
        <a:lstStyle/>
        <a:p>
          <a:endParaRPr lang="en-US"/>
        </a:p>
      </dgm:t>
    </dgm:pt>
    <dgm:pt modelId="{9D0652E0-75DE-2F43-A5A2-7E1AD092E39D}" type="pres">
      <dgm:prSet presAssocID="{DFB526B1-1655-4716-AA17-5BEAEAC02FED}" presName="linear" presStyleCnt="0">
        <dgm:presLayoutVars>
          <dgm:dir/>
          <dgm:animLvl val="lvl"/>
          <dgm:resizeHandles val="exact"/>
        </dgm:presLayoutVars>
      </dgm:prSet>
      <dgm:spPr/>
    </dgm:pt>
    <dgm:pt modelId="{D644050B-C427-A746-93B6-F42043067045}" type="pres">
      <dgm:prSet presAssocID="{62ED7A44-F778-48A9-93A0-4CEB6068AE94}" presName="parentLin" presStyleCnt="0"/>
      <dgm:spPr/>
    </dgm:pt>
    <dgm:pt modelId="{7FDE891C-F538-3148-A171-F550E12EB979}" type="pres">
      <dgm:prSet presAssocID="{62ED7A44-F778-48A9-93A0-4CEB6068AE94}" presName="parentLeftMargin" presStyleLbl="node1" presStyleIdx="0" presStyleCnt="3"/>
      <dgm:spPr/>
    </dgm:pt>
    <dgm:pt modelId="{8109D9EF-A554-8A4F-9448-D274084A8E2A}" type="pres">
      <dgm:prSet presAssocID="{62ED7A44-F778-48A9-93A0-4CEB6068AE94}" presName="parentText" presStyleLbl="node1" presStyleIdx="0" presStyleCnt="3">
        <dgm:presLayoutVars>
          <dgm:chMax val="0"/>
          <dgm:bulletEnabled val="1"/>
        </dgm:presLayoutVars>
      </dgm:prSet>
      <dgm:spPr/>
    </dgm:pt>
    <dgm:pt modelId="{8722888B-92A8-8C4F-9A8B-4F0D4C80D0D1}" type="pres">
      <dgm:prSet presAssocID="{62ED7A44-F778-48A9-93A0-4CEB6068AE94}" presName="negativeSpace" presStyleCnt="0"/>
      <dgm:spPr/>
    </dgm:pt>
    <dgm:pt modelId="{784756F1-5859-2A4F-A074-44E956C985B0}" type="pres">
      <dgm:prSet presAssocID="{62ED7A44-F778-48A9-93A0-4CEB6068AE94}" presName="childText" presStyleLbl="conFgAcc1" presStyleIdx="0" presStyleCnt="3">
        <dgm:presLayoutVars>
          <dgm:bulletEnabled val="1"/>
        </dgm:presLayoutVars>
      </dgm:prSet>
      <dgm:spPr/>
    </dgm:pt>
    <dgm:pt modelId="{0A4E4F20-12A5-FD45-95B6-6723DE6301E0}" type="pres">
      <dgm:prSet presAssocID="{6E7679A3-959E-4EE6-9FA8-61C53F1BD5B7}" presName="spaceBetweenRectangles" presStyleCnt="0"/>
      <dgm:spPr/>
    </dgm:pt>
    <dgm:pt modelId="{FCD36347-A91C-1648-A9F9-1915FA834DC3}" type="pres">
      <dgm:prSet presAssocID="{BBD47C44-C3D2-4543-81AA-E541F9F5BA90}" presName="parentLin" presStyleCnt="0"/>
      <dgm:spPr/>
    </dgm:pt>
    <dgm:pt modelId="{AC211EC1-9FC8-E34D-92EB-051AF9770C23}" type="pres">
      <dgm:prSet presAssocID="{BBD47C44-C3D2-4543-81AA-E541F9F5BA90}" presName="parentLeftMargin" presStyleLbl="node1" presStyleIdx="0" presStyleCnt="3"/>
      <dgm:spPr/>
    </dgm:pt>
    <dgm:pt modelId="{49FAE87C-3E27-AB4C-9228-F1E61AE9F0C7}" type="pres">
      <dgm:prSet presAssocID="{BBD47C44-C3D2-4543-81AA-E541F9F5BA90}" presName="parentText" presStyleLbl="node1" presStyleIdx="1" presStyleCnt="3">
        <dgm:presLayoutVars>
          <dgm:chMax val="0"/>
          <dgm:bulletEnabled val="1"/>
        </dgm:presLayoutVars>
      </dgm:prSet>
      <dgm:spPr/>
    </dgm:pt>
    <dgm:pt modelId="{B9F38D22-D199-8642-AFE9-B9FC3FD65EBC}" type="pres">
      <dgm:prSet presAssocID="{BBD47C44-C3D2-4543-81AA-E541F9F5BA90}" presName="negativeSpace" presStyleCnt="0"/>
      <dgm:spPr/>
    </dgm:pt>
    <dgm:pt modelId="{6A3A78D6-8A22-2745-8B54-47A9606E3610}" type="pres">
      <dgm:prSet presAssocID="{BBD47C44-C3D2-4543-81AA-E541F9F5BA90}" presName="childText" presStyleLbl="conFgAcc1" presStyleIdx="1" presStyleCnt="3">
        <dgm:presLayoutVars>
          <dgm:bulletEnabled val="1"/>
        </dgm:presLayoutVars>
      </dgm:prSet>
      <dgm:spPr/>
    </dgm:pt>
    <dgm:pt modelId="{FA878B84-295F-D74F-945F-4E4D463DC65D}" type="pres">
      <dgm:prSet presAssocID="{42163694-15B0-417D-9935-A52779760509}" presName="spaceBetweenRectangles" presStyleCnt="0"/>
      <dgm:spPr/>
    </dgm:pt>
    <dgm:pt modelId="{581888BE-49A3-5A4C-9219-581E56871448}" type="pres">
      <dgm:prSet presAssocID="{C5447CB9-EE0A-4EAE-B416-9878A19FB737}" presName="parentLin" presStyleCnt="0"/>
      <dgm:spPr/>
    </dgm:pt>
    <dgm:pt modelId="{AAC84D6C-5308-B241-918C-223F1A29EDF4}" type="pres">
      <dgm:prSet presAssocID="{C5447CB9-EE0A-4EAE-B416-9878A19FB737}" presName="parentLeftMargin" presStyleLbl="node1" presStyleIdx="1" presStyleCnt="3"/>
      <dgm:spPr/>
    </dgm:pt>
    <dgm:pt modelId="{2CCA8D0A-D7A7-4148-B994-6B303B39F5AF}" type="pres">
      <dgm:prSet presAssocID="{C5447CB9-EE0A-4EAE-B416-9878A19FB737}" presName="parentText" presStyleLbl="node1" presStyleIdx="2" presStyleCnt="3">
        <dgm:presLayoutVars>
          <dgm:chMax val="0"/>
          <dgm:bulletEnabled val="1"/>
        </dgm:presLayoutVars>
      </dgm:prSet>
      <dgm:spPr/>
    </dgm:pt>
    <dgm:pt modelId="{B156BE59-8E52-4C40-854B-974DF69AB5AB}" type="pres">
      <dgm:prSet presAssocID="{C5447CB9-EE0A-4EAE-B416-9878A19FB737}" presName="negativeSpace" presStyleCnt="0"/>
      <dgm:spPr/>
    </dgm:pt>
    <dgm:pt modelId="{AD33305D-B561-3546-94C4-B1E31E4C107F}" type="pres">
      <dgm:prSet presAssocID="{C5447CB9-EE0A-4EAE-B416-9878A19FB737}" presName="childText" presStyleLbl="conFgAcc1" presStyleIdx="2" presStyleCnt="3">
        <dgm:presLayoutVars>
          <dgm:bulletEnabled val="1"/>
        </dgm:presLayoutVars>
      </dgm:prSet>
      <dgm:spPr/>
    </dgm:pt>
  </dgm:ptLst>
  <dgm:cxnLst>
    <dgm:cxn modelId="{8BBD3E0F-303F-B045-AA5C-4BEA4D92A1E7}" type="presOf" srcId="{BBD47C44-C3D2-4543-81AA-E541F9F5BA90}" destId="{49FAE87C-3E27-AB4C-9228-F1E61AE9F0C7}" srcOrd="1" destOrd="0" presId="urn:microsoft.com/office/officeart/2005/8/layout/list1"/>
    <dgm:cxn modelId="{3CB87A18-B31D-ED4D-9606-483F8C0AE201}" type="presOf" srcId="{BBD47C44-C3D2-4543-81AA-E541F9F5BA90}" destId="{AC211EC1-9FC8-E34D-92EB-051AF9770C23}" srcOrd="0" destOrd="0" presId="urn:microsoft.com/office/officeart/2005/8/layout/list1"/>
    <dgm:cxn modelId="{0ACC7D2C-5ED5-485C-839A-52BC05621179}" srcId="{DFB526B1-1655-4716-AA17-5BEAEAC02FED}" destId="{BBD47C44-C3D2-4543-81AA-E541F9F5BA90}" srcOrd="1" destOrd="0" parTransId="{8914A4B7-DE5D-429B-BCE3-636F0B94FC3A}" sibTransId="{42163694-15B0-417D-9935-A52779760509}"/>
    <dgm:cxn modelId="{7049E82D-7E94-45F9-ADBA-5B80D3E9B673}" srcId="{C5447CB9-EE0A-4EAE-B416-9878A19FB737}" destId="{201BC884-13D4-4C29-86BA-BCA8EAE27DD1}" srcOrd="0" destOrd="0" parTransId="{7FDEA6D5-0716-4082-B898-BE8805FEBFD8}" sibTransId="{E744AE2B-8A6B-4194-A7C2-8B6D7ED28BA9}"/>
    <dgm:cxn modelId="{58DEA335-1A8A-BB4F-8DB3-E186C3B749A3}" type="presOf" srcId="{62ED7A44-F778-48A9-93A0-4CEB6068AE94}" destId="{7FDE891C-F538-3148-A171-F550E12EB979}" srcOrd="0" destOrd="0" presId="urn:microsoft.com/office/officeart/2005/8/layout/list1"/>
    <dgm:cxn modelId="{1B7F5838-212D-4673-B788-87DD583B2347}" srcId="{DFB526B1-1655-4716-AA17-5BEAEAC02FED}" destId="{C5447CB9-EE0A-4EAE-B416-9878A19FB737}" srcOrd="2" destOrd="0" parTransId="{DD74BEA1-77F9-4561-B5D6-856D5CB3ECB5}" sibTransId="{72016BDD-8C19-42BC-A45A-C6F19F72C7F5}"/>
    <dgm:cxn modelId="{5B54483A-B78B-4D79-8CA1-D2173A55CC47}" srcId="{DFB526B1-1655-4716-AA17-5BEAEAC02FED}" destId="{62ED7A44-F778-48A9-93A0-4CEB6068AE94}" srcOrd="0" destOrd="0" parTransId="{A27CAB8F-B395-40EC-9D52-B13882BAD4CD}" sibTransId="{6E7679A3-959E-4EE6-9FA8-61C53F1BD5B7}"/>
    <dgm:cxn modelId="{980E2748-3391-4000-A555-268B1353C03C}" srcId="{C5447CB9-EE0A-4EAE-B416-9878A19FB737}" destId="{6695C199-E1A9-497B-BC02-135C77460E19}" srcOrd="2" destOrd="0" parTransId="{B5176E80-7B20-4717-9420-C9F9C1E0A334}" sibTransId="{93159F46-D29B-41BD-9C9F-6852A69EFB0E}"/>
    <dgm:cxn modelId="{9CDB2069-2C6B-0D4B-9D74-1BE349B841EF}" type="presOf" srcId="{DFB526B1-1655-4716-AA17-5BEAEAC02FED}" destId="{9D0652E0-75DE-2F43-A5A2-7E1AD092E39D}" srcOrd="0" destOrd="0" presId="urn:microsoft.com/office/officeart/2005/8/layout/list1"/>
    <dgm:cxn modelId="{8F87656A-4397-4B4D-9067-ADEF4E534D15}" type="presOf" srcId="{D29F42A2-68CD-4098-94F7-468F55BE0F04}" destId="{6A3A78D6-8A22-2745-8B54-47A9606E3610}" srcOrd="0" destOrd="0" presId="urn:microsoft.com/office/officeart/2005/8/layout/list1"/>
    <dgm:cxn modelId="{EDAAD56B-C70B-3443-9461-60CFBF893ED9}" type="presOf" srcId="{6695C199-E1A9-497B-BC02-135C77460E19}" destId="{AD33305D-B561-3546-94C4-B1E31E4C107F}" srcOrd="0" destOrd="2" presId="urn:microsoft.com/office/officeart/2005/8/layout/list1"/>
    <dgm:cxn modelId="{2A920E85-8BFB-4542-A76E-B7413971339E}" type="presOf" srcId="{CC8ADC11-60E6-4C35-BBAD-E052DEA540C3}" destId="{6A3A78D6-8A22-2745-8B54-47A9606E3610}" srcOrd="0" destOrd="1" presId="urn:microsoft.com/office/officeart/2005/8/layout/list1"/>
    <dgm:cxn modelId="{7260CA90-9828-4386-B17C-53DB913D6847}" srcId="{C5447CB9-EE0A-4EAE-B416-9878A19FB737}" destId="{0B61B012-6DE0-43C7-8B54-D27774BE28A9}" srcOrd="1" destOrd="0" parTransId="{41BD3D60-2318-4396-8D9D-E868189E6C17}" sibTransId="{0B9F1F0A-6597-4510-8274-003B58B746C7}"/>
    <dgm:cxn modelId="{40DB5F9C-CAB0-A643-820A-C4815AE7FE13}" type="presOf" srcId="{C5447CB9-EE0A-4EAE-B416-9878A19FB737}" destId="{2CCA8D0A-D7A7-4148-B994-6B303B39F5AF}" srcOrd="1" destOrd="0" presId="urn:microsoft.com/office/officeart/2005/8/layout/list1"/>
    <dgm:cxn modelId="{45837EA6-D2CE-BB47-BFF3-1BDF9EA34424}" type="presOf" srcId="{201BC884-13D4-4C29-86BA-BCA8EAE27DD1}" destId="{AD33305D-B561-3546-94C4-B1E31E4C107F}" srcOrd="0" destOrd="0" presId="urn:microsoft.com/office/officeart/2005/8/layout/list1"/>
    <dgm:cxn modelId="{6F53B0AD-C111-4C8E-958F-3020A9FE499D}" srcId="{BBD47C44-C3D2-4543-81AA-E541F9F5BA90}" destId="{D29F42A2-68CD-4098-94F7-468F55BE0F04}" srcOrd="0" destOrd="0" parTransId="{4C515B97-84C3-4428-AAA7-860FFAA66800}" sibTransId="{AE216D54-6458-4AB4-B7DF-6091751C140F}"/>
    <dgm:cxn modelId="{EF9623AE-AEBB-A14E-A613-96B78BADED34}" type="presOf" srcId="{C5447CB9-EE0A-4EAE-B416-9878A19FB737}" destId="{AAC84D6C-5308-B241-918C-223F1A29EDF4}" srcOrd="0" destOrd="0" presId="urn:microsoft.com/office/officeart/2005/8/layout/list1"/>
    <dgm:cxn modelId="{289EFDB0-9D67-1646-89AF-20270D2DEDD7}" type="presOf" srcId="{0B61B012-6DE0-43C7-8B54-D27774BE28A9}" destId="{AD33305D-B561-3546-94C4-B1E31E4C107F}" srcOrd="0" destOrd="1" presId="urn:microsoft.com/office/officeart/2005/8/layout/list1"/>
    <dgm:cxn modelId="{962736E1-3FDB-4829-B921-3F03930CD092}" srcId="{BBD47C44-C3D2-4543-81AA-E541F9F5BA90}" destId="{CC8ADC11-60E6-4C35-BBAD-E052DEA540C3}" srcOrd="1" destOrd="0" parTransId="{3ECCB678-0D18-4B2E-BEF6-8F837AE66915}" sibTransId="{CFF7F8E2-1F7E-4229-8B45-C2CD2758281B}"/>
    <dgm:cxn modelId="{418C9AF1-0C5D-564F-8B21-D41EBF2E55D9}" type="presOf" srcId="{62ED7A44-F778-48A9-93A0-4CEB6068AE94}" destId="{8109D9EF-A554-8A4F-9448-D274084A8E2A}" srcOrd="1" destOrd="0" presId="urn:microsoft.com/office/officeart/2005/8/layout/list1"/>
    <dgm:cxn modelId="{E461657D-2A8A-404B-B354-2004D060252D}" type="presParOf" srcId="{9D0652E0-75DE-2F43-A5A2-7E1AD092E39D}" destId="{D644050B-C427-A746-93B6-F42043067045}" srcOrd="0" destOrd="0" presId="urn:microsoft.com/office/officeart/2005/8/layout/list1"/>
    <dgm:cxn modelId="{A9238CE6-1ECE-894E-8BC6-0CC8C729F598}" type="presParOf" srcId="{D644050B-C427-A746-93B6-F42043067045}" destId="{7FDE891C-F538-3148-A171-F550E12EB979}" srcOrd="0" destOrd="0" presId="urn:microsoft.com/office/officeart/2005/8/layout/list1"/>
    <dgm:cxn modelId="{367FC476-B61A-4B45-B231-6E3A84B09BC7}" type="presParOf" srcId="{D644050B-C427-A746-93B6-F42043067045}" destId="{8109D9EF-A554-8A4F-9448-D274084A8E2A}" srcOrd="1" destOrd="0" presId="urn:microsoft.com/office/officeart/2005/8/layout/list1"/>
    <dgm:cxn modelId="{4A95A03E-9B5B-814A-81D2-B1181B049590}" type="presParOf" srcId="{9D0652E0-75DE-2F43-A5A2-7E1AD092E39D}" destId="{8722888B-92A8-8C4F-9A8B-4F0D4C80D0D1}" srcOrd="1" destOrd="0" presId="urn:microsoft.com/office/officeart/2005/8/layout/list1"/>
    <dgm:cxn modelId="{CAB371B6-DDD3-C647-B626-921E68BF6227}" type="presParOf" srcId="{9D0652E0-75DE-2F43-A5A2-7E1AD092E39D}" destId="{784756F1-5859-2A4F-A074-44E956C985B0}" srcOrd="2" destOrd="0" presId="urn:microsoft.com/office/officeart/2005/8/layout/list1"/>
    <dgm:cxn modelId="{62003321-5A11-564B-85F2-ED23DFAECC21}" type="presParOf" srcId="{9D0652E0-75DE-2F43-A5A2-7E1AD092E39D}" destId="{0A4E4F20-12A5-FD45-95B6-6723DE6301E0}" srcOrd="3" destOrd="0" presId="urn:microsoft.com/office/officeart/2005/8/layout/list1"/>
    <dgm:cxn modelId="{54CC5979-D138-0144-8D29-25708BB3142E}" type="presParOf" srcId="{9D0652E0-75DE-2F43-A5A2-7E1AD092E39D}" destId="{FCD36347-A91C-1648-A9F9-1915FA834DC3}" srcOrd="4" destOrd="0" presId="urn:microsoft.com/office/officeart/2005/8/layout/list1"/>
    <dgm:cxn modelId="{A18B5CA0-7B2B-CC40-94A7-857680429DA6}" type="presParOf" srcId="{FCD36347-A91C-1648-A9F9-1915FA834DC3}" destId="{AC211EC1-9FC8-E34D-92EB-051AF9770C23}" srcOrd="0" destOrd="0" presId="urn:microsoft.com/office/officeart/2005/8/layout/list1"/>
    <dgm:cxn modelId="{9781F2B1-8FF6-014D-B866-932BB5A207C4}" type="presParOf" srcId="{FCD36347-A91C-1648-A9F9-1915FA834DC3}" destId="{49FAE87C-3E27-AB4C-9228-F1E61AE9F0C7}" srcOrd="1" destOrd="0" presId="urn:microsoft.com/office/officeart/2005/8/layout/list1"/>
    <dgm:cxn modelId="{53D66932-AACB-2542-82B6-D0734EF39381}" type="presParOf" srcId="{9D0652E0-75DE-2F43-A5A2-7E1AD092E39D}" destId="{B9F38D22-D199-8642-AFE9-B9FC3FD65EBC}" srcOrd="5" destOrd="0" presId="urn:microsoft.com/office/officeart/2005/8/layout/list1"/>
    <dgm:cxn modelId="{612F955E-6628-B04D-AB3E-A2453F238C47}" type="presParOf" srcId="{9D0652E0-75DE-2F43-A5A2-7E1AD092E39D}" destId="{6A3A78D6-8A22-2745-8B54-47A9606E3610}" srcOrd="6" destOrd="0" presId="urn:microsoft.com/office/officeart/2005/8/layout/list1"/>
    <dgm:cxn modelId="{B260898F-003D-5C44-B94E-BFD8185B0267}" type="presParOf" srcId="{9D0652E0-75DE-2F43-A5A2-7E1AD092E39D}" destId="{FA878B84-295F-D74F-945F-4E4D463DC65D}" srcOrd="7" destOrd="0" presId="urn:microsoft.com/office/officeart/2005/8/layout/list1"/>
    <dgm:cxn modelId="{4237BD18-F01C-624B-A96D-1C520D9E8CE6}" type="presParOf" srcId="{9D0652E0-75DE-2F43-A5A2-7E1AD092E39D}" destId="{581888BE-49A3-5A4C-9219-581E56871448}" srcOrd="8" destOrd="0" presId="urn:microsoft.com/office/officeart/2005/8/layout/list1"/>
    <dgm:cxn modelId="{038B143F-FBBD-8C40-9F49-FCF9A7FAFB63}" type="presParOf" srcId="{581888BE-49A3-5A4C-9219-581E56871448}" destId="{AAC84D6C-5308-B241-918C-223F1A29EDF4}" srcOrd="0" destOrd="0" presId="urn:microsoft.com/office/officeart/2005/8/layout/list1"/>
    <dgm:cxn modelId="{E40CF596-8B00-6E4D-AAF1-FAEF17E0F2A2}" type="presParOf" srcId="{581888BE-49A3-5A4C-9219-581E56871448}" destId="{2CCA8D0A-D7A7-4148-B994-6B303B39F5AF}" srcOrd="1" destOrd="0" presId="urn:microsoft.com/office/officeart/2005/8/layout/list1"/>
    <dgm:cxn modelId="{76703088-CD92-A94F-8B37-D65158C6FB22}" type="presParOf" srcId="{9D0652E0-75DE-2F43-A5A2-7E1AD092E39D}" destId="{B156BE59-8E52-4C40-854B-974DF69AB5AB}" srcOrd="9" destOrd="0" presId="urn:microsoft.com/office/officeart/2005/8/layout/list1"/>
    <dgm:cxn modelId="{96C663AA-43FD-9C41-B1EF-8E12E5E0B676}" type="presParOf" srcId="{9D0652E0-75DE-2F43-A5A2-7E1AD092E39D}" destId="{AD33305D-B561-3546-94C4-B1E31E4C107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4FFFAA-ACA0-4418-88B0-B56BB8F55F65}"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AFE4B6D2-8735-47FF-BB52-D23E2A7F861D}">
      <dgm:prSet custT="1"/>
      <dgm:spPr/>
      <dgm:t>
        <a:bodyPr/>
        <a:lstStyle/>
        <a:p>
          <a:r>
            <a:rPr lang="en-US" sz="2000" b="1" dirty="0"/>
            <a:t>1. Data Collection</a:t>
          </a:r>
          <a:endParaRPr lang="en-US" sz="2000" dirty="0"/>
        </a:p>
      </dgm:t>
    </dgm:pt>
    <dgm:pt modelId="{E56239C9-C05F-4A01-9E6A-0BB0428A3467}" type="parTrans" cxnId="{3E5FDBAB-CBE4-43E7-85E6-C398CACFBEB0}">
      <dgm:prSet/>
      <dgm:spPr/>
      <dgm:t>
        <a:bodyPr/>
        <a:lstStyle/>
        <a:p>
          <a:endParaRPr lang="en-US"/>
        </a:p>
      </dgm:t>
    </dgm:pt>
    <dgm:pt modelId="{7B90EB30-4ACE-4EBC-9F9E-4294C2B5409A}" type="sibTrans" cxnId="{3E5FDBAB-CBE4-43E7-85E6-C398CACFBEB0}">
      <dgm:prSet/>
      <dgm:spPr/>
      <dgm:t>
        <a:bodyPr/>
        <a:lstStyle/>
        <a:p>
          <a:endParaRPr lang="en-US"/>
        </a:p>
      </dgm:t>
    </dgm:pt>
    <dgm:pt modelId="{02081DBB-1E9D-4028-8E19-9260B1B981D5}">
      <dgm:prSet/>
      <dgm:spPr/>
      <dgm:t>
        <a:bodyPr/>
        <a:lstStyle/>
        <a:p>
          <a:r>
            <a:rPr lang="en-US"/>
            <a:t>Crawl and aggregate massive public text corpora</a:t>
          </a:r>
        </a:p>
      </dgm:t>
    </dgm:pt>
    <dgm:pt modelId="{96FEF2E6-48EE-4272-BDAE-9874CD191E82}" type="parTrans" cxnId="{2E0E7023-F3B9-4192-A90A-2CCFD35B8459}">
      <dgm:prSet/>
      <dgm:spPr/>
      <dgm:t>
        <a:bodyPr/>
        <a:lstStyle/>
        <a:p>
          <a:endParaRPr lang="en-US"/>
        </a:p>
      </dgm:t>
    </dgm:pt>
    <dgm:pt modelId="{DC62A1A8-0AFD-4E2D-9554-D1EA53762653}" type="sibTrans" cxnId="{2E0E7023-F3B9-4192-A90A-2CCFD35B8459}">
      <dgm:prSet/>
      <dgm:spPr/>
      <dgm:t>
        <a:bodyPr/>
        <a:lstStyle/>
        <a:p>
          <a:endParaRPr lang="en-US"/>
        </a:p>
      </dgm:t>
    </dgm:pt>
    <dgm:pt modelId="{7CD14814-7876-499F-A425-4DD2440F87CA}">
      <dgm:prSet custT="1"/>
      <dgm:spPr/>
      <dgm:t>
        <a:bodyPr/>
        <a:lstStyle/>
        <a:p>
          <a:r>
            <a:rPr lang="en-US" sz="2000" b="1" dirty="0"/>
            <a:t>2. Data Cleaning</a:t>
          </a:r>
          <a:endParaRPr lang="en-US" sz="2000" dirty="0"/>
        </a:p>
      </dgm:t>
    </dgm:pt>
    <dgm:pt modelId="{AD018EC0-6347-4B15-A074-D6F2D6480223}" type="parTrans" cxnId="{6A75CBA5-E2F7-4BF8-89F7-555E72C92CD1}">
      <dgm:prSet/>
      <dgm:spPr/>
      <dgm:t>
        <a:bodyPr/>
        <a:lstStyle/>
        <a:p>
          <a:endParaRPr lang="en-US"/>
        </a:p>
      </dgm:t>
    </dgm:pt>
    <dgm:pt modelId="{70767702-F7A5-410E-89C2-2E37D75FDC8C}" type="sibTrans" cxnId="{6A75CBA5-E2F7-4BF8-89F7-555E72C92CD1}">
      <dgm:prSet/>
      <dgm:spPr/>
      <dgm:t>
        <a:bodyPr/>
        <a:lstStyle/>
        <a:p>
          <a:endParaRPr lang="en-US"/>
        </a:p>
      </dgm:t>
    </dgm:pt>
    <dgm:pt modelId="{B767CBD6-22BF-43C2-A651-65036CFCF943}">
      <dgm:prSet/>
      <dgm:spPr/>
      <dgm:t>
        <a:bodyPr/>
        <a:lstStyle/>
        <a:p>
          <a:r>
            <a:rPr lang="en-US"/>
            <a:t>Remove low-quality, duplicated, or non-linguistic content</a:t>
          </a:r>
        </a:p>
      </dgm:t>
    </dgm:pt>
    <dgm:pt modelId="{02340A31-8E51-48D1-9A4E-9C94E7732492}" type="parTrans" cxnId="{4DE1F3D7-DDB8-4BC9-93E0-A216E6DA8F63}">
      <dgm:prSet/>
      <dgm:spPr/>
      <dgm:t>
        <a:bodyPr/>
        <a:lstStyle/>
        <a:p>
          <a:endParaRPr lang="en-US"/>
        </a:p>
      </dgm:t>
    </dgm:pt>
    <dgm:pt modelId="{D9CFD040-9EB3-47BE-AC69-A43B69B856E1}" type="sibTrans" cxnId="{4DE1F3D7-DDB8-4BC9-93E0-A216E6DA8F63}">
      <dgm:prSet/>
      <dgm:spPr/>
      <dgm:t>
        <a:bodyPr/>
        <a:lstStyle/>
        <a:p>
          <a:endParaRPr lang="en-US"/>
        </a:p>
      </dgm:t>
    </dgm:pt>
    <dgm:pt modelId="{A2ECA092-CEDE-4E54-9EF4-18FDD8670CBA}">
      <dgm:prSet custT="1"/>
      <dgm:spPr/>
      <dgm:t>
        <a:bodyPr/>
        <a:lstStyle/>
        <a:p>
          <a:r>
            <a:rPr lang="en-US" sz="2000" b="1" dirty="0"/>
            <a:t>3. Tokenization</a:t>
          </a:r>
          <a:endParaRPr lang="en-US" sz="2000" dirty="0"/>
        </a:p>
      </dgm:t>
    </dgm:pt>
    <dgm:pt modelId="{4898AD2D-2864-46CE-93DD-F5B8566C8CBD}" type="parTrans" cxnId="{D629D9D1-8E5A-4282-B2F7-26374DFBB0D0}">
      <dgm:prSet/>
      <dgm:spPr/>
      <dgm:t>
        <a:bodyPr/>
        <a:lstStyle/>
        <a:p>
          <a:endParaRPr lang="en-US"/>
        </a:p>
      </dgm:t>
    </dgm:pt>
    <dgm:pt modelId="{8108D761-22FC-49B2-A199-F4DBA0E59BA8}" type="sibTrans" cxnId="{D629D9D1-8E5A-4282-B2F7-26374DFBB0D0}">
      <dgm:prSet/>
      <dgm:spPr/>
      <dgm:t>
        <a:bodyPr/>
        <a:lstStyle/>
        <a:p>
          <a:endParaRPr lang="en-US"/>
        </a:p>
      </dgm:t>
    </dgm:pt>
    <dgm:pt modelId="{A5F18295-02C8-4EAB-9DF0-FC11D8F1D2D4}">
      <dgm:prSet/>
      <dgm:spPr/>
      <dgm:t>
        <a:bodyPr/>
        <a:lstStyle/>
        <a:p>
          <a:r>
            <a:rPr lang="en-US"/>
            <a:t>Use Byte Pair Encoding (BPE) or SentencePiece to tokenize text</a:t>
          </a:r>
        </a:p>
      </dgm:t>
    </dgm:pt>
    <dgm:pt modelId="{79C2CB3B-CDFD-486C-8E00-C05D3AAFD6F3}" type="parTrans" cxnId="{5F9DDC7F-1233-4C7E-9965-56CA22C6B8CB}">
      <dgm:prSet/>
      <dgm:spPr/>
      <dgm:t>
        <a:bodyPr/>
        <a:lstStyle/>
        <a:p>
          <a:endParaRPr lang="en-US"/>
        </a:p>
      </dgm:t>
    </dgm:pt>
    <dgm:pt modelId="{746D5724-649C-4342-8F61-E2C50D7B4353}" type="sibTrans" cxnId="{5F9DDC7F-1233-4C7E-9965-56CA22C6B8CB}">
      <dgm:prSet/>
      <dgm:spPr/>
      <dgm:t>
        <a:bodyPr/>
        <a:lstStyle/>
        <a:p>
          <a:endParaRPr lang="en-US"/>
        </a:p>
      </dgm:t>
    </dgm:pt>
    <dgm:pt modelId="{3AC00C95-93A1-4044-B7BC-4DCB1D30CDE4}">
      <dgm:prSet custT="1"/>
      <dgm:spPr/>
      <dgm:t>
        <a:bodyPr/>
        <a:lstStyle/>
        <a:p>
          <a:r>
            <a:rPr lang="en-US" sz="2000" b="1" dirty="0"/>
            <a:t>4. Training Objective</a:t>
          </a:r>
          <a:endParaRPr lang="en-US" sz="2000" dirty="0"/>
        </a:p>
      </dgm:t>
    </dgm:pt>
    <dgm:pt modelId="{7D239D45-196B-4CA0-A9C9-E93EFF604273}" type="parTrans" cxnId="{EE73152F-D16B-45A0-883F-9AA55BA737E7}">
      <dgm:prSet/>
      <dgm:spPr/>
      <dgm:t>
        <a:bodyPr/>
        <a:lstStyle/>
        <a:p>
          <a:endParaRPr lang="en-US"/>
        </a:p>
      </dgm:t>
    </dgm:pt>
    <dgm:pt modelId="{561EBEF2-2FF3-4961-8D9D-43E429616DCC}" type="sibTrans" cxnId="{EE73152F-D16B-45A0-883F-9AA55BA737E7}">
      <dgm:prSet/>
      <dgm:spPr/>
      <dgm:t>
        <a:bodyPr/>
        <a:lstStyle/>
        <a:p>
          <a:endParaRPr lang="en-US"/>
        </a:p>
      </dgm:t>
    </dgm:pt>
    <dgm:pt modelId="{1BB39BF1-11FF-4BED-B666-547000D8CB57}">
      <dgm:prSet/>
      <dgm:spPr/>
      <dgm:t>
        <a:bodyPr/>
        <a:lstStyle/>
        <a:p>
          <a:r>
            <a:rPr lang="en-US"/>
            <a:t>Next Token Prediction / Masked Language Modeling</a:t>
          </a:r>
        </a:p>
      </dgm:t>
    </dgm:pt>
    <dgm:pt modelId="{ADEDF63D-3757-4123-842D-4FE072D0AC71}" type="parTrans" cxnId="{C2DE3475-FCB1-4095-A0C2-4930468A96E3}">
      <dgm:prSet/>
      <dgm:spPr/>
      <dgm:t>
        <a:bodyPr/>
        <a:lstStyle/>
        <a:p>
          <a:endParaRPr lang="en-US"/>
        </a:p>
      </dgm:t>
    </dgm:pt>
    <dgm:pt modelId="{F5E4DE45-71A1-4BC5-A666-0C916D8AF3A3}" type="sibTrans" cxnId="{C2DE3475-FCB1-4095-A0C2-4930468A96E3}">
      <dgm:prSet/>
      <dgm:spPr/>
      <dgm:t>
        <a:bodyPr/>
        <a:lstStyle/>
        <a:p>
          <a:endParaRPr lang="en-US"/>
        </a:p>
      </dgm:t>
    </dgm:pt>
    <dgm:pt modelId="{2DA91144-B008-6844-AF87-210594468DE8}" type="pres">
      <dgm:prSet presAssocID="{044FFFAA-ACA0-4418-88B0-B56BB8F55F65}" presName="Name0" presStyleCnt="0">
        <dgm:presLayoutVars>
          <dgm:dir/>
          <dgm:animLvl val="lvl"/>
          <dgm:resizeHandles val="exact"/>
        </dgm:presLayoutVars>
      </dgm:prSet>
      <dgm:spPr/>
    </dgm:pt>
    <dgm:pt modelId="{FB12D98F-140F-E140-8771-E9131B54A0C2}" type="pres">
      <dgm:prSet presAssocID="{AFE4B6D2-8735-47FF-BB52-D23E2A7F861D}" presName="composite" presStyleCnt="0"/>
      <dgm:spPr/>
    </dgm:pt>
    <dgm:pt modelId="{EBE1E454-FECF-D749-A349-DBBDBD9C465C}" type="pres">
      <dgm:prSet presAssocID="{AFE4B6D2-8735-47FF-BB52-D23E2A7F861D}" presName="parTx" presStyleLbl="alignNode1" presStyleIdx="0" presStyleCnt="4">
        <dgm:presLayoutVars>
          <dgm:chMax val="0"/>
          <dgm:chPref val="0"/>
          <dgm:bulletEnabled val="1"/>
        </dgm:presLayoutVars>
      </dgm:prSet>
      <dgm:spPr/>
    </dgm:pt>
    <dgm:pt modelId="{35EAC039-5617-8C43-BCFF-293467911F0E}" type="pres">
      <dgm:prSet presAssocID="{AFE4B6D2-8735-47FF-BB52-D23E2A7F861D}" presName="desTx" presStyleLbl="alignAccFollowNode1" presStyleIdx="0" presStyleCnt="4">
        <dgm:presLayoutVars>
          <dgm:bulletEnabled val="1"/>
        </dgm:presLayoutVars>
      </dgm:prSet>
      <dgm:spPr/>
    </dgm:pt>
    <dgm:pt modelId="{60F58344-98F6-CC40-880F-2BC19AD2F610}" type="pres">
      <dgm:prSet presAssocID="{7B90EB30-4ACE-4EBC-9F9E-4294C2B5409A}" presName="space" presStyleCnt="0"/>
      <dgm:spPr/>
    </dgm:pt>
    <dgm:pt modelId="{6AFCDBDA-36E3-7440-9A65-2B75D9F1CD5A}" type="pres">
      <dgm:prSet presAssocID="{7CD14814-7876-499F-A425-4DD2440F87CA}" presName="composite" presStyleCnt="0"/>
      <dgm:spPr/>
    </dgm:pt>
    <dgm:pt modelId="{87AAA894-E39C-8448-BA4E-E3CD8B60749D}" type="pres">
      <dgm:prSet presAssocID="{7CD14814-7876-499F-A425-4DD2440F87CA}" presName="parTx" presStyleLbl="alignNode1" presStyleIdx="1" presStyleCnt="4">
        <dgm:presLayoutVars>
          <dgm:chMax val="0"/>
          <dgm:chPref val="0"/>
          <dgm:bulletEnabled val="1"/>
        </dgm:presLayoutVars>
      </dgm:prSet>
      <dgm:spPr/>
    </dgm:pt>
    <dgm:pt modelId="{8FC178D5-977D-AC4C-9E14-C016D235404A}" type="pres">
      <dgm:prSet presAssocID="{7CD14814-7876-499F-A425-4DD2440F87CA}" presName="desTx" presStyleLbl="alignAccFollowNode1" presStyleIdx="1" presStyleCnt="4">
        <dgm:presLayoutVars>
          <dgm:bulletEnabled val="1"/>
        </dgm:presLayoutVars>
      </dgm:prSet>
      <dgm:spPr/>
    </dgm:pt>
    <dgm:pt modelId="{957B62B1-DAEF-7141-9B14-04137D1C0677}" type="pres">
      <dgm:prSet presAssocID="{70767702-F7A5-410E-89C2-2E37D75FDC8C}" presName="space" presStyleCnt="0"/>
      <dgm:spPr/>
    </dgm:pt>
    <dgm:pt modelId="{A4A4C7FE-CF33-2D48-851A-45E36989B984}" type="pres">
      <dgm:prSet presAssocID="{A2ECA092-CEDE-4E54-9EF4-18FDD8670CBA}" presName="composite" presStyleCnt="0"/>
      <dgm:spPr/>
    </dgm:pt>
    <dgm:pt modelId="{7B4CF35A-3323-394D-BDAA-505D2DFFD3B3}" type="pres">
      <dgm:prSet presAssocID="{A2ECA092-CEDE-4E54-9EF4-18FDD8670CBA}" presName="parTx" presStyleLbl="alignNode1" presStyleIdx="2" presStyleCnt="4">
        <dgm:presLayoutVars>
          <dgm:chMax val="0"/>
          <dgm:chPref val="0"/>
          <dgm:bulletEnabled val="1"/>
        </dgm:presLayoutVars>
      </dgm:prSet>
      <dgm:spPr/>
    </dgm:pt>
    <dgm:pt modelId="{84DDDE44-EA07-9144-A8A5-3F82213BEA38}" type="pres">
      <dgm:prSet presAssocID="{A2ECA092-CEDE-4E54-9EF4-18FDD8670CBA}" presName="desTx" presStyleLbl="alignAccFollowNode1" presStyleIdx="2" presStyleCnt="4">
        <dgm:presLayoutVars>
          <dgm:bulletEnabled val="1"/>
        </dgm:presLayoutVars>
      </dgm:prSet>
      <dgm:spPr/>
    </dgm:pt>
    <dgm:pt modelId="{B192DD8C-BAD1-8F4A-A306-26797811259C}" type="pres">
      <dgm:prSet presAssocID="{8108D761-22FC-49B2-A199-F4DBA0E59BA8}" presName="space" presStyleCnt="0"/>
      <dgm:spPr/>
    </dgm:pt>
    <dgm:pt modelId="{D3465525-9DBB-374A-BC69-8FFD2441C208}" type="pres">
      <dgm:prSet presAssocID="{3AC00C95-93A1-4044-B7BC-4DCB1D30CDE4}" presName="composite" presStyleCnt="0"/>
      <dgm:spPr/>
    </dgm:pt>
    <dgm:pt modelId="{F664ED88-C883-CF47-A13D-1B85D19EAD1E}" type="pres">
      <dgm:prSet presAssocID="{3AC00C95-93A1-4044-B7BC-4DCB1D30CDE4}" presName="parTx" presStyleLbl="alignNode1" presStyleIdx="3" presStyleCnt="4">
        <dgm:presLayoutVars>
          <dgm:chMax val="0"/>
          <dgm:chPref val="0"/>
          <dgm:bulletEnabled val="1"/>
        </dgm:presLayoutVars>
      </dgm:prSet>
      <dgm:spPr/>
    </dgm:pt>
    <dgm:pt modelId="{D4EDC27F-417F-AC47-8933-9EB029AA42B2}" type="pres">
      <dgm:prSet presAssocID="{3AC00C95-93A1-4044-B7BC-4DCB1D30CDE4}" presName="desTx" presStyleLbl="alignAccFollowNode1" presStyleIdx="3" presStyleCnt="4">
        <dgm:presLayoutVars>
          <dgm:bulletEnabled val="1"/>
        </dgm:presLayoutVars>
      </dgm:prSet>
      <dgm:spPr/>
    </dgm:pt>
  </dgm:ptLst>
  <dgm:cxnLst>
    <dgm:cxn modelId="{2E0E7023-F3B9-4192-A90A-2CCFD35B8459}" srcId="{AFE4B6D2-8735-47FF-BB52-D23E2A7F861D}" destId="{02081DBB-1E9D-4028-8E19-9260B1B981D5}" srcOrd="0" destOrd="0" parTransId="{96FEF2E6-48EE-4272-BDAE-9874CD191E82}" sibTransId="{DC62A1A8-0AFD-4E2D-9554-D1EA53762653}"/>
    <dgm:cxn modelId="{EE73152F-D16B-45A0-883F-9AA55BA737E7}" srcId="{044FFFAA-ACA0-4418-88B0-B56BB8F55F65}" destId="{3AC00C95-93A1-4044-B7BC-4DCB1D30CDE4}" srcOrd="3" destOrd="0" parTransId="{7D239D45-196B-4CA0-A9C9-E93EFF604273}" sibTransId="{561EBEF2-2FF3-4961-8D9D-43E429616DCC}"/>
    <dgm:cxn modelId="{51274432-B02D-1D4D-8AD4-DAC8E0EAED38}" type="presOf" srcId="{02081DBB-1E9D-4028-8E19-9260B1B981D5}" destId="{35EAC039-5617-8C43-BCFF-293467911F0E}" srcOrd="0" destOrd="0" presId="urn:microsoft.com/office/officeart/2005/8/layout/hList1"/>
    <dgm:cxn modelId="{4F835C3B-43D8-714A-9120-6A9B0E03DF22}" type="presOf" srcId="{AFE4B6D2-8735-47FF-BB52-D23E2A7F861D}" destId="{EBE1E454-FECF-D749-A349-DBBDBD9C465C}" srcOrd="0" destOrd="0" presId="urn:microsoft.com/office/officeart/2005/8/layout/hList1"/>
    <dgm:cxn modelId="{B599EF62-633F-3E43-8810-699F0D21A581}" type="presOf" srcId="{A2ECA092-CEDE-4E54-9EF4-18FDD8670CBA}" destId="{7B4CF35A-3323-394D-BDAA-505D2DFFD3B3}" srcOrd="0" destOrd="0" presId="urn:microsoft.com/office/officeart/2005/8/layout/hList1"/>
    <dgm:cxn modelId="{C2DE3475-FCB1-4095-A0C2-4930468A96E3}" srcId="{3AC00C95-93A1-4044-B7BC-4DCB1D30CDE4}" destId="{1BB39BF1-11FF-4BED-B666-547000D8CB57}" srcOrd="0" destOrd="0" parTransId="{ADEDF63D-3757-4123-842D-4FE072D0AC71}" sibTransId="{F5E4DE45-71A1-4BC5-A666-0C916D8AF3A3}"/>
    <dgm:cxn modelId="{5F9DDC7F-1233-4C7E-9965-56CA22C6B8CB}" srcId="{A2ECA092-CEDE-4E54-9EF4-18FDD8670CBA}" destId="{A5F18295-02C8-4EAB-9DF0-FC11D8F1D2D4}" srcOrd="0" destOrd="0" parTransId="{79C2CB3B-CDFD-486C-8E00-C05D3AAFD6F3}" sibTransId="{746D5724-649C-4342-8F61-E2C50D7B4353}"/>
    <dgm:cxn modelId="{E1F69B97-EF58-F64C-A39E-EC89392271DD}" type="presOf" srcId="{044FFFAA-ACA0-4418-88B0-B56BB8F55F65}" destId="{2DA91144-B008-6844-AF87-210594468DE8}" srcOrd="0" destOrd="0" presId="urn:microsoft.com/office/officeart/2005/8/layout/hList1"/>
    <dgm:cxn modelId="{0EF88F99-B2B2-BC44-9F18-D0699797658D}" type="presOf" srcId="{3AC00C95-93A1-4044-B7BC-4DCB1D30CDE4}" destId="{F664ED88-C883-CF47-A13D-1B85D19EAD1E}" srcOrd="0" destOrd="0" presId="urn:microsoft.com/office/officeart/2005/8/layout/hList1"/>
    <dgm:cxn modelId="{6A75CBA5-E2F7-4BF8-89F7-555E72C92CD1}" srcId="{044FFFAA-ACA0-4418-88B0-B56BB8F55F65}" destId="{7CD14814-7876-499F-A425-4DD2440F87CA}" srcOrd="1" destOrd="0" parTransId="{AD018EC0-6347-4B15-A074-D6F2D6480223}" sibTransId="{70767702-F7A5-410E-89C2-2E37D75FDC8C}"/>
    <dgm:cxn modelId="{3E5FDBAB-CBE4-43E7-85E6-C398CACFBEB0}" srcId="{044FFFAA-ACA0-4418-88B0-B56BB8F55F65}" destId="{AFE4B6D2-8735-47FF-BB52-D23E2A7F861D}" srcOrd="0" destOrd="0" parTransId="{E56239C9-C05F-4A01-9E6A-0BB0428A3467}" sibTransId="{7B90EB30-4ACE-4EBC-9F9E-4294C2B5409A}"/>
    <dgm:cxn modelId="{D629D9D1-8E5A-4282-B2F7-26374DFBB0D0}" srcId="{044FFFAA-ACA0-4418-88B0-B56BB8F55F65}" destId="{A2ECA092-CEDE-4E54-9EF4-18FDD8670CBA}" srcOrd="2" destOrd="0" parTransId="{4898AD2D-2864-46CE-93DD-F5B8566C8CBD}" sibTransId="{8108D761-22FC-49B2-A199-F4DBA0E59BA8}"/>
    <dgm:cxn modelId="{B9184AD3-F018-7C48-A6DB-B7934530AFBB}" type="presOf" srcId="{B767CBD6-22BF-43C2-A651-65036CFCF943}" destId="{8FC178D5-977D-AC4C-9E14-C016D235404A}" srcOrd="0" destOrd="0" presId="urn:microsoft.com/office/officeart/2005/8/layout/hList1"/>
    <dgm:cxn modelId="{4DE1F3D7-DDB8-4BC9-93E0-A216E6DA8F63}" srcId="{7CD14814-7876-499F-A425-4DD2440F87CA}" destId="{B767CBD6-22BF-43C2-A651-65036CFCF943}" srcOrd="0" destOrd="0" parTransId="{02340A31-8E51-48D1-9A4E-9C94E7732492}" sibTransId="{D9CFD040-9EB3-47BE-AC69-A43B69B856E1}"/>
    <dgm:cxn modelId="{61A508E3-6CEC-A347-89BE-0DD2ED71C309}" type="presOf" srcId="{A5F18295-02C8-4EAB-9DF0-FC11D8F1D2D4}" destId="{84DDDE44-EA07-9144-A8A5-3F82213BEA38}" srcOrd="0" destOrd="0" presId="urn:microsoft.com/office/officeart/2005/8/layout/hList1"/>
    <dgm:cxn modelId="{05DCDDEB-DF59-C041-AD37-A7D4B2CE8D86}" type="presOf" srcId="{7CD14814-7876-499F-A425-4DD2440F87CA}" destId="{87AAA894-E39C-8448-BA4E-E3CD8B60749D}" srcOrd="0" destOrd="0" presId="urn:microsoft.com/office/officeart/2005/8/layout/hList1"/>
    <dgm:cxn modelId="{DCDB41FF-717F-1F46-8C8B-43E02C5B92AB}" type="presOf" srcId="{1BB39BF1-11FF-4BED-B666-547000D8CB57}" destId="{D4EDC27F-417F-AC47-8933-9EB029AA42B2}" srcOrd="0" destOrd="0" presId="urn:microsoft.com/office/officeart/2005/8/layout/hList1"/>
    <dgm:cxn modelId="{819C5098-0FC5-4B47-B720-2A4478BA1B15}" type="presParOf" srcId="{2DA91144-B008-6844-AF87-210594468DE8}" destId="{FB12D98F-140F-E140-8771-E9131B54A0C2}" srcOrd="0" destOrd="0" presId="urn:microsoft.com/office/officeart/2005/8/layout/hList1"/>
    <dgm:cxn modelId="{430AE03B-9BF8-424F-81F7-F712256F8346}" type="presParOf" srcId="{FB12D98F-140F-E140-8771-E9131B54A0C2}" destId="{EBE1E454-FECF-D749-A349-DBBDBD9C465C}" srcOrd="0" destOrd="0" presId="urn:microsoft.com/office/officeart/2005/8/layout/hList1"/>
    <dgm:cxn modelId="{F4AB6739-AAB7-ED4B-8092-D2FF9B229A2F}" type="presParOf" srcId="{FB12D98F-140F-E140-8771-E9131B54A0C2}" destId="{35EAC039-5617-8C43-BCFF-293467911F0E}" srcOrd="1" destOrd="0" presId="urn:microsoft.com/office/officeart/2005/8/layout/hList1"/>
    <dgm:cxn modelId="{722A13A7-F682-414E-8E07-BC721688A5EA}" type="presParOf" srcId="{2DA91144-B008-6844-AF87-210594468DE8}" destId="{60F58344-98F6-CC40-880F-2BC19AD2F610}" srcOrd="1" destOrd="0" presId="urn:microsoft.com/office/officeart/2005/8/layout/hList1"/>
    <dgm:cxn modelId="{A47A5A32-69C3-FB4C-8C90-D115A152192C}" type="presParOf" srcId="{2DA91144-B008-6844-AF87-210594468DE8}" destId="{6AFCDBDA-36E3-7440-9A65-2B75D9F1CD5A}" srcOrd="2" destOrd="0" presId="urn:microsoft.com/office/officeart/2005/8/layout/hList1"/>
    <dgm:cxn modelId="{F84F80BF-3149-1145-9840-4AC31E2560E8}" type="presParOf" srcId="{6AFCDBDA-36E3-7440-9A65-2B75D9F1CD5A}" destId="{87AAA894-E39C-8448-BA4E-E3CD8B60749D}" srcOrd="0" destOrd="0" presId="urn:microsoft.com/office/officeart/2005/8/layout/hList1"/>
    <dgm:cxn modelId="{32231992-D7F7-7E49-8A3B-D3CD02D17887}" type="presParOf" srcId="{6AFCDBDA-36E3-7440-9A65-2B75D9F1CD5A}" destId="{8FC178D5-977D-AC4C-9E14-C016D235404A}" srcOrd="1" destOrd="0" presId="urn:microsoft.com/office/officeart/2005/8/layout/hList1"/>
    <dgm:cxn modelId="{D9CAE6F4-B23B-2845-A023-431F083DD363}" type="presParOf" srcId="{2DA91144-B008-6844-AF87-210594468DE8}" destId="{957B62B1-DAEF-7141-9B14-04137D1C0677}" srcOrd="3" destOrd="0" presId="urn:microsoft.com/office/officeart/2005/8/layout/hList1"/>
    <dgm:cxn modelId="{A323E0D7-4C53-FB45-87BE-92C63188781B}" type="presParOf" srcId="{2DA91144-B008-6844-AF87-210594468DE8}" destId="{A4A4C7FE-CF33-2D48-851A-45E36989B984}" srcOrd="4" destOrd="0" presId="urn:microsoft.com/office/officeart/2005/8/layout/hList1"/>
    <dgm:cxn modelId="{E8734926-2629-1C4D-A837-CA398DA1C4F0}" type="presParOf" srcId="{A4A4C7FE-CF33-2D48-851A-45E36989B984}" destId="{7B4CF35A-3323-394D-BDAA-505D2DFFD3B3}" srcOrd="0" destOrd="0" presId="urn:microsoft.com/office/officeart/2005/8/layout/hList1"/>
    <dgm:cxn modelId="{83ED1CCB-A017-0349-9C6D-8041E40067A2}" type="presParOf" srcId="{A4A4C7FE-CF33-2D48-851A-45E36989B984}" destId="{84DDDE44-EA07-9144-A8A5-3F82213BEA38}" srcOrd="1" destOrd="0" presId="urn:microsoft.com/office/officeart/2005/8/layout/hList1"/>
    <dgm:cxn modelId="{F93ECEEF-1DAE-9B49-85CA-991D7C8FE6D5}" type="presParOf" srcId="{2DA91144-B008-6844-AF87-210594468DE8}" destId="{B192DD8C-BAD1-8F4A-A306-26797811259C}" srcOrd="5" destOrd="0" presId="urn:microsoft.com/office/officeart/2005/8/layout/hList1"/>
    <dgm:cxn modelId="{B4B1B46F-BF8D-B447-9490-57CEE92D157A}" type="presParOf" srcId="{2DA91144-B008-6844-AF87-210594468DE8}" destId="{D3465525-9DBB-374A-BC69-8FFD2441C208}" srcOrd="6" destOrd="0" presId="urn:microsoft.com/office/officeart/2005/8/layout/hList1"/>
    <dgm:cxn modelId="{82AA31F7-2F90-424C-9954-272670A8BDE2}" type="presParOf" srcId="{D3465525-9DBB-374A-BC69-8FFD2441C208}" destId="{F664ED88-C883-CF47-A13D-1B85D19EAD1E}" srcOrd="0" destOrd="0" presId="urn:microsoft.com/office/officeart/2005/8/layout/hList1"/>
    <dgm:cxn modelId="{766BF919-2143-624C-A1A1-829220805CEB}" type="presParOf" srcId="{D3465525-9DBB-374A-BC69-8FFD2441C208}" destId="{D4EDC27F-417F-AC47-8933-9EB029AA42B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FDAE6F-AD03-4FFE-B328-001C49DF7E1D}" type="doc">
      <dgm:prSet loTypeId="urn:microsoft.com/office/officeart/2016/7/layout/VerticalSolidActionList" loCatId="List" qsTypeId="urn:microsoft.com/office/officeart/2005/8/quickstyle/simple1" qsCatId="simple" csTypeId="urn:microsoft.com/office/officeart/2018/5/colors/Iconchunking_neutralicontext_colorful1" csCatId="colorful" phldr="1"/>
      <dgm:spPr/>
      <dgm:t>
        <a:bodyPr/>
        <a:lstStyle/>
        <a:p>
          <a:endParaRPr lang="en-US"/>
        </a:p>
      </dgm:t>
    </dgm:pt>
    <dgm:pt modelId="{0503712A-7AD5-4404-A1AD-0BB779020205}">
      <dgm:prSet/>
      <dgm:spPr/>
      <dgm:t>
        <a:bodyPr/>
        <a:lstStyle/>
        <a:p>
          <a:pPr>
            <a:lnSpc>
              <a:spcPct val="100000"/>
            </a:lnSpc>
          </a:pPr>
          <a:r>
            <a:rPr lang="en-US" b="1"/>
            <a:t>What is DPO?</a:t>
          </a:r>
          <a:endParaRPr lang="en-US"/>
        </a:p>
      </dgm:t>
    </dgm:pt>
    <dgm:pt modelId="{782B3CC0-0C35-4224-879A-68EAD1856931}" type="parTrans" cxnId="{F76258BA-68D3-44E7-9CF9-9B734F839235}">
      <dgm:prSet/>
      <dgm:spPr/>
      <dgm:t>
        <a:bodyPr/>
        <a:lstStyle/>
        <a:p>
          <a:endParaRPr lang="en-US"/>
        </a:p>
      </dgm:t>
    </dgm:pt>
    <dgm:pt modelId="{6A91D436-BA1E-4E76-8835-0F038C6DBE93}" type="sibTrans" cxnId="{F76258BA-68D3-44E7-9CF9-9B734F839235}">
      <dgm:prSet/>
      <dgm:spPr/>
      <dgm:t>
        <a:bodyPr/>
        <a:lstStyle/>
        <a:p>
          <a:endParaRPr lang="en-US"/>
        </a:p>
      </dgm:t>
    </dgm:pt>
    <dgm:pt modelId="{8FD108DE-F807-4384-94C8-4AB73131D839}">
      <dgm:prSet/>
      <dgm:spPr/>
      <dgm:t>
        <a:bodyPr/>
        <a:lstStyle/>
        <a:p>
          <a:pPr>
            <a:lnSpc>
              <a:spcPct val="100000"/>
            </a:lnSpc>
          </a:pPr>
          <a:r>
            <a:rPr lang="en-US"/>
            <a:t>A supervised learning method that aligns LLMs directly with human preferences.​</a:t>
          </a:r>
        </a:p>
      </dgm:t>
    </dgm:pt>
    <dgm:pt modelId="{73AF4546-EDCF-4380-8DA6-BFF1C1769B63}" type="parTrans" cxnId="{FC2BCFF7-3475-401F-B0D3-C8C89578F7F4}">
      <dgm:prSet/>
      <dgm:spPr/>
      <dgm:t>
        <a:bodyPr/>
        <a:lstStyle/>
        <a:p>
          <a:endParaRPr lang="en-US"/>
        </a:p>
      </dgm:t>
    </dgm:pt>
    <dgm:pt modelId="{66495D20-DCFE-4461-AACE-9A8A1F6C2020}" type="sibTrans" cxnId="{FC2BCFF7-3475-401F-B0D3-C8C89578F7F4}">
      <dgm:prSet/>
      <dgm:spPr/>
      <dgm:t>
        <a:bodyPr/>
        <a:lstStyle/>
        <a:p>
          <a:endParaRPr lang="en-US"/>
        </a:p>
      </dgm:t>
    </dgm:pt>
    <dgm:pt modelId="{ABDD87AD-5773-45F9-8D22-8633F473A661}">
      <dgm:prSet/>
      <dgm:spPr/>
      <dgm:t>
        <a:bodyPr/>
        <a:lstStyle/>
        <a:p>
          <a:pPr>
            <a:lnSpc>
              <a:spcPct val="100000"/>
            </a:lnSpc>
          </a:pPr>
          <a:r>
            <a:rPr lang="en-US" dirty="0"/>
            <a:t>Simplifies the alignment process by eliminating the need for a separate reward model or complex reinforcement learning loops.</a:t>
          </a:r>
        </a:p>
      </dgm:t>
    </dgm:pt>
    <dgm:pt modelId="{E48749F8-0407-43C0-8C31-314D02414A92}" type="parTrans" cxnId="{92FAA0D9-A1B2-4E70-A539-D1DFDFAC3B90}">
      <dgm:prSet/>
      <dgm:spPr/>
      <dgm:t>
        <a:bodyPr/>
        <a:lstStyle/>
        <a:p>
          <a:endParaRPr lang="en-US"/>
        </a:p>
      </dgm:t>
    </dgm:pt>
    <dgm:pt modelId="{C86830EC-241C-4055-8A23-83AE5922A700}" type="sibTrans" cxnId="{92FAA0D9-A1B2-4E70-A539-D1DFDFAC3B90}">
      <dgm:prSet/>
      <dgm:spPr/>
      <dgm:t>
        <a:bodyPr/>
        <a:lstStyle/>
        <a:p>
          <a:endParaRPr lang="en-US"/>
        </a:p>
      </dgm:t>
    </dgm:pt>
    <dgm:pt modelId="{95510C10-32BA-43D3-B4C0-6A65BDAEA0A0}">
      <dgm:prSet/>
      <dgm:spPr/>
      <dgm:t>
        <a:bodyPr/>
        <a:lstStyle/>
        <a:p>
          <a:pPr>
            <a:lnSpc>
              <a:spcPct val="100000"/>
            </a:lnSpc>
          </a:pPr>
          <a:r>
            <a:rPr lang="en-US" b="1"/>
            <a:t>How It Works:</a:t>
          </a:r>
          <a:endParaRPr lang="en-US"/>
        </a:p>
      </dgm:t>
    </dgm:pt>
    <dgm:pt modelId="{E963E796-1A96-45A0-8345-8EAF298DFE70}" type="parTrans" cxnId="{22EB52E2-C959-43C9-9548-3B30EC95ABA0}">
      <dgm:prSet/>
      <dgm:spPr/>
      <dgm:t>
        <a:bodyPr/>
        <a:lstStyle/>
        <a:p>
          <a:endParaRPr lang="en-US"/>
        </a:p>
      </dgm:t>
    </dgm:pt>
    <dgm:pt modelId="{B94DD6C3-00B1-407D-AA06-641448C097BD}" type="sibTrans" cxnId="{22EB52E2-C959-43C9-9548-3B30EC95ABA0}">
      <dgm:prSet/>
      <dgm:spPr/>
      <dgm:t>
        <a:bodyPr/>
        <a:lstStyle/>
        <a:p>
          <a:endParaRPr lang="en-US"/>
        </a:p>
      </dgm:t>
    </dgm:pt>
    <dgm:pt modelId="{BFF30FC2-DD66-4325-983C-A605DD62E372}">
      <dgm:prSet/>
      <dgm:spPr/>
      <dgm:t>
        <a:bodyPr/>
        <a:lstStyle/>
        <a:p>
          <a:pPr>
            <a:lnSpc>
              <a:spcPct val="100000"/>
            </a:lnSpc>
          </a:pPr>
          <a:r>
            <a:rPr lang="en-US"/>
            <a:t>Utilizes datasets containing pairs of responses labeled as "preferred" and "less preferred."</a:t>
          </a:r>
        </a:p>
      </dgm:t>
    </dgm:pt>
    <dgm:pt modelId="{D8A3A268-98B6-495D-9F02-854D8C805EF0}" type="parTrans" cxnId="{9D676836-D138-4F03-BA90-3E3F86A871B9}">
      <dgm:prSet/>
      <dgm:spPr/>
      <dgm:t>
        <a:bodyPr/>
        <a:lstStyle/>
        <a:p>
          <a:endParaRPr lang="en-US"/>
        </a:p>
      </dgm:t>
    </dgm:pt>
    <dgm:pt modelId="{09A7E207-E43C-41F6-A373-50405DB68D6D}" type="sibTrans" cxnId="{9D676836-D138-4F03-BA90-3E3F86A871B9}">
      <dgm:prSet/>
      <dgm:spPr/>
      <dgm:t>
        <a:bodyPr/>
        <a:lstStyle/>
        <a:p>
          <a:endParaRPr lang="en-US"/>
        </a:p>
      </dgm:t>
    </dgm:pt>
    <dgm:pt modelId="{4CC63CC2-4C62-4C4D-AAF5-A338F247728D}">
      <dgm:prSet/>
      <dgm:spPr/>
      <dgm:t>
        <a:bodyPr/>
        <a:lstStyle/>
        <a:p>
          <a:pPr>
            <a:lnSpc>
              <a:spcPct val="100000"/>
            </a:lnSpc>
          </a:pPr>
          <a:r>
            <a:rPr lang="en-US"/>
            <a:t>Optimizes the model to increase the likelihood of generating preferred responses over less preferred ones.​</a:t>
          </a:r>
        </a:p>
      </dgm:t>
    </dgm:pt>
    <dgm:pt modelId="{D9D78BED-ED50-4E40-A1AA-4A70B93B5875}" type="parTrans" cxnId="{6B38BABB-809B-41F2-B5CE-47AEC7A31AC3}">
      <dgm:prSet/>
      <dgm:spPr/>
      <dgm:t>
        <a:bodyPr/>
        <a:lstStyle/>
        <a:p>
          <a:endParaRPr lang="en-US"/>
        </a:p>
      </dgm:t>
    </dgm:pt>
    <dgm:pt modelId="{26D5AA08-32E5-46B0-917B-62426D8B7B42}" type="sibTrans" cxnId="{6B38BABB-809B-41F2-B5CE-47AEC7A31AC3}">
      <dgm:prSet/>
      <dgm:spPr/>
      <dgm:t>
        <a:bodyPr/>
        <a:lstStyle/>
        <a:p>
          <a:endParaRPr lang="en-US"/>
        </a:p>
      </dgm:t>
    </dgm:pt>
    <dgm:pt modelId="{4243BCEA-0DED-427D-AD6C-653A7C5140DC}">
      <dgm:prSet/>
      <dgm:spPr/>
      <dgm:t>
        <a:bodyPr/>
        <a:lstStyle/>
        <a:p>
          <a:pPr>
            <a:lnSpc>
              <a:spcPct val="100000"/>
            </a:lnSpc>
          </a:pPr>
          <a:r>
            <a:rPr lang="en-US" b="1"/>
            <a:t>Benefits:</a:t>
          </a:r>
          <a:endParaRPr lang="en-US"/>
        </a:p>
      </dgm:t>
    </dgm:pt>
    <dgm:pt modelId="{99A34466-72A8-4532-8A4E-E4F5F9CB78C2}" type="parTrans" cxnId="{5B87B659-E949-420B-9F88-7329C529C280}">
      <dgm:prSet/>
      <dgm:spPr/>
      <dgm:t>
        <a:bodyPr/>
        <a:lstStyle/>
        <a:p>
          <a:endParaRPr lang="en-US"/>
        </a:p>
      </dgm:t>
    </dgm:pt>
    <dgm:pt modelId="{157EA3CC-089C-43EA-94DA-786D29F9D7D9}" type="sibTrans" cxnId="{5B87B659-E949-420B-9F88-7329C529C280}">
      <dgm:prSet/>
      <dgm:spPr/>
      <dgm:t>
        <a:bodyPr/>
        <a:lstStyle/>
        <a:p>
          <a:endParaRPr lang="en-US"/>
        </a:p>
      </dgm:t>
    </dgm:pt>
    <dgm:pt modelId="{9BAF4D6F-E902-417B-B451-1BEE2D9C5B67}">
      <dgm:prSet/>
      <dgm:spPr/>
      <dgm:t>
        <a:bodyPr/>
        <a:lstStyle/>
        <a:p>
          <a:pPr>
            <a:lnSpc>
              <a:spcPct val="100000"/>
            </a:lnSpc>
          </a:pPr>
          <a:r>
            <a:rPr lang="en-US"/>
            <a:t>Simpler and more computationally efficient compared to traditional RLHF methods.​Demonstrated effectiveness in tasks like summarization and dialogue generation.​</a:t>
          </a:r>
        </a:p>
      </dgm:t>
    </dgm:pt>
    <dgm:pt modelId="{F9438FC7-B02A-4552-8661-DA5CA89E4FC6}" type="parTrans" cxnId="{8EA2856C-86C7-43C5-A4F3-0E117EC7BBCD}">
      <dgm:prSet/>
      <dgm:spPr/>
      <dgm:t>
        <a:bodyPr/>
        <a:lstStyle/>
        <a:p>
          <a:endParaRPr lang="en-US"/>
        </a:p>
      </dgm:t>
    </dgm:pt>
    <dgm:pt modelId="{8FCDE4A8-3DD4-4680-BDAD-A81D0D771BD1}" type="sibTrans" cxnId="{8EA2856C-86C7-43C5-A4F3-0E117EC7BBCD}">
      <dgm:prSet/>
      <dgm:spPr/>
      <dgm:t>
        <a:bodyPr/>
        <a:lstStyle/>
        <a:p>
          <a:endParaRPr lang="en-US"/>
        </a:p>
      </dgm:t>
    </dgm:pt>
    <dgm:pt modelId="{3C296939-D694-46DD-8A1C-611FA43C97F9}">
      <dgm:prSet/>
      <dgm:spPr/>
      <dgm:t>
        <a:bodyPr/>
        <a:lstStyle/>
        <a:p>
          <a:pPr>
            <a:lnSpc>
              <a:spcPct val="100000"/>
            </a:lnSpc>
          </a:pPr>
          <a:r>
            <a:rPr lang="en-US" b="1"/>
            <a:t>Use Cases:</a:t>
          </a:r>
          <a:endParaRPr lang="en-US"/>
        </a:p>
      </dgm:t>
    </dgm:pt>
    <dgm:pt modelId="{97D2D2B4-8E82-4AF9-B587-EC0579F8BB01}" type="parTrans" cxnId="{79D679C9-7E51-48F4-A594-97B29EA241DB}">
      <dgm:prSet/>
      <dgm:spPr/>
      <dgm:t>
        <a:bodyPr/>
        <a:lstStyle/>
        <a:p>
          <a:endParaRPr lang="en-US"/>
        </a:p>
      </dgm:t>
    </dgm:pt>
    <dgm:pt modelId="{D850DA22-BAEA-4C9B-8609-D5A619ABF8E6}" type="sibTrans" cxnId="{79D679C9-7E51-48F4-A594-97B29EA241DB}">
      <dgm:prSet/>
      <dgm:spPr/>
      <dgm:t>
        <a:bodyPr/>
        <a:lstStyle/>
        <a:p>
          <a:endParaRPr lang="en-US"/>
        </a:p>
      </dgm:t>
    </dgm:pt>
    <dgm:pt modelId="{B0F4F27D-0D77-4D3E-AE9A-233F778E34C8}">
      <dgm:prSet/>
      <dgm:spPr/>
      <dgm:t>
        <a:bodyPr/>
        <a:lstStyle/>
        <a:p>
          <a:pPr>
            <a:lnSpc>
              <a:spcPct val="100000"/>
            </a:lnSpc>
          </a:pPr>
          <a:r>
            <a:rPr lang="en-US"/>
            <a:t>Training models like Zephyr and Intel’s NeuralChat.​ </a:t>
          </a:r>
        </a:p>
      </dgm:t>
    </dgm:pt>
    <dgm:pt modelId="{510037EA-DA78-42A6-9F34-6EADD7AFF16C}" type="parTrans" cxnId="{06175629-DC98-4EFA-8BCA-27445059EA44}">
      <dgm:prSet/>
      <dgm:spPr/>
      <dgm:t>
        <a:bodyPr/>
        <a:lstStyle/>
        <a:p>
          <a:endParaRPr lang="en-US"/>
        </a:p>
      </dgm:t>
    </dgm:pt>
    <dgm:pt modelId="{6A09AB1B-4242-4E96-B5CB-BC2D1427D802}" type="sibTrans" cxnId="{06175629-DC98-4EFA-8BCA-27445059EA44}">
      <dgm:prSet/>
      <dgm:spPr/>
      <dgm:t>
        <a:bodyPr/>
        <a:lstStyle/>
        <a:p>
          <a:endParaRPr lang="en-US"/>
        </a:p>
      </dgm:t>
    </dgm:pt>
    <dgm:pt modelId="{3E583B1B-6137-403B-9EC0-0DFF62355F70}">
      <dgm:prSet/>
      <dgm:spPr/>
      <dgm:t>
        <a:bodyPr/>
        <a:lstStyle/>
        <a:p>
          <a:pPr>
            <a:lnSpc>
              <a:spcPct val="100000"/>
            </a:lnSpc>
          </a:pPr>
          <a:r>
            <a:rPr lang="en-US"/>
            <a:t>Aligning LLM outputs with specific human preferences in various applications.​</a:t>
          </a:r>
        </a:p>
      </dgm:t>
    </dgm:pt>
    <dgm:pt modelId="{0BDC5856-52D2-458B-9BF6-42274854C780}" type="parTrans" cxnId="{9AA61B09-714C-42F3-8E56-F435CDE82A45}">
      <dgm:prSet/>
      <dgm:spPr/>
      <dgm:t>
        <a:bodyPr/>
        <a:lstStyle/>
        <a:p>
          <a:endParaRPr lang="en-US"/>
        </a:p>
      </dgm:t>
    </dgm:pt>
    <dgm:pt modelId="{10A96C2B-F771-4FA1-9B2A-01D0759C5A08}" type="sibTrans" cxnId="{9AA61B09-714C-42F3-8E56-F435CDE82A45}">
      <dgm:prSet/>
      <dgm:spPr/>
      <dgm:t>
        <a:bodyPr/>
        <a:lstStyle/>
        <a:p>
          <a:endParaRPr lang="en-US"/>
        </a:p>
      </dgm:t>
    </dgm:pt>
    <dgm:pt modelId="{7E52C00E-163D-BC4B-B2D5-0EDE02150BF9}" type="pres">
      <dgm:prSet presAssocID="{22FDAE6F-AD03-4FFE-B328-001C49DF7E1D}" presName="Name0" presStyleCnt="0">
        <dgm:presLayoutVars>
          <dgm:dir/>
          <dgm:animLvl val="lvl"/>
          <dgm:resizeHandles val="exact"/>
        </dgm:presLayoutVars>
      </dgm:prSet>
      <dgm:spPr/>
    </dgm:pt>
    <dgm:pt modelId="{13C83CF8-0E44-7549-BC12-633BB42A182A}" type="pres">
      <dgm:prSet presAssocID="{0503712A-7AD5-4404-A1AD-0BB779020205}" presName="linNode" presStyleCnt="0"/>
      <dgm:spPr/>
    </dgm:pt>
    <dgm:pt modelId="{A9105BA1-D6D1-4446-B648-29F811984255}" type="pres">
      <dgm:prSet presAssocID="{0503712A-7AD5-4404-A1AD-0BB779020205}" presName="parentText" presStyleLbl="alignNode1" presStyleIdx="0" presStyleCnt="4">
        <dgm:presLayoutVars>
          <dgm:chMax val="1"/>
          <dgm:bulletEnabled/>
        </dgm:presLayoutVars>
      </dgm:prSet>
      <dgm:spPr/>
    </dgm:pt>
    <dgm:pt modelId="{F06DE4AC-C3FC-2846-BAC8-09DCC281844B}" type="pres">
      <dgm:prSet presAssocID="{0503712A-7AD5-4404-A1AD-0BB779020205}" presName="descendantText" presStyleLbl="alignAccFollowNode1" presStyleIdx="0" presStyleCnt="4">
        <dgm:presLayoutVars>
          <dgm:bulletEnabled/>
        </dgm:presLayoutVars>
      </dgm:prSet>
      <dgm:spPr/>
    </dgm:pt>
    <dgm:pt modelId="{B128F849-0AFD-2041-AE82-AA369A2AD53B}" type="pres">
      <dgm:prSet presAssocID="{6A91D436-BA1E-4E76-8835-0F038C6DBE93}" presName="sp" presStyleCnt="0"/>
      <dgm:spPr/>
    </dgm:pt>
    <dgm:pt modelId="{78BB0177-C9C0-B843-B652-DBEEB4AC8287}" type="pres">
      <dgm:prSet presAssocID="{95510C10-32BA-43D3-B4C0-6A65BDAEA0A0}" presName="linNode" presStyleCnt="0"/>
      <dgm:spPr/>
    </dgm:pt>
    <dgm:pt modelId="{1300CE1B-CBB9-1440-8123-794D3E40CC9C}" type="pres">
      <dgm:prSet presAssocID="{95510C10-32BA-43D3-B4C0-6A65BDAEA0A0}" presName="parentText" presStyleLbl="alignNode1" presStyleIdx="1" presStyleCnt="4">
        <dgm:presLayoutVars>
          <dgm:chMax val="1"/>
          <dgm:bulletEnabled/>
        </dgm:presLayoutVars>
      </dgm:prSet>
      <dgm:spPr/>
    </dgm:pt>
    <dgm:pt modelId="{8A42FBCD-705E-9842-8C20-1AC0FE4D5597}" type="pres">
      <dgm:prSet presAssocID="{95510C10-32BA-43D3-B4C0-6A65BDAEA0A0}" presName="descendantText" presStyleLbl="alignAccFollowNode1" presStyleIdx="1" presStyleCnt="4">
        <dgm:presLayoutVars>
          <dgm:bulletEnabled/>
        </dgm:presLayoutVars>
      </dgm:prSet>
      <dgm:spPr/>
    </dgm:pt>
    <dgm:pt modelId="{ED267E87-C219-AD47-B4E1-C03BB6D96D94}" type="pres">
      <dgm:prSet presAssocID="{B94DD6C3-00B1-407D-AA06-641448C097BD}" presName="sp" presStyleCnt="0"/>
      <dgm:spPr/>
    </dgm:pt>
    <dgm:pt modelId="{622AB33F-8331-1043-9773-61B0FDE128F3}" type="pres">
      <dgm:prSet presAssocID="{4243BCEA-0DED-427D-AD6C-653A7C5140DC}" presName="linNode" presStyleCnt="0"/>
      <dgm:spPr/>
    </dgm:pt>
    <dgm:pt modelId="{7DDE1CEE-8FFD-DD40-B922-862C2C68E85C}" type="pres">
      <dgm:prSet presAssocID="{4243BCEA-0DED-427D-AD6C-653A7C5140DC}" presName="parentText" presStyleLbl="alignNode1" presStyleIdx="2" presStyleCnt="4">
        <dgm:presLayoutVars>
          <dgm:chMax val="1"/>
          <dgm:bulletEnabled/>
        </dgm:presLayoutVars>
      </dgm:prSet>
      <dgm:spPr/>
    </dgm:pt>
    <dgm:pt modelId="{282FBDCF-359D-5A4E-9F68-B73F47C7B06A}" type="pres">
      <dgm:prSet presAssocID="{4243BCEA-0DED-427D-AD6C-653A7C5140DC}" presName="descendantText" presStyleLbl="alignAccFollowNode1" presStyleIdx="2" presStyleCnt="4">
        <dgm:presLayoutVars>
          <dgm:bulletEnabled/>
        </dgm:presLayoutVars>
      </dgm:prSet>
      <dgm:spPr/>
    </dgm:pt>
    <dgm:pt modelId="{46F21956-8D58-7343-86D1-81397138322A}" type="pres">
      <dgm:prSet presAssocID="{157EA3CC-089C-43EA-94DA-786D29F9D7D9}" presName="sp" presStyleCnt="0"/>
      <dgm:spPr/>
    </dgm:pt>
    <dgm:pt modelId="{C0DA26FC-B1BA-CD49-89F3-9971F2FC733A}" type="pres">
      <dgm:prSet presAssocID="{3C296939-D694-46DD-8A1C-611FA43C97F9}" presName="linNode" presStyleCnt="0"/>
      <dgm:spPr/>
    </dgm:pt>
    <dgm:pt modelId="{6A2D781F-3B76-DF4A-B761-B3BFA63CDA24}" type="pres">
      <dgm:prSet presAssocID="{3C296939-D694-46DD-8A1C-611FA43C97F9}" presName="parentText" presStyleLbl="alignNode1" presStyleIdx="3" presStyleCnt="4">
        <dgm:presLayoutVars>
          <dgm:chMax val="1"/>
          <dgm:bulletEnabled/>
        </dgm:presLayoutVars>
      </dgm:prSet>
      <dgm:spPr/>
    </dgm:pt>
    <dgm:pt modelId="{217D0964-C208-5B41-BAFC-42458799D1BF}" type="pres">
      <dgm:prSet presAssocID="{3C296939-D694-46DD-8A1C-611FA43C97F9}" presName="descendantText" presStyleLbl="alignAccFollowNode1" presStyleIdx="3" presStyleCnt="4">
        <dgm:presLayoutVars>
          <dgm:bulletEnabled/>
        </dgm:presLayoutVars>
      </dgm:prSet>
      <dgm:spPr/>
    </dgm:pt>
  </dgm:ptLst>
  <dgm:cxnLst>
    <dgm:cxn modelId="{DE5F3C08-88AC-AA41-A2EA-1EFE151669E2}" type="presOf" srcId="{B0F4F27D-0D77-4D3E-AE9A-233F778E34C8}" destId="{217D0964-C208-5B41-BAFC-42458799D1BF}" srcOrd="0" destOrd="0" presId="urn:microsoft.com/office/officeart/2016/7/layout/VerticalSolidActionList"/>
    <dgm:cxn modelId="{9AA61B09-714C-42F3-8E56-F435CDE82A45}" srcId="{3C296939-D694-46DD-8A1C-611FA43C97F9}" destId="{3E583B1B-6137-403B-9EC0-0DFF62355F70}" srcOrd="1" destOrd="0" parTransId="{0BDC5856-52D2-458B-9BF6-42274854C780}" sibTransId="{10A96C2B-F771-4FA1-9B2A-01D0759C5A08}"/>
    <dgm:cxn modelId="{706E0B12-D9CC-A546-ACBA-E851DA9AA3BC}" type="presOf" srcId="{3C296939-D694-46DD-8A1C-611FA43C97F9}" destId="{6A2D781F-3B76-DF4A-B761-B3BFA63CDA24}" srcOrd="0" destOrd="0" presId="urn:microsoft.com/office/officeart/2016/7/layout/VerticalSolidActionList"/>
    <dgm:cxn modelId="{06175629-DC98-4EFA-8BCA-27445059EA44}" srcId="{3C296939-D694-46DD-8A1C-611FA43C97F9}" destId="{B0F4F27D-0D77-4D3E-AE9A-233F778E34C8}" srcOrd="0" destOrd="0" parTransId="{510037EA-DA78-42A6-9F34-6EADD7AFF16C}" sibTransId="{6A09AB1B-4242-4E96-B5CB-BC2D1427D802}"/>
    <dgm:cxn modelId="{9D676836-D138-4F03-BA90-3E3F86A871B9}" srcId="{95510C10-32BA-43D3-B4C0-6A65BDAEA0A0}" destId="{BFF30FC2-DD66-4325-983C-A605DD62E372}" srcOrd="0" destOrd="0" parTransId="{D8A3A268-98B6-495D-9F02-854D8C805EF0}" sibTransId="{09A7E207-E43C-41F6-A373-50405DB68D6D}"/>
    <dgm:cxn modelId="{C7605E38-61BD-3A43-8933-60DFE6E0BDAE}" type="presOf" srcId="{3E583B1B-6137-403B-9EC0-0DFF62355F70}" destId="{217D0964-C208-5B41-BAFC-42458799D1BF}" srcOrd="0" destOrd="1" presId="urn:microsoft.com/office/officeart/2016/7/layout/VerticalSolidActionList"/>
    <dgm:cxn modelId="{DCCAF44F-9579-0344-B957-81B9DE7A05A7}" type="presOf" srcId="{0503712A-7AD5-4404-A1AD-0BB779020205}" destId="{A9105BA1-D6D1-4446-B648-29F811984255}" srcOrd="0" destOrd="0" presId="urn:microsoft.com/office/officeart/2016/7/layout/VerticalSolidActionList"/>
    <dgm:cxn modelId="{5B87B659-E949-420B-9F88-7329C529C280}" srcId="{22FDAE6F-AD03-4FFE-B328-001C49DF7E1D}" destId="{4243BCEA-0DED-427D-AD6C-653A7C5140DC}" srcOrd="2" destOrd="0" parTransId="{99A34466-72A8-4532-8A4E-E4F5F9CB78C2}" sibTransId="{157EA3CC-089C-43EA-94DA-786D29F9D7D9}"/>
    <dgm:cxn modelId="{8EA2856C-86C7-43C5-A4F3-0E117EC7BBCD}" srcId="{4243BCEA-0DED-427D-AD6C-653A7C5140DC}" destId="{9BAF4D6F-E902-417B-B451-1BEE2D9C5B67}" srcOrd="0" destOrd="0" parTransId="{F9438FC7-B02A-4552-8661-DA5CA89E4FC6}" sibTransId="{8FCDE4A8-3DD4-4680-BDAD-A81D0D771BD1}"/>
    <dgm:cxn modelId="{029A287C-2FCC-E94F-9A65-B0DFC847346A}" type="presOf" srcId="{8FD108DE-F807-4384-94C8-4AB73131D839}" destId="{F06DE4AC-C3FC-2846-BAC8-09DCC281844B}" srcOrd="0" destOrd="0" presId="urn:microsoft.com/office/officeart/2016/7/layout/VerticalSolidActionList"/>
    <dgm:cxn modelId="{9C8F887D-7AA4-6C4A-BDF0-EE250C408058}" type="presOf" srcId="{4CC63CC2-4C62-4C4D-AAF5-A338F247728D}" destId="{8A42FBCD-705E-9842-8C20-1AC0FE4D5597}" srcOrd="0" destOrd="1" presId="urn:microsoft.com/office/officeart/2016/7/layout/VerticalSolidActionList"/>
    <dgm:cxn modelId="{C2647D94-27F4-A841-91E9-F218CFF0D6A3}" type="presOf" srcId="{22FDAE6F-AD03-4FFE-B328-001C49DF7E1D}" destId="{7E52C00E-163D-BC4B-B2D5-0EDE02150BF9}" srcOrd="0" destOrd="0" presId="urn:microsoft.com/office/officeart/2016/7/layout/VerticalSolidActionList"/>
    <dgm:cxn modelId="{B40FF9AD-614A-8448-ACB5-8129BF0CBAC6}" type="presOf" srcId="{ABDD87AD-5773-45F9-8D22-8633F473A661}" destId="{F06DE4AC-C3FC-2846-BAC8-09DCC281844B}" srcOrd="0" destOrd="1" presId="urn:microsoft.com/office/officeart/2016/7/layout/VerticalSolidActionList"/>
    <dgm:cxn modelId="{0C0415B7-3FB1-BB4A-96BE-9AAF3AF0E03E}" type="presOf" srcId="{BFF30FC2-DD66-4325-983C-A605DD62E372}" destId="{8A42FBCD-705E-9842-8C20-1AC0FE4D5597}" srcOrd="0" destOrd="0" presId="urn:microsoft.com/office/officeart/2016/7/layout/VerticalSolidActionList"/>
    <dgm:cxn modelId="{F76258BA-68D3-44E7-9CF9-9B734F839235}" srcId="{22FDAE6F-AD03-4FFE-B328-001C49DF7E1D}" destId="{0503712A-7AD5-4404-A1AD-0BB779020205}" srcOrd="0" destOrd="0" parTransId="{782B3CC0-0C35-4224-879A-68EAD1856931}" sibTransId="{6A91D436-BA1E-4E76-8835-0F038C6DBE93}"/>
    <dgm:cxn modelId="{6B38BABB-809B-41F2-B5CE-47AEC7A31AC3}" srcId="{95510C10-32BA-43D3-B4C0-6A65BDAEA0A0}" destId="{4CC63CC2-4C62-4C4D-AAF5-A338F247728D}" srcOrd="1" destOrd="0" parTransId="{D9D78BED-ED50-4E40-A1AA-4A70B93B5875}" sibTransId="{26D5AA08-32E5-46B0-917B-62426D8B7B42}"/>
    <dgm:cxn modelId="{2EA6DABB-1AB5-414E-8648-76E84F9E4964}" type="presOf" srcId="{4243BCEA-0DED-427D-AD6C-653A7C5140DC}" destId="{7DDE1CEE-8FFD-DD40-B922-862C2C68E85C}" srcOrd="0" destOrd="0" presId="urn:microsoft.com/office/officeart/2016/7/layout/VerticalSolidActionList"/>
    <dgm:cxn modelId="{D1D89CC1-3451-004D-96B3-EA7E8013240B}" type="presOf" srcId="{9BAF4D6F-E902-417B-B451-1BEE2D9C5B67}" destId="{282FBDCF-359D-5A4E-9F68-B73F47C7B06A}" srcOrd="0" destOrd="0" presId="urn:microsoft.com/office/officeart/2016/7/layout/VerticalSolidActionList"/>
    <dgm:cxn modelId="{79D679C9-7E51-48F4-A594-97B29EA241DB}" srcId="{22FDAE6F-AD03-4FFE-B328-001C49DF7E1D}" destId="{3C296939-D694-46DD-8A1C-611FA43C97F9}" srcOrd="3" destOrd="0" parTransId="{97D2D2B4-8E82-4AF9-B587-EC0579F8BB01}" sibTransId="{D850DA22-BAEA-4C9B-8609-D5A619ABF8E6}"/>
    <dgm:cxn modelId="{4D03F4D8-D47A-744E-9587-3EB9827E882B}" type="presOf" srcId="{95510C10-32BA-43D3-B4C0-6A65BDAEA0A0}" destId="{1300CE1B-CBB9-1440-8123-794D3E40CC9C}" srcOrd="0" destOrd="0" presId="urn:microsoft.com/office/officeart/2016/7/layout/VerticalSolidActionList"/>
    <dgm:cxn modelId="{92FAA0D9-A1B2-4E70-A539-D1DFDFAC3B90}" srcId="{0503712A-7AD5-4404-A1AD-0BB779020205}" destId="{ABDD87AD-5773-45F9-8D22-8633F473A661}" srcOrd="1" destOrd="0" parTransId="{E48749F8-0407-43C0-8C31-314D02414A92}" sibTransId="{C86830EC-241C-4055-8A23-83AE5922A700}"/>
    <dgm:cxn modelId="{22EB52E2-C959-43C9-9548-3B30EC95ABA0}" srcId="{22FDAE6F-AD03-4FFE-B328-001C49DF7E1D}" destId="{95510C10-32BA-43D3-B4C0-6A65BDAEA0A0}" srcOrd="1" destOrd="0" parTransId="{E963E796-1A96-45A0-8345-8EAF298DFE70}" sibTransId="{B94DD6C3-00B1-407D-AA06-641448C097BD}"/>
    <dgm:cxn modelId="{FC2BCFF7-3475-401F-B0D3-C8C89578F7F4}" srcId="{0503712A-7AD5-4404-A1AD-0BB779020205}" destId="{8FD108DE-F807-4384-94C8-4AB73131D839}" srcOrd="0" destOrd="0" parTransId="{73AF4546-EDCF-4380-8DA6-BFF1C1769B63}" sibTransId="{66495D20-DCFE-4461-AACE-9A8A1F6C2020}"/>
    <dgm:cxn modelId="{69B867EC-9421-DF4E-B260-D68A2498AA75}" type="presParOf" srcId="{7E52C00E-163D-BC4B-B2D5-0EDE02150BF9}" destId="{13C83CF8-0E44-7549-BC12-633BB42A182A}" srcOrd="0" destOrd="0" presId="urn:microsoft.com/office/officeart/2016/7/layout/VerticalSolidActionList"/>
    <dgm:cxn modelId="{BAAAD885-C9D3-254E-9A29-B513B6A63945}" type="presParOf" srcId="{13C83CF8-0E44-7549-BC12-633BB42A182A}" destId="{A9105BA1-D6D1-4446-B648-29F811984255}" srcOrd="0" destOrd="0" presId="urn:microsoft.com/office/officeart/2016/7/layout/VerticalSolidActionList"/>
    <dgm:cxn modelId="{602990B6-FAEC-2D48-B219-5A440D295620}" type="presParOf" srcId="{13C83CF8-0E44-7549-BC12-633BB42A182A}" destId="{F06DE4AC-C3FC-2846-BAC8-09DCC281844B}" srcOrd="1" destOrd="0" presId="urn:microsoft.com/office/officeart/2016/7/layout/VerticalSolidActionList"/>
    <dgm:cxn modelId="{11A7F395-7AB6-7044-98B3-5597F459A121}" type="presParOf" srcId="{7E52C00E-163D-BC4B-B2D5-0EDE02150BF9}" destId="{B128F849-0AFD-2041-AE82-AA369A2AD53B}" srcOrd="1" destOrd="0" presId="urn:microsoft.com/office/officeart/2016/7/layout/VerticalSolidActionList"/>
    <dgm:cxn modelId="{9E5AE666-0871-224C-9D76-F742CD43172F}" type="presParOf" srcId="{7E52C00E-163D-BC4B-B2D5-0EDE02150BF9}" destId="{78BB0177-C9C0-B843-B652-DBEEB4AC8287}" srcOrd="2" destOrd="0" presId="urn:microsoft.com/office/officeart/2016/7/layout/VerticalSolidActionList"/>
    <dgm:cxn modelId="{FD3AA431-B9DB-C74F-86A1-A9F7825183AA}" type="presParOf" srcId="{78BB0177-C9C0-B843-B652-DBEEB4AC8287}" destId="{1300CE1B-CBB9-1440-8123-794D3E40CC9C}" srcOrd="0" destOrd="0" presId="urn:microsoft.com/office/officeart/2016/7/layout/VerticalSolidActionList"/>
    <dgm:cxn modelId="{9D733521-8C96-EB45-825F-4BE5EB1E8EB6}" type="presParOf" srcId="{78BB0177-C9C0-B843-B652-DBEEB4AC8287}" destId="{8A42FBCD-705E-9842-8C20-1AC0FE4D5597}" srcOrd="1" destOrd="0" presId="urn:microsoft.com/office/officeart/2016/7/layout/VerticalSolidActionList"/>
    <dgm:cxn modelId="{872D343D-6965-D74F-BB41-76389F6759DE}" type="presParOf" srcId="{7E52C00E-163D-BC4B-B2D5-0EDE02150BF9}" destId="{ED267E87-C219-AD47-B4E1-C03BB6D96D94}" srcOrd="3" destOrd="0" presId="urn:microsoft.com/office/officeart/2016/7/layout/VerticalSolidActionList"/>
    <dgm:cxn modelId="{EDD72EA1-06F2-8F4A-A16F-B844DD71975A}" type="presParOf" srcId="{7E52C00E-163D-BC4B-B2D5-0EDE02150BF9}" destId="{622AB33F-8331-1043-9773-61B0FDE128F3}" srcOrd="4" destOrd="0" presId="urn:microsoft.com/office/officeart/2016/7/layout/VerticalSolidActionList"/>
    <dgm:cxn modelId="{B83239B8-861D-F148-9F9F-1084881BA069}" type="presParOf" srcId="{622AB33F-8331-1043-9773-61B0FDE128F3}" destId="{7DDE1CEE-8FFD-DD40-B922-862C2C68E85C}" srcOrd="0" destOrd="0" presId="urn:microsoft.com/office/officeart/2016/7/layout/VerticalSolidActionList"/>
    <dgm:cxn modelId="{A8C593A4-A30D-384B-B92C-FEDA27A90007}" type="presParOf" srcId="{622AB33F-8331-1043-9773-61B0FDE128F3}" destId="{282FBDCF-359D-5A4E-9F68-B73F47C7B06A}" srcOrd="1" destOrd="0" presId="urn:microsoft.com/office/officeart/2016/7/layout/VerticalSolidActionList"/>
    <dgm:cxn modelId="{A15182AB-E65C-4A41-86D9-85503863D746}" type="presParOf" srcId="{7E52C00E-163D-BC4B-B2D5-0EDE02150BF9}" destId="{46F21956-8D58-7343-86D1-81397138322A}" srcOrd="5" destOrd="0" presId="urn:microsoft.com/office/officeart/2016/7/layout/VerticalSolidActionList"/>
    <dgm:cxn modelId="{4BC9E421-6F45-2B4A-AC82-1CBA788C3DE9}" type="presParOf" srcId="{7E52C00E-163D-BC4B-B2D5-0EDE02150BF9}" destId="{C0DA26FC-B1BA-CD49-89F3-9971F2FC733A}" srcOrd="6" destOrd="0" presId="urn:microsoft.com/office/officeart/2016/7/layout/VerticalSolidActionList"/>
    <dgm:cxn modelId="{59F3EE42-A3C0-D449-992B-C1B88A4E20A3}" type="presParOf" srcId="{C0DA26FC-B1BA-CD49-89F3-9971F2FC733A}" destId="{6A2D781F-3B76-DF4A-B761-B3BFA63CDA24}" srcOrd="0" destOrd="0" presId="urn:microsoft.com/office/officeart/2016/7/layout/VerticalSolidActionList"/>
    <dgm:cxn modelId="{6476EA64-9F13-B546-82EC-F2CE841E3D27}" type="presParOf" srcId="{C0DA26FC-B1BA-CD49-89F3-9971F2FC733A}" destId="{217D0964-C208-5B41-BAFC-42458799D1BF}"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FDAE6F-AD03-4FFE-B328-001C49DF7E1D}" type="doc">
      <dgm:prSet loTypeId="urn:microsoft.com/office/officeart/2016/7/layout/VerticalSolidActionList" loCatId="List" qsTypeId="urn:microsoft.com/office/officeart/2005/8/quickstyle/simple1" qsCatId="simple" csTypeId="urn:microsoft.com/office/officeart/2018/5/colors/Iconchunking_neutralicontext_colorful1" csCatId="colorful" phldr="1"/>
      <dgm:spPr/>
      <dgm:t>
        <a:bodyPr/>
        <a:lstStyle/>
        <a:p>
          <a:endParaRPr lang="en-US"/>
        </a:p>
      </dgm:t>
    </dgm:pt>
    <dgm:pt modelId="{0503712A-7AD5-4404-A1AD-0BB779020205}">
      <dgm:prSet custT="1"/>
      <dgm:spPr/>
      <dgm:t>
        <a:bodyPr/>
        <a:lstStyle/>
        <a:p>
          <a:pPr>
            <a:lnSpc>
              <a:spcPct val="100000"/>
            </a:lnSpc>
          </a:pPr>
          <a:r>
            <a:rPr lang="en-US" sz="1400" b="1" dirty="0"/>
            <a:t>What is PPO?</a:t>
          </a:r>
          <a:endParaRPr lang="en-US" sz="1400" dirty="0"/>
        </a:p>
      </dgm:t>
    </dgm:pt>
    <dgm:pt modelId="{782B3CC0-0C35-4224-879A-68EAD1856931}" type="parTrans" cxnId="{F76258BA-68D3-44E7-9CF9-9B734F839235}">
      <dgm:prSet/>
      <dgm:spPr/>
      <dgm:t>
        <a:bodyPr/>
        <a:lstStyle/>
        <a:p>
          <a:endParaRPr lang="en-US"/>
        </a:p>
      </dgm:t>
    </dgm:pt>
    <dgm:pt modelId="{6A91D436-BA1E-4E76-8835-0F038C6DBE93}" type="sibTrans" cxnId="{F76258BA-68D3-44E7-9CF9-9B734F839235}">
      <dgm:prSet/>
      <dgm:spPr/>
      <dgm:t>
        <a:bodyPr/>
        <a:lstStyle/>
        <a:p>
          <a:endParaRPr lang="en-US"/>
        </a:p>
      </dgm:t>
    </dgm:pt>
    <dgm:pt modelId="{8FD108DE-F807-4384-94C8-4AB73131D839}">
      <dgm:prSet custT="1"/>
      <dgm:spPr/>
      <dgm:t>
        <a:bodyPr/>
        <a:lstStyle/>
        <a:p>
          <a:pPr>
            <a:lnSpc>
              <a:spcPct val="100000"/>
            </a:lnSpc>
            <a:buFont typeface="Arial" panose="020B0604020202020204" pitchFamily="34" charset="0"/>
            <a:buChar char="•"/>
          </a:pPr>
          <a:r>
            <a:rPr lang="en-US" sz="1400" dirty="0"/>
            <a:t>A reinforcement learning algorithm used to fine-tune LLMs based on human feedback.​</a:t>
          </a:r>
        </a:p>
        <a:p>
          <a:pPr>
            <a:lnSpc>
              <a:spcPct val="100000"/>
            </a:lnSpc>
            <a:buFont typeface="Arial" panose="020B0604020202020204" pitchFamily="34" charset="0"/>
            <a:buChar char="•"/>
          </a:pPr>
          <a:r>
            <a:rPr lang="en-US" sz="1400" dirty="0"/>
            <a:t>Forms the backbone of the Reinforcement Learning from Human Feedback (RLHF) approach.</a:t>
          </a:r>
        </a:p>
      </dgm:t>
    </dgm:pt>
    <dgm:pt modelId="{73AF4546-EDCF-4380-8DA6-BFF1C1769B63}" type="parTrans" cxnId="{FC2BCFF7-3475-401F-B0D3-C8C89578F7F4}">
      <dgm:prSet/>
      <dgm:spPr/>
      <dgm:t>
        <a:bodyPr/>
        <a:lstStyle/>
        <a:p>
          <a:endParaRPr lang="en-US"/>
        </a:p>
      </dgm:t>
    </dgm:pt>
    <dgm:pt modelId="{66495D20-DCFE-4461-AACE-9A8A1F6C2020}" type="sibTrans" cxnId="{FC2BCFF7-3475-401F-B0D3-C8C89578F7F4}">
      <dgm:prSet/>
      <dgm:spPr/>
      <dgm:t>
        <a:bodyPr/>
        <a:lstStyle/>
        <a:p>
          <a:endParaRPr lang="en-US"/>
        </a:p>
      </dgm:t>
    </dgm:pt>
    <dgm:pt modelId="{95510C10-32BA-43D3-B4C0-6A65BDAEA0A0}">
      <dgm:prSet custT="1"/>
      <dgm:spPr/>
      <dgm:t>
        <a:bodyPr/>
        <a:lstStyle/>
        <a:p>
          <a:pPr>
            <a:lnSpc>
              <a:spcPct val="100000"/>
            </a:lnSpc>
          </a:pPr>
          <a:r>
            <a:rPr lang="en-US" sz="1400" b="1" dirty="0"/>
            <a:t>How It Works:</a:t>
          </a:r>
          <a:endParaRPr lang="en-US" sz="1400" dirty="0"/>
        </a:p>
      </dgm:t>
    </dgm:pt>
    <dgm:pt modelId="{E963E796-1A96-45A0-8345-8EAF298DFE70}" type="parTrans" cxnId="{22EB52E2-C959-43C9-9548-3B30EC95ABA0}">
      <dgm:prSet/>
      <dgm:spPr/>
      <dgm:t>
        <a:bodyPr/>
        <a:lstStyle/>
        <a:p>
          <a:endParaRPr lang="en-US"/>
        </a:p>
      </dgm:t>
    </dgm:pt>
    <dgm:pt modelId="{B94DD6C3-00B1-407D-AA06-641448C097BD}" type="sibTrans" cxnId="{22EB52E2-C959-43C9-9548-3B30EC95ABA0}">
      <dgm:prSet/>
      <dgm:spPr/>
      <dgm:t>
        <a:bodyPr/>
        <a:lstStyle/>
        <a:p>
          <a:endParaRPr lang="en-US"/>
        </a:p>
      </dgm:t>
    </dgm:pt>
    <dgm:pt modelId="{BFF30FC2-DD66-4325-983C-A605DD62E372}">
      <dgm:prSet custT="1"/>
      <dgm:spPr/>
      <dgm:t>
        <a:bodyPr/>
        <a:lstStyle/>
        <a:p>
          <a:pPr>
            <a:lnSpc>
              <a:spcPct val="100000"/>
            </a:lnSpc>
          </a:pPr>
          <a:r>
            <a:rPr lang="en-US" sz="1400" dirty="0"/>
            <a:t>Trains a reward model using human-labeled data indicating preferred responses.​</a:t>
          </a:r>
        </a:p>
        <a:p>
          <a:pPr>
            <a:lnSpc>
              <a:spcPct val="100000"/>
            </a:lnSpc>
          </a:pPr>
          <a:r>
            <a:rPr lang="en-US" sz="1400" dirty="0"/>
            <a:t>Fine-tunes the LLM by optimizing its policy to generate responses that maximize the reward signal, while ensuring stability through clipped updates.​</a:t>
          </a:r>
        </a:p>
      </dgm:t>
    </dgm:pt>
    <dgm:pt modelId="{D8A3A268-98B6-495D-9F02-854D8C805EF0}" type="parTrans" cxnId="{9D676836-D138-4F03-BA90-3E3F86A871B9}">
      <dgm:prSet/>
      <dgm:spPr/>
      <dgm:t>
        <a:bodyPr/>
        <a:lstStyle/>
        <a:p>
          <a:endParaRPr lang="en-US"/>
        </a:p>
      </dgm:t>
    </dgm:pt>
    <dgm:pt modelId="{09A7E207-E43C-41F6-A373-50405DB68D6D}" type="sibTrans" cxnId="{9D676836-D138-4F03-BA90-3E3F86A871B9}">
      <dgm:prSet/>
      <dgm:spPr/>
      <dgm:t>
        <a:bodyPr/>
        <a:lstStyle/>
        <a:p>
          <a:endParaRPr lang="en-US"/>
        </a:p>
      </dgm:t>
    </dgm:pt>
    <dgm:pt modelId="{4243BCEA-0DED-427D-AD6C-653A7C5140DC}">
      <dgm:prSet custT="1"/>
      <dgm:spPr/>
      <dgm:t>
        <a:bodyPr/>
        <a:lstStyle/>
        <a:p>
          <a:pPr>
            <a:lnSpc>
              <a:spcPct val="100000"/>
            </a:lnSpc>
          </a:pPr>
          <a:r>
            <a:rPr lang="en-US" sz="1400" b="1"/>
            <a:t>Benefits:</a:t>
          </a:r>
          <a:endParaRPr lang="en-US" sz="1400"/>
        </a:p>
      </dgm:t>
    </dgm:pt>
    <dgm:pt modelId="{99A34466-72A8-4532-8A4E-E4F5F9CB78C2}" type="parTrans" cxnId="{5B87B659-E949-420B-9F88-7329C529C280}">
      <dgm:prSet/>
      <dgm:spPr/>
      <dgm:t>
        <a:bodyPr/>
        <a:lstStyle/>
        <a:p>
          <a:endParaRPr lang="en-US"/>
        </a:p>
      </dgm:t>
    </dgm:pt>
    <dgm:pt modelId="{157EA3CC-089C-43EA-94DA-786D29F9D7D9}" type="sibTrans" cxnId="{5B87B659-E949-420B-9F88-7329C529C280}">
      <dgm:prSet/>
      <dgm:spPr/>
      <dgm:t>
        <a:bodyPr/>
        <a:lstStyle/>
        <a:p>
          <a:endParaRPr lang="en-US"/>
        </a:p>
      </dgm:t>
    </dgm:pt>
    <dgm:pt modelId="{9BAF4D6F-E902-417B-B451-1BEE2D9C5B67}">
      <dgm:prSet custT="1"/>
      <dgm:spPr/>
      <dgm:t>
        <a:bodyPr/>
        <a:lstStyle/>
        <a:p>
          <a:pPr>
            <a:lnSpc>
              <a:spcPct val="100000"/>
            </a:lnSpc>
          </a:pPr>
          <a:r>
            <a:rPr lang="en-US" sz="1400" dirty="0"/>
            <a:t>Provides robust alignment with human preferences across diverse tasks.​</a:t>
          </a:r>
        </a:p>
        <a:p>
          <a:pPr>
            <a:lnSpc>
              <a:spcPct val="100000"/>
            </a:lnSpc>
          </a:pPr>
          <a:r>
            <a:rPr lang="en-US" sz="1400" dirty="0"/>
            <a:t>Balances exploration and exploitation, leading to stable and efficient training.</a:t>
          </a:r>
        </a:p>
      </dgm:t>
    </dgm:pt>
    <dgm:pt modelId="{F9438FC7-B02A-4552-8661-DA5CA89E4FC6}" type="parTrans" cxnId="{8EA2856C-86C7-43C5-A4F3-0E117EC7BBCD}">
      <dgm:prSet/>
      <dgm:spPr/>
      <dgm:t>
        <a:bodyPr/>
        <a:lstStyle/>
        <a:p>
          <a:endParaRPr lang="en-US"/>
        </a:p>
      </dgm:t>
    </dgm:pt>
    <dgm:pt modelId="{8FCDE4A8-3DD4-4680-BDAD-A81D0D771BD1}" type="sibTrans" cxnId="{8EA2856C-86C7-43C5-A4F3-0E117EC7BBCD}">
      <dgm:prSet/>
      <dgm:spPr/>
      <dgm:t>
        <a:bodyPr/>
        <a:lstStyle/>
        <a:p>
          <a:endParaRPr lang="en-US"/>
        </a:p>
      </dgm:t>
    </dgm:pt>
    <dgm:pt modelId="{3C296939-D694-46DD-8A1C-611FA43C97F9}">
      <dgm:prSet custT="1"/>
      <dgm:spPr/>
      <dgm:t>
        <a:bodyPr/>
        <a:lstStyle/>
        <a:p>
          <a:pPr>
            <a:lnSpc>
              <a:spcPct val="100000"/>
            </a:lnSpc>
          </a:pPr>
          <a:r>
            <a:rPr lang="en-US" sz="1400" b="1"/>
            <a:t>Use Cases:</a:t>
          </a:r>
          <a:endParaRPr lang="en-US" sz="1400"/>
        </a:p>
      </dgm:t>
    </dgm:pt>
    <dgm:pt modelId="{97D2D2B4-8E82-4AF9-B587-EC0579F8BB01}" type="parTrans" cxnId="{79D679C9-7E51-48F4-A594-97B29EA241DB}">
      <dgm:prSet/>
      <dgm:spPr/>
      <dgm:t>
        <a:bodyPr/>
        <a:lstStyle/>
        <a:p>
          <a:endParaRPr lang="en-US"/>
        </a:p>
      </dgm:t>
    </dgm:pt>
    <dgm:pt modelId="{D850DA22-BAEA-4C9B-8609-D5A619ABF8E6}" type="sibTrans" cxnId="{79D679C9-7E51-48F4-A594-97B29EA241DB}">
      <dgm:prSet/>
      <dgm:spPr/>
      <dgm:t>
        <a:bodyPr/>
        <a:lstStyle/>
        <a:p>
          <a:endParaRPr lang="en-US"/>
        </a:p>
      </dgm:t>
    </dgm:pt>
    <dgm:pt modelId="{B0F4F27D-0D77-4D3E-AE9A-233F778E34C8}">
      <dgm:prSet custT="1"/>
      <dgm:spPr/>
      <dgm:t>
        <a:bodyPr/>
        <a:lstStyle/>
        <a:p>
          <a:pPr>
            <a:lnSpc>
              <a:spcPct val="100000"/>
            </a:lnSpc>
          </a:pPr>
          <a:r>
            <a:rPr lang="en-US" sz="1400" dirty="0"/>
            <a:t>Fine-tuning models like </a:t>
          </a:r>
          <a:r>
            <a:rPr lang="en-US" sz="1400" dirty="0" err="1"/>
            <a:t>OpenAI's</a:t>
          </a:r>
          <a:r>
            <a:rPr lang="en-US" sz="1400" dirty="0"/>
            <a:t> </a:t>
          </a:r>
          <a:r>
            <a:rPr lang="en-US" sz="1400" dirty="0" err="1"/>
            <a:t>ChatGPT</a:t>
          </a:r>
          <a:r>
            <a:rPr lang="en-US" sz="1400" dirty="0"/>
            <a:t>.​</a:t>
          </a:r>
        </a:p>
      </dgm:t>
    </dgm:pt>
    <dgm:pt modelId="{510037EA-DA78-42A6-9F34-6EADD7AFF16C}" type="parTrans" cxnId="{06175629-DC98-4EFA-8BCA-27445059EA44}">
      <dgm:prSet/>
      <dgm:spPr/>
      <dgm:t>
        <a:bodyPr/>
        <a:lstStyle/>
        <a:p>
          <a:endParaRPr lang="en-US"/>
        </a:p>
      </dgm:t>
    </dgm:pt>
    <dgm:pt modelId="{6A09AB1B-4242-4E96-B5CB-BC2D1427D802}" type="sibTrans" cxnId="{06175629-DC98-4EFA-8BCA-27445059EA44}">
      <dgm:prSet/>
      <dgm:spPr/>
      <dgm:t>
        <a:bodyPr/>
        <a:lstStyle/>
        <a:p>
          <a:endParaRPr lang="en-US"/>
        </a:p>
      </dgm:t>
    </dgm:pt>
    <dgm:pt modelId="{EBB697FE-F133-D645-ABFB-762FF155ACA4}">
      <dgm:prSet custT="1"/>
      <dgm:spPr/>
      <dgm:t>
        <a:bodyPr/>
        <a:lstStyle/>
        <a:p>
          <a:r>
            <a:rPr lang="en-US" sz="1400" dirty="0"/>
            <a:t>Enhancing LLM performance in complex, multi-turn dialogue systems</a:t>
          </a:r>
        </a:p>
      </dgm:t>
    </dgm:pt>
    <dgm:pt modelId="{07A931F8-79CC-A54C-9BD9-CC0AF001C704}" type="parTrans" cxnId="{EB369C5D-5A7B-144B-975D-92C2E3FF7426}">
      <dgm:prSet/>
      <dgm:spPr/>
      <dgm:t>
        <a:bodyPr/>
        <a:lstStyle/>
        <a:p>
          <a:endParaRPr lang="en-US"/>
        </a:p>
      </dgm:t>
    </dgm:pt>
    <dgm:pt modelId="{7A37F7BA-93D7-DF4F-9E3D-E7E4D38691AA}" type="sibTrans" cxnId="{EB369C5D-5A7B-144B-975D-92C2E3FF7426}">
      <dgm:prSet/>
      <dgm:spPr/>
      <dgm:t>
        <a:bodyPr/>
        <a:lstStyle/>
        <a:p>
          <a:endParaRPr lang="en-US"/>
        </a:p>
      </dgm:t>
    </dgm:pt>
    <dgm:pt modelId="{7E52C00E-163D-BC4B-B2D5-0EDE02150BF9}" type="pres">
      <dgm:prSet presAssocID="{22FDAE6F-AD03-4FFE-B328-001C49DF7E1D}" presName="Name0" presStyleCnt="0">
        <dgm:presLayoutVars>
          <dgm:dir/>
          <dgm:animLvl val="lvl"/>
          <dgm:resizeHandles val="exact"/>
        </dgm:presLayoutVars>
      </dgm:prSet>
      <dgm:spPr/>
    </dgm:pt>
    <dgm:pt modelId="{13C83CF8-0E44-7549-BC12-633BB42A182A}" type="pres">
      <dgm:prSet presAssocID="{0503712A-7AD5-4404-A1AD-0BB779020205}" presName="linNode" presStyleCnt="0"/>
      <dgm:spPr/>
    </dgm:pt>
    <dgm:pt modelId="{A9105BA1-D6D1-4446-B648-29F811984255}" type="pres">
      <dgm:prSet presAssocID="{0503712A-7AD5-4404-A1AD-0BB779020205}" presName="parentText" presStyleLbl="alignNode1" presStyleIdx="0" presStyleCnt="4">
        <dgm:presLayoutVars>
          <dgm:chMax val="1"/>
          <dgm:bulletEnabled/>
        </dgm:presLayoutVars>
      </dgm:prSet>
      <dgm:spPr/>
    </dgm:pt>
    <dgm:pt modelId="{F06DE4AC-C3FC-2846-BAC8-09DCC281844B}" type="pres">
      <dgm:prSet presAssocID="{0503712A-7AD5-4404-A1AD-0BB779020205}" presName="descendantText" presStyleLbl="alignAccFollowNode1" presStyleIdx="0" presStyleCnt="4">
        <dgm:presLayoutVars>
          <dgm:bulletEnabled/>
        </dgm:presLayoutVars>
      </dgm:prSet>
      <dgm:spPr/>
    </dgm:pt>
    <dgm:pt modelId="{B128F849-0AFD-2041-AE82-AA369A2AD53B}" type="pres">
      <dgm:prSet presAssocID="{6A91D436-BA1E-4E76-8835-0F038C6DBE93}" presName="sp" presStyleCnt="0"/>
      <dgm:spPr/>
    </dgm:pt>
    <dgm:pt modelId="{78BB0177-C9C0-B843-B652-DBEEB4AC8287}" type="pres">
      <dgm:prSet presAssocID="{95510C10-32BA-43D3-B4C0-6A65BDAEA0A0}" presName="linNode" presStyleCnt="0"/>
      <dgm:spPr/>
    </dgm:pt>
    <dgm:pt modelId="{1300CE1B-CBB9-1440-8123-794D3E40CC9C}" type="pres">
      <dgm:prSet presAssocID="{95510C10-32BA-43D3-B4C0-6A65BDAEA0A0}" presName="parentText" presStyleLbl="alignNode1" presStyleIdx="1" presStyleCnt="4">
        <dgm:presLayoutVars>
          <dgm:chMax val="1"/>
          <dgm:bulletEnabled/>
        </dgm:presLayoutVars>
      </dgm:prSet>
      <dgm:spPr/>
    </dgm:pt>
    <dgm:pt modelId="{8A42FBCD-705E-9842-8C20-1AC0FE4D5597}" type="pres">
      <dgm:prSet presAssocID="{95510C10-32BA-43D3-B4C0-6A65BDAEA0A0}" presName="descendantText" presStyleLbl="alignAccFollowNode1" presStyleIdx="1" presStyleCnt="4">
        <dgm:presLayoutVars>
          <dgm:bulletEnabled/>
        </dgm:presLayoutVars>
      </dgm:prSet>
      <dgm:spPr/>
    </dgm:pt>
    <dgm:pt modelId="{ED267E87-C219-AD47-B4E1-C03BB6D96D94}" type="pres">
      <dgm:prSet presAssocID="{B94DD6C3-00B1-407D-AA06-641448C097BD}" presName="sp" presStyleCnt="0"/>
      <dgm:spPr/>
    </dgm:pt>
    <dgm:pt modelId="{622AB33F-8331-1043-9773-61B0FDE128F3}" type="pres">
      <dgm:prSet presAssocID="{4243BCEA-0DED-427D-AD6C-653A7C5140DC}" presName="linNode" presStyleCnt="0"/>
      <dgm:spPr/>
    </dgm:pt>
    <dgm:pt modelId="{7DDE1CEE-8FFD-DD40-B922-862C2C68E85C}" type="pres">
      <dgm:prSet presAssocID="{4243BCEA-0DED-427D-AD6C-653A7C5140DC}" presName="parentText" presStyleLbl="alignNode1" presStyleIdx="2" presStyleCnt="4">
        <dgm:presLayoutVars>
          <dgm:chMax val="1"/>
          <dgm:bulletEnabled/>
        </dgm:presLayoutVars>
      </dgm:prSet>
      <dgm:spPr/>
    </dgm:pt>
    <dgm:pt modelId="{282FBDCF-359D-5A4E-9F68-B73F47C7B06A}" type="pres">
      <dgm:prSet presAssocID="{4243BCEA-0DED-427D-AD6C-653A7C5140DC}" presName="descendantText" presStyleLbl="alignAccFollowNode1" presStyleIdx="2" presStyleCnt="4">
        <dgm:presLayoutVars>
          <dgm:bulletEnabled/>
        </dgm:presLayoutVars>
      </dgm:prSet>
      <dgm:spPr/>
    </dgm:pt>
    <dgm:pt modelId="{46F21956-8D58-7343-86D1-81397138322A}" type="pres">
      <dgm:prSet presAssocID="{157EA3CC-089C-43EA-94DA-786D29F9D7D9}" presName="sp" presStyleCnt="0"/>
      <dgm:spPr/>
    </dgm:pt>
    <dgm:pt modelId="{C0DA26FC-B1BA-CD49-89F3-9971F2FC733A}" type="pres">
      <dgm:prSet presAssocID="{3C296939-D694-46DD-8A1C-611FA43C97F9}" presName="linNode" presStyleCnt="0"/>
      <dgm:spPr/>
    </dgm:pt>
    <dgm:pt modelId="{6A2D781F-3B76-DF4A-B761-B3BFA63CDA24}" type="pres">
      <dgm:prSet presAssocID="{3C296939-D694-46DD-8A1C-611FA43C97F9}" presName="parentText" presStyleLbl="alignNode1" presStyleIdx="3" presStyleCnt="4">
        <dgm:presLayoutVars>
          <dgm:chMax val="1"/>
          <dgm:bulletEnabled/>
        </dgm:presLayoutVars>
      </dgm:prSet>
      <dgm:spPr/>
    </dgm:pt>
    <dgm:pt modelId="{217D0964-C208-5B41-BAFC-42458799D1BF}" type="pres">
      <dgm:prSet presAssocID="{3C296939-D694-46DD-8A1C-611FA43C97F9}" presName="descendantText" presStyleLbl="alignAccFollowNode1" presStyleIdx="3" presStyleCnt="4">
        <dgm:presLayoutVars>
          <dgm:bulletEnabled/>
        </dgm:presLayoutVars>
      </dgm:prSet>
      <dgm:spPr/>
    </dgm:pt>
  </dgm:ptLst>
  <dgm:cxnLst>
    <dgm:cxn modelId="{DE5F3C08-88AC-AA41-A2EA-1EFE151669E2}" type="presOf" srcId="{B0F4F27D-0D77-4D3E-AE9A-233F778E34C8}" destId="{217D0964-C208-5B41-BAFC-42458799D1BF}" srcOrd="0" destOrd="0" presId="urn:microsoft.com/office/officeart/2016/7/layout/VerticalSolidActionList"/>
    <dgm:cxn modelId="{706E0B12-D9CC-A546-ACBA-E851DA9AA3BC}" type="presOf" srcId="{3C296939-D694-46DD-8A1C-611FA43C97F9}" destId="{6A2D781F-3B76-DF4A-B761-B3BFA63CDA24}" srcOrd="0" destOrd="0" presId="urn:microsoft.com/office/officeart/2016/7/layout/VerticalSolidActionList"/>
    <dgm:cxn modelId="{06175629-DC98-4EFA-8BCA-27445059EA44}" srcId="{3C296939-D694-46DD-8A1C-611FA43C97F9}" destId="{B0F4F27D-0D77-4D3E-AE9A-233F778E34C8}" srcOrd="0" destOrd="0" parTransId="{510037EA-DA78-42A6-9F34-6EADD7AFF16C}" sibTransId="{6A09AB1B-4242-4E96-B5CB-BC2D1427D802}"/>
    <dgm:cxn modelId="{9D676836-D138-4F03-BA90-3E3F86A871B9}" srcId="{95510C10-32BA-43D3-B4C0-6A65BDAEA0A0}" destId="{BFF30FC2-DD66-4325-983C-A605DD62E372}" srcOrd="0" destOrd="0" parTransId="{D8A3A268-98B6-495D-9F02-854D8C805EF0}" sibTransId="{09A7E207-E43C-41F6-A373-50405DB68D6D}"/>
    <dgm:cxn modelId="{DCCAF44F-9579-0344-B957-81B9DE7A05A7}" type="presOf" srcId="{0503712A-7AD5-4404-A1AD-0BB779020205}" destId="{A9105BA1-D6D1-4446-B648-29F811984255}" srcOrd="0" destOrd="0" presId="urn:microsoft.com/office/officeart/2016/7/layout/VerticalSolidActionList"/>
    <dgm:cxn modelId="{5B87B659-E949-420B-9F88-7329C529C280}" srcId="{22FDAE6F-AD03-4FFE-B328-001C49DF7E1D}" destId="{4243BCEA-0DED-427D-AD6C-653A7C5140DC}" srcOrd="2" destOrd="0" parTransId="{99A34466-72A8-4532-8A4E-E4F5F9CB78C2}" sibTransId="{157EA3CC-089C-43EA-94DA-786D29F9D7D9}"/>
    <dgm:cxn modelId="{EB369C5D-5A7B-144B-975D-92C2E3FF7426}" srcId="{3C296939-D694-46DD-8A1C-611FA43C97F9}" destId="{EBB697FE-F133-D645-ABFB-762FF155ACA4}" srcOrd="1" destOrd="0" parTransId="{07A931F8-79CC-A54C-9BD9-CC0AF001C704}" sibTransId="{7A37F7BA-93D7-DF4F-9E3D-E7E4D38691AA}"/>
    <dgm:cxn modelId="{8EA2856C-86C7-43C5-A4F3-0E117EC7BBCD}" srcId="{4243BCEA-0DED-427D-AD6C-653A7C5140DC}" destId="{9BAF4D6F-E902-417B-B451-1BEE2D9C5B67}" srcOrd="0" destOrd="0" parTransId="{F9438FC7-B02A-4552-8661-DA5CA89E4FC6}" sibTransId="{8FCDE4A8-3DD4-4680-BDAD-A81D0D771BD1}"/>
    <dgm:cxn modelId="{029A287C-2FCC-E94F-9A65-B0DFC847346A}" type="presOf" srcId="{8FD108DE-F807-4384-94C8-4AB73131D839}" destId="{F06DE4AC-C3FC-2846-BAC8-09DCC281844B}" srcOrd="0" destOrd="0" presId="urn:microsoft.com/office/officeart/2016/7/layout/VerticalSolidActionList"/>
    <dgm:cxn modelId="{C2647D94-27F4-A841-91E9-F218CFF0D6A3}" type="presOf" srcId="{22FDAE6F-AD03-4FFE-B328-001C49DF7E1D}" destId="{7E52C00E-163D-BC4B-B2D5-0EDE02150BF9}" srcOrd="0" destOrd="0" presId="urn:microsoft.com/office/officeart/2016/7/layout/VerticalSolidActionList"/>
    <dgm:cxn modelId="{0C0415B7-3FB1-BB4A-96BE-9AAF3AF0E03E}" type="presOf" srcId="{BFF30FC2-DD66-4325-983C-A605DD62E372}" destId="{8A42FBCD-705E-9842-8C20-1AC0FE4D5597}" srcOrd="0" destOrd="0" presId="urn:microsoft.com/office/officeart/2016/7/layout/VerticalSolidActionList"/>
    <dgm:cxn modelId="{F76258BA-68D3-44E7-9CF9-9B734F839235}" srcId="{22FDAE6F-AD03-4FFE-B328-001C49DF7E1D}" destId="{0503712A-7AD5-4404-A1AD-0BB779020205}" srcOrd="0" destOrd="0" parTransId="{782B3CC0-0C35-4224-879A-68EAD1856931}" sibTransId="{6A91D436-BA1E-4E76-8835-0F038C6DBE93}"/>
    <dgm:cxn modelId="{2EA6DABB-1AB5-414E-8648-76E84F9E4964}" type="presOf" srcId="{4243BCEA-0DED-427D-AD6C-653A7C5140DC}" destId="{7DDE1CEE-8FFD-DD40-B922-862C2C68E85C}" srcOrd="0" destOrd="0" presId="urn:microsoft.com/office/officeart/2016/7/layout/VerticalSolidActionList"/>
    <dgm:cxn modelId="{D1D89CC1-3451-004D-96B3-EA7E8013240B}" type="presOf" srcId="{9BAF4D6F-E902-417B-B451-1BEE2D9C5B67}" destId="{282FBDCF-359D-5A4E-9F68-B73F47C7B06A}" srcOrd="0" destOrd="0" presId="urn:microsoft.com/office/officeart/2016/7/layout/VerticalSolidActionList"/>
    <dgm:cxn modelId="{28E564C8-0113-8242-A4D8-35FD3C0CA7AF}" type="presOf" srcId="{EBB697FE-F133-D645-ABFB-762FF155ACA4}" destId="{217D0964-C208-5B41-BAFC-42458799D1BF}" srcOrd="0" destOrd="1" presId="urn:microsoft.com/office/officeart/2016/7/layout/VerticalSolidActionList"/>
    <dgm:cxn modelId="{79D679C9-7E51-48F4-A594-97B29EA241DB}" srcId="{22FDAE6F-AD03-4FFE-B328-001C49DF7E1D}" destId="{3C296939-D694-46DD-8A1C-611FA43C97F9}" srcOrd="3" destOrd="0" parTransId="{97D2D2B4-8E82-4AF9-B587-EC0579F8BB01}" sibTransId="{D850DA22-BAEA-4C9B-8609-D5A619ABF8E6}"/>
    <dgm:cxn modelId="{4D03F4D8-D47A-744E-9587-3EB9827E882B}" type="presOf" srcId="{95510C10-32BA-43D3-B4C0-6A65BDAEA0A0}" destId="{1300CE1B-CBB9-1440-8123-794D3E40CC9C}" srcOrd="0" destOrd="0" presId="urn:microsoft.com/office/officeart/2016/7/layout/VerticalSolidActionList"/>
    <dgm:cxn modelId="{22EB52E2-C959-43C9-9548-3B30EC95ABA0}" srcId="{22FDAE6F-AD03-4FFE-B328-001C49DF7E1D}" destId="{95510C10-32BA-43D3-B4C0-6A65BDAEA0A0}" srcOrd="1" destOrd="0" parTransId="{E963E796-1A96-45A0-8345-8EAF298DFE70}" sibTransId="{B94DD6C3-00B1-407D-AA06-641448C097BD}"/>
    <dgm:cxn modelId="{FC2BCFF7-3475-401F-B0D3-C8C89578F7F4}" srcId="{0503712A-7AD5-4404-A1AD-0BB779020205}" destId="{8FD108DE-F807-4384-94C8-4AB73131D839}" srcOrd="0" destOrd="0" parTransId="{73AF4546-EDCF-4380-8DA6-BFF1C1769B63}" sibTransId="{66495D20-DCFE-4461-AACE-9A8A1F6C2020}"/>
    <dgm:cxn modelId="{69B867EC-9421-DF4E-B260-D68A2498AA75}" type="presParOf" srcId="{7E52C00E-163D-BC4B-B2D5-0EDE02150BF9}" destId="{13C83CF8-0E44-7549-BC12-633BB42A182A}" srcOrd="0" destOrd="0" presId="urn:microsoft.com/office/officeart/2016/7/layout/VerticalSolidActionList"/>
    <dgm:cxn modelId="{BAAAD885-C9D3-254E-9A29-B513B6A63945}" type="presParOf" srcId="{13C83CF8-0E44-7549-BC12-633BB42A182A}" destId="{A9105BA1-D6D1-4446-B648-29F811984255}" srcOrd="0" destOrd="0" presId="urn:microsoft.com/office/officeart/2016/7/layout/VerticalSolidActionList"/>
    <dgm:cxn modelId="{602990B6-FAEC-2D48-B219-5A440D295620}" type="presParOf" srcId="{13C83CF8-0E44-7549-BC12-633BB42A182A}" destId="{F06DE4AC-C3FC-2846-BAC8-09DCC281844B}" srcOrd="1" destOrd="0" presId="urn:microsoft.com/office/officeart/2016/7/layout/VerticalSolidActionList"/>
    <dgm:cxn modelId="{11A7F395-7AB6-7044-98B3-5597F459A121}" type="presParOf" srcId="{7E52C00E-163D-BC4B-B2D5-0EDE02150BF9}" destId="{B128F849-0AFD-2041-AE82-AA369A2AD53B}" srcOrd="1" destOrd="0" presId="urn:microsoft.com/office/officeart/2016/7/layout/VerticalSolidActionList"/>
    <dgm:cxn modelId="{9E5AE666-0871-224C-9D76-F742CD43172F}" type="presParOf" srcId="{7E52C00E-163D-BC4B-B2D5-0EDE02150BF9}" destId="{78BB0177-C9C0-B843-B652-DBEEB4AC8287}" srcOrd="2" destOrd="0" presId="urn:microsoft.com/office/officeart/2016/7/layout/VerticalSolidActionList"/>
    <dgm:cxn modelId="{FD3AA431-B9DB-C74F-86A1-A9F7825183AA}" type="presParOf" srcId="{78BB0177-C9C0-B843-B652-DBEEB4AC8287}" destId="{1300CE1B-CBB9-1440-8123-794D3E40CC9C}" srcOrd="0" destOrd="0" presId="urn:microsoft.com/office/officeart/2016/7/layout/VerticalSolidActionList"/>
    <dgm:cxn modelId="{9D733521-8C96-EB45-825F-4BE5EB1E8EB6}" type="presParOf" srcId="{78BB0177-C9C0-B843-B652-DBEEB4AC8287}" destId="{8A42FBCD-705E-9842-8C20-1AC0FE4D5597}" srcOrd="1" destOrd="0" presId="urn:microsoft.com/office/officeart/2016/7/layout/VerticalSolidActionList"/>
    <dgm:cxn modelId="{872D343D-6965-D74F-BB41-76389F6759DE}" type="presParOf" srcId="{7E52C00E-163D-BC4B-B2D5-0EDE02150BF9}" destId="{ED267E87-C219-AD47-B4E1-C03BB6D96D94}" srcOrd="3" destOrd="0" presId="urn:microsoft.com/office/officeart/2016/7/layout/VerticalSolidActionList"/>
    <dgm:cxn modelId="{EDD72EA1-06F2-8F4A-A16F-B844DD71975A}" type="presParOf" srcId="{7E52C00E-163D-BC4B-B2D5-0EDE02150BF9}" destId="{622AB33F-8331-1043-9773-61B0FDE128F3}" srcOrd="4" destOrd="0" presId="urn:microsoft.com/office/officeart/2016/7/layout/VerticalSolidActionList"/>
    <dgm:cxn modelId="{B83239B8-861D-F148-9F9F-1084881BA069}" type="presParOf" srcId="{622AB33F-8331-1043-9773-61B0FDE128F3}" destId="{7DDE1CEE-8FFD-DD40-B922-862C2C68E85C}" srcOrd="0" destOrd="0" presId="urn:microsoft.com/office/officeart/2016/7/layout/VerticalSolidActionList"/>
    <dgm:cxn modelId="{A8C593A4-A30D-384B-B92C-FEDA27A90007}" type="presParOf" srcId="{622AB33F-8331-1043-9773-61B0FDE128F3}" destId="{282FBDCF-359D-5A4E-9F68-B73F47C7B06A}" srcOrd="1" destOrd="0" presId="urn:microsoft.com/office/officeart/2016/7/layout/VerticalSolidActionList"/>
    <dgm:cxn modelId="{A15182AB-E65C-4A41-86D9-85503863D746}" type="presParOf" srcId="{7E52C00E-163D-BC4B-B2D5-0EDE02150BF9}" destId="{46F21956-8D58-7343-86D1-81397138322A}" srcOrd="5" destOrd="0" presId="urn:microsoft.com/office/officeart/2016/7/layout/VerticalSolidActionList"/>
    <dgm:cxn modelId="{4BC9E421-6F45-2B4A-AC82-1CBA788C3DE9}" type="presParOf" srcId="{7E52C00E-163D-BC4B-B2D5-0EDE02150BF9}" destId="{C0DA26FC-B1BA-CD49-89F3-9971F2FC733A}" srcOrd="6" destOrd="0" presId="urn:microsoft.com/office/officeart/2016/7/layout/VerticalSolidActionList"/>
    <dgm:cxn modelId="{59F3EE42-A3C0-D449-992B-C1B88A4E20A3}" type="presParOf" srcId="{C0DA26FC-B1BA-CD49-89F3-9971F2FC733A}" destId="{6A2D781F-3B76-DF4A-B761-B3BFA63CDA24}" srcOrd="0" destOrd="0" presId="urn:microsoft.com/office/officeart/2016/7/layout/VerticalSolidActionList"/>
    <dgm:cxn modelId="{6476EA64-9F13-B546-82EC-F2CE841E3D27}" type="presParOf" srcId="{C0DA26FC-B1BA-CD49-89F3-9971F2FC733A}" destId="{217D0964-C208-5B41-BAFC-42458799D1BF}"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0AAF56-996F-44E7-9565-BC1E8ACC58AD}"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8175A6B5-8F30-4B51-BCF8-0FAE322DDA46}">
      <dgm:prSet custT="1"/>
      <dgm:spPr/>
      <dgm:t>
        <a:bodyPr/>
        <a:lstStyle/>
        <a:p>
          <a:r>
            <a:rPr lang="en-US" sz="1600" b="1"/>
            <a:t>Low-Quality Web Content</a:t>
          </a:r>
          <a:endParaRPr lang="en-US" sz="1600"/>
        </a:p>
      </dgm:t>
    </dgm:pt>
    <dgm:pt modelId="{E1A426E8-275C-4E49-B3D2-61A676027184}" type="parTrans" cxnId="{AA3FC044-B82A-4845-9633-25EDA5C99F7F}">
      <dgm:prSet/>
      <dgm:spPr/>
      <dgm:t>
        <a:bodyPr/>
        <a:lstStyle/>
        <a:p>
          <a:endParaRPr lang="en-US" sz="1400"/>
        </a:p>
      </dgm:t>
    </dgm:pt>
    <dgm:pt modelId="{3431BDC1-07F7-4CA8-824B-9F1C1253F7B2}" type="sibTrans" cxnId="{AA3FC044-B82A-4845-9633-25EDA5C99F7F}">
      <dgm:prSet/>
      <dgm:spPr/>
      <dgm:t>
        <a:bodyPr/>
        <a:lstStyle/>
        <a:p>
          <a:endParaRPr lang="en-US" sz="1400"/>
        </a:p>
      </dgm:t>
    </dgm:pt>
    <dgm:pt modelId="{5E3C18CF-B638-489D-B51B-B88F9DAED64E}">
      <dgm:prSet custT="1"/>
      <dgm:spPr/>
      <dgm:t>
        <a:bodyPr/>
        <a:lstStyle/>
        <a:p>
          <a:r>
            <a:rPr lang="en-US" sz="1600"/>
            <a:t>Spam, clickbait, auto-generated junk</a:t>
          </a:r>
        </a:p>
      </dgm:t>
    </dgm:pt>
    <dgm:pt modelId="{77FDEB6F-DE86-4D88-A98F-E49DD23F1111}" type="parTrans" cxnId="{B5368D20-33DA-49F4-9F24-2625002D3D80}">
      <dgm:prSet/>
      <dgm:spPr/>
      <dgm:t>
        <a:bodyPr/>
        <a:lstStyle/>
        <a:p>
          <a:endParaRPr lang="en-US" sz="1400"/>
        </a:p>
      </dgm:t>
    </dgm:pt>
    <dgm:pt modelId="{8074A396-7473-4EDF-98D6-46266BAD60FC}" type="sibTrans" cxnId="{B5368D20-33DA-49F4-9F24-2625002D3D80}">
      <dgm:prSet/>
      <dgm:spPr/>
      <dgm:t>
        <a:bodyPr/>
        <a:lstStyle/>
        <a:p>
          <a:endParaRPr lang="en-US" sz="1400"/>
        </a:p>
      </dgm:t>
    </dgm:pt>
    <dgm:pt modelId="{EEECA4C8-8F5A-412F-9434-DDAD1C685F31}">
      <dgm:prSet custT="1"/>
      <dgm:spPr/>
      <dgm:t>
        <a:bodyPr/>
        <a:lstStyle/>
        <a:p>
          <a:r>
            <a:rPr lang="en-US" sz="1600"/>
            <a:t>Example: Common Crawl requires heavy filtering</a:t>
          </a:r>
        </a:p>
      </dgm:t>
    </dgm:pt>
    <dgm:pt modelId="{FDD4C159-2BAF-49F8-BFB3-3C6F553202A4}" type="parTrans" cxnId="{A7C10C85-D27D-4B71-887F-8E901B67EF45}">
      <dgm:prSet/>
      <dgm:spPr/>
      <dgm:t>
        <a:bodyPr/>
        <a:lstStyle/>
        <a:p>
          <a:endParaRPr lang="en-US" sz="1400"/>
        </a:p>
      </dgm:t>
    </dgm:pt>
    <dgm:pt modelId="{236E9324-D3FF-4EB1-A395-82BE2D4494C9}" type="sibTrans" cxnId="{A7C10C85-D27D-4B71-887F-8E901B67EF45}">
      <dgm:prSet/>
      <dgm:spPr/>
      <dgm:t>
        <a:bodyPr/>
        <a:lstStyle/>
        <a:p>
          <a:endParaRPr lang="en-US" sz="1400"/>
        </a:p>
      </dgm:t>
    </dgm:pt>
    <dgm:pt modelId="{D59E415E-735E-4372-9A27-EF3B3A2D1AAD}">
      <dgm:prSet custT="1"/>
      <dgm:spPr/>
      <dgm:t>
        <a:bodyPr/>
        <a:lstStyle/>
        <a:p>
          <a:r>
            <a:rPr lang="en-US" sz="1600" b="1"/>
            <a:t>Duplicate Content</a:t>
          </a:r>
          <a:endParaRPr lang="en-US" sz="1600"/>
        </a:p>
      </dgm:t>
    </dgm:pt>
    <dgm:pt modelId="{A3718E80-74B7-423F-8C8B-F4B4AFD1FF7E}" type="parTrans" cxnId="{88ADB424-BA40-46A4-A293-0B8385698F2B}">
      <dgm:prSet/>
      <dgm:spPr/>
      <dgm:t>
        <a:bodyPr/>
        <a:lstStyle/>
        <a:p>
          <a:endParaRPr lang="en-US" sz="1400"/>
        </a:p>
      </dgm:t>
    </dgm:pt>
    <dgm:pt modelId="{B6252BF6-8426-4A21-ADFB-FC6C5F830BD8}" type="sibTrans" cxnId="{88ADB424-BA40-46A4-A293-0B8385698F2B}">
      <dgm:prSet/>
      <dgm:spPr/>
      <dgm:t>
        <a:bodyPr/>
        <a:lstStyle/>
        <a:p>
          <a:endParaRPr lang="en-US" sz="1400"/>
        </a:p>
      </dgm:t>
    </dgm:pt>
    <dgm:pt modelId="{8BA55243-4476-4E4D-9255-A317C9AD4B3F}">
      <dgm:prSet custT="1"/>
      <dgm:spPr/>
      <dgm:t>
        <a:bodyPr/>
        <a:lstStyle/>
        <a:p>
          <a:r>
            <a:rPr lang="en-US" sz="1600"/>
            <a:t>Repeated tokens bloat training without adding signal</a:t>
          </a:r>
        </a:p>
      </dgm:t>
    </dgm:pt>
    <dgm:pt modelId="{3E67BF86-3BC5-4916-98E2-CB57CCB468FB}" type="parTrans" cxnId="{0888F9FA-5331-41C4-BA5E-AB0E8001CA38}">
      <dgm:prSet/>
      <dgm:spPr/>
      <dgm:t>
        <a:bodyPr/>
        <a:lstStyle/>
        <a:p>
          <a:endParaRPr lang="en-US" sz="1400"/>
        </a:p>
      </dgm:t>
    </dgm:pt>
    <dgm:pt modelId="{D1E39549-F1C0-4D13-81FF-6A210ED7DE38}" type="sibTrans" cxnId="{0888F9FA-5331-41C4-BA5E-AB0E8001CA38}">
      <dgm:prSet/>
      <dgm:spPr/>
      <dgm:t>
        <a:bodyPr/>
        <a:lstStyle/>
        <a:p>
          <a:endParaRPr lang="en-US" sz="1400"/>
        </a:p>
      </dgm:t>
    </dgm:pt>
    <dgm:pt modelId="{4D52522A-E4C3-4C91-8009-C7FCB1D4AD01}">
      <dgm:prSet custT="1"/>
      <dgm:spPr/>
      <dgm:t>
        <a:bodyPr/>
        <a:lstStyle/>
        <a:p>
          <a:r>
            <a:rPr lang="en-US" sz="1600"/>
            <a:t>Solution: </a:t>
          </a:r>
          <a:r>
            <a:rPr lang="en-US" sz="1600" b="1"/>
            <a:t>MinHash or Exact Deduplication</a:t>
          </a:r>
          <a:endParaRPr lang="en-US" sz="1600"/>
        </a:p>
      </dgm:t>
    </dgm:pt>
    <dgm:pt modelId="{389B37FE-F7FB-435F-90BD-ACFAEC6AC2AE}" type="parTrans" cxnId="{8EAEF604-3BE7-467A-A004-AF8F879376A7}">
      <dgm:prSet/>
      <dgm:spPr/>
      <dgm:t>
        <a:bodyPr/>
        <a:lstStyle/>
        <a:p>
          <a:endParaRPr lang="en-US" sz="1400"/>
        </a:p>
      </dgm:t>
    </dgm:pt>
    <dgm:pt modelId="{FCE4694E-C41F-44BE-A32A-35E7D1DAC8F8}" type="sibTrans" cxnId="{8EAEF604-3BE7-467A-A004-AF8F879376A7}">
      <dgm:prSet/>
      <dgm:spPr/>
      <dgm:t>
        <a:bodyPr/>
        <a:lstStyle/>
        <a:p>
          <a:endParaRPr lang="en-US" sz="1400"/>
        </a:p>
      </dgm:t>
    </dgm:pt>
    <dgm:pt modelId="{408D767E-2A6B-4E27-BF56-8824466D9709}">
      <dgm:prSet custT="1"/>
      <dgm:spPr/>
      <dgm:t>
        <a:bodyPr/>
        <a:lstStyle/>
        <a:p>
          <a:r>
            <a:rPr lang="en-US" sz="1600" b="1"/>
            <a:t>Imbalanced Domains</a:t>
          </a:r>
          <a:endParaRPr lang="en-US" sz="1600"/>
        </a:p>
      </dgm:t>
    </dgm:pt>
    <dgm:pt modelId="{6DAEA722-1C5B-47C8-B92C-6EA3D4A59C84}" type="parTrans" cxnId="{5B6A501C-7FC2-4D5A-AF96-E6EC1CB292A6}">
      <dgm:prSet/>
      <dgm:spPr/>
      <dgm:t>
        <a:bodyPr/>
        <a:lstStyle/>
        <a:p>
          <a:endParaRPr lang="en-US" sz="1400"/>
        </a:p>
      </dgm:t>
    </dgm:pt>
    <dgm:pt modelId="{0E0140FB-710E-4212-9666-C7A91CDF8A9F}" type="sibTrans" cxnId="{5B6A501C-7FC2-4D5A-AF96-E6EC1CB292A6}">
      <dgm:prSet/>
      <dgm:spPr/>
      <dgm:t>
        <a:bodyPr/>
        <a:lstStyle/>
        <a:p>
          <a:endParaRPr lang="en-US" sz="1400"/>
        </a:p>
      </dgm:t>
    </dgm:pt>
    <dgm:pt modelId="{B4F25041-045A-4DB2-A4C8-5411B6A22515}">
      <dgm:prSet custT="1"/>
      <dgm:spPr/>
      <dgm:t>
        <a:bodyPr/>
        <a:lstStyle/>
        <a:p>
          <a:r>
            <a:rPr lang="en-US" sz="1600"/>
            <a:t>Overrepresentation of English and tech leads to poor performance on underrepresented groups</a:t>
          </a:r>
        </a:p>
      </dgm:t>
    </dgm:pt>
    <dgm:pt modelId="{C1E6D663-F5FA-48EE-A799-2ADE25FC97BA}" type="parTrans" cxnId="{607B6E7C-59A9-42C9-9B23-3163A4B75A26}">
      <dgm:prSet/>
      <dgm:spPr/>
      <dgm:t>
        <a:bodyPr/>
        <a:lstStyle/>
        <a:p>
          <a:endParaRPr lang="en-US" sz="1400"/>
        </a:p>
      </dgm:t>
    </dgm:pt>
    <dgm:pt modelId="{7D2E4F2F-79DE-48E1-ADBA-CB3BDCD2706F}" type="sibTrans" cxnId="{607B6E7C-59A9-42C9-9B23-3163A4B75A26}">
      <dgm:prSet/>
      <dgm:spPr/>
      <dgm:t>
        <a:bodyPr/>
        <a:lstStyle/>
        <a:p>
          <a:endParaRPr lang="en-US" sz="1400"/>
        </a:p>
      </dgm:t>
    </dgm:pt>
    <dgm:pt modelId="{C1A0155A-75D5-471B-B7FD-32AC761EDA4B}">
      <dgm:prSet custT="1"/>
      <dgm:spPr/>
      <dgm:t>
        <a:bodyPr/>
        <a:lstStyle/>
        <a:p>
          <a:r>
            <a:rPr lang="en-US" sz="1600"/>
            <a:t>Requires curation of minority languages, informal speech, and diverse domains</a:t>
          </a:r>
        </a:p>
      </dgm:t>
    </dgm:pt>
    <dgm:pt modelId="{35383691-7DD9-405D-B39E-22BD83A00ADE}" type="parTrans" cxnId="{14CA9874-2E08-48E5-9D5A-7B9271048362}">
      <dgm:prSet/>
      <dgm:spPr/>
      <dgm:t>
        <a:bodyPr/>
        <a:lstStyle/>
        <a:p>
          <a:endParaRPr lang="en-US" sz="1400"/>
        </a:p>
      </dgm:t>
    </dgm:pt>
    <dgm:pt modelId="{3AF63E68-B8E8-4857-8C65-A25EE0525BF8}" type="sibTrans" cxnId="{14CA9874-2E08-48E5-9D5A-7B9271048362}">
      <dgm:prSet/>
      <dgm:spPr/>
      <dgm:t>
        <a:bodyPr/>
        <a:lstStyle/>
        <a:p>
          <a:endParaRPr lang="en-US" sz="1400"/>
        </a:p>
      </dgm:t>
    </dgm:pt>
    <dgm:pt modelId="{9FF33B4F-626F-4FAC-B358-928B09B0F305}">
      <dgm:prSet custT="1"/>
      <dgm:spPr/>
      <dgm:t>
        <a:bodyPr/>
        <a:lstStyle/>
        <a:p>
          <a:r>
            <a:rPr lang="en-US" sz="1600" b="1"/>
            <a:t>PII and Ethical Risks</a:t>
          </a:r>
          <a:endParaRPr lang="en-US" sz="1600"/>
        </a:p>
      </dgm:t>
    </dgm:pt>
    <dgm:pt modelId="{5B0B4CC3-A04B-4EA9-8101-6D6A0A1CC8F6}" type="parTrans" cxnId="{CC8B99F3-9187-4250-A8AC-1725D0ABE8BD}">
      <dgm:prSet/>
      <dgm:spPr/>
      <dgm:t>
        <a:bodyPr/>
        <a:lstStyle/>
        <a:p>
          <a:endParaRPr lang="en-US" sz="1400"/>
        </a:p>
      </dgm:t>
    </dgm:pt>
    <dgm:pt modelId="{673EAA9B-4533-4DF5-A197-DA199E0C4707}" type="sibTrans" cxnId="{CC8B99F3-9187-4250-A8AC-1725D0ABE8BD}">
      <dgm:prSet/>
      <dgm:spPr/>
      <dgm:t>
        <a:bodyPr/>
        <a:lstStyle/>
        <a:p>
          <a:endParaRPr lang="en-US" sz="1400"/>
        </a:p>
      </dgm:t>
    </dgm:pt>
    <dgm:pt modelId="{66DBC55E-FBA0-404B-B3C2-D50B88A5370D}">
      <dgm:prSet custT="1"/>
      <dgm:spPr/>
      <dgm:t>
        <a:bodyPr/>
        <a:lstStyle/>
        <a:p>
          <a:r>
            <a:rPr lang="en-US" sz="1600"/>
            <a:t>Email addresses, SSNs, and user data often included in scraped corpora</a:t>
          </a:r>
        </a:p>
      </dgm:t>
    </dgm:pt>
    <dgm:pt modelId="{09F045CA-B00F-4C3D-AA25-6AC591C4C96B}" type="parTrans" cxnId="{71F62D1C-73BA-4111-9BB2-EC460B542301}">
      <dgm:prSet/>
      <dgm:spPr/>
      <dgm:t>
        <a:bodyPr/>
        <a:lstStyle/>
        <a:p>
          <a:endParaRPr lang="en-US" sz="1400"/>
        </a:p>
      </dgm:t>
    </dgm:pt>
    <dgm:pt modelId="{9370449E-2564-4629-B0A5-9A456C6CC41E}" type="sibTrans" cxnId="{71F62D1C-73BA-4111-9BB2-EC460B542301}">
      <dgm:prSet/>
      <dgm:spPr/>
      <dgm:t>
        <a:bodyPr/>
        <a:lstStyle/>
        <a:p>
          <a:endParaRPr lang="en-US" sz="1400"/>
        </a:p>
      </dgm:t>
    </dgm:pt>
    <dgm:pt modelId="{5FE223CD-A6CE-4D98-9309-36744B2D96C5}">
      <dgm:prSet custT="1"/>
      <dgm:spPr/>
      <dgm:t>
        <a:bodyPr/>
        <a:lstStyle/>
        <a:p>
          <a:r>
            <a:rPr lang="en-US" sz="1600"/>
            <a:t>Must apply </a:t>
          </a:r>
          <a:r>
            <a:rPr lang="en-US" sz="1600" b="1"/>
            <a:t>regex filters + classifiers</a:t>
          </a:r>
          <a:r>
            <a:rPr lang="en-US" sz="1600"/>
            <a:t> to remove sensitive information</a:t>
          </a:r>
        </a:p>
      </dgm:t>
    </dgm:pt>
    <dgm:pt modelId="{EA97321E-FD89-47AB-B5B2-2C2E0F6FE2B4}" type="parTrans" cxnId="{04423434-6C2D-45D7-A81A-FF30888E5E3B}">
      <dgm:prSet/>
      <dgm:spPr/>
      <dgm:t>
        <a:bodyPr/>
        <a:lstStyle/>
        <a:p>
          <a:endParaRPr lang="en-US" sz="1400"/>
        </a:p>
      </dgm:t>
    </dgm:pt>
    <dgm:pt modelId="{8D78B64B-0806-4DF1-BDAC-D2095D22016E}" type="sibTrans" cxnId="{04423434-6C2D-45D7-A81A-FF30888E5E3B}">
      <dgm:prSet/>
      <dgm:spPr/>
      <dgm:t>
        <a:bodyPr/>
        <a:lstStyle/>
        <a:p>
          <a:endParaRPr lang="en-US" sz="1400"/>
        </a:p>
      </dgm:t>
    </dgm:pt>
    <dgm:pt modelId="{E10F1E44-EA51-1D40-BC78-2F73D79647D6}" type="pres">
      <dgm:prSet presAssocID="{480AAF56-996F-44E7-9565-BC1E8ACC58AD}" presName="Name0" presStyleCnt="0">
        <dgm:presLayoutVars>
          <dgm:dir/>
          <dgm:animLvl val="lvl"/>
          <dgm:resizeHandles val="exact"/>
        </dgm:presLayoutVars>
      </dgm:prSet>
      <dgm:spPr/>
    </dgm:pt>
    <dgm:pt modelId="{B06CF01D-02EB-054E-A389-227885D20E38}" type="pres">
      <dgm:prSet presAssocID="{8175A6B5-8F30-4B51-BCF8-0FAE322DDA46}" presName="composite" presStyleCnt="0"/>
      <dgm:spPr/>
    </dgm:pt>
    <dgm:pt modelId="{EA6E0B76-6E75-5A4C-B675-B5C8792C6848}" type="pres">
      <dgm:prSet presAssocID="{8175A6B5-8F30-4B51-BCF8-0FAE322DDA46}" presName="parTx" presStyleLbl="alignNode1" presStyleIdx="0" presStyleCnt="4">
        <dgm:presLayoutVars>
          <dgm:chMax val="0"/>
          <dgm:chPref val="0"/>
          <dgm:bulletEnabled val="1"/>
        </dgm:presLayoutVars>
      </dgm:prSet>
      <dgm:spPr/>
    </dgm:pt>
    <dgm:pt modelId="{0EC196D9-6B46-5B44-AE80-27B12247BFC4}" type="pres">
      <dgm:prSet presAssocID="{8175A6B5-8F30-4B51-BCF8-0FAE322DDA46}" presName="desTx" presStyleLbl="alignAccFollowNode1" presStyleIdx="0" presStyleCnt="4">
        <dgm:presLayoutVars>
          <dgm:bulletEnabled val="1"/>
        </dgm:presLayoutVars>
      </dgm:prSet>
      <dgm:spPr/>
    </dgm:pt>
    <dgm:pt modelId="{F1491CAB-85BB-0241-BDDC-05C954C82457}" type="pres">
      <dgm:prSet presAssocID="{3431BDC1-07F7-4CA8-824B-9F1C1253F7B2}" presName="space" presStyleCnt="0"/>
      <dgm:spPr/>
    </dgm:pt>
    <dgm:pt modelId="{47A7DB99-2DFF-7040-810A-45D5389F8426}" type="pres">
      <dgm:prSet presAssocID="{D59E415E-735E-4372-9A27-EF3B3A2D1AAD}" presName="composite" presStyleCnt="0"/>
      <dgm:spPr/>
    </dgm:pt>
    <dgm:pt modelId="{01254169-3FE0-4F4B-9D6D-FA61FD09C501}" type="pres">
      <dgm:prSet presAssocID="{D59E415E-735E-4372-9A27-EF3B3A2D1AAD}" presName="parTx" presStyleLbl="alignNode1" presStyleIdx="1" presStyleCnt="4">
        <dgm:presLayoutVars>
          <dgm:chMax val="0"/>
          <dgm:chPref val="0"/>
          <dgm:bulletEnabled val="1"/>
        </dgm:presLayoutVars>
      </dgm:prSet>
      <dgm:spPr/>
    </dgm:pt>
    <dgm:pt modelId="{2725EF8E-0136-1C49-979F-440C1A7100F2}" type="pres">
      <dgm:prSet presAssocID="{D59E415E-735E-4372-9A27-EF3B3A2D1AAD}" presName="desTx" presStyleLbl="alignAccFollowNode1" presStyleIdx="1" presStyleCnt="4">
        <dgm:presLayoutVars>
          <dgm:bulletEnabled val="1"/>
        </dgm:presLayoutVars>
      </dgm:prSet>
      <dgm:spPr/>
    </dgm:pt>
    <dgm:pt modelId="{23BF5F86-3E3F-3C49-92D4-79F906A44342}" type="pres">
      <dgm:prSet presAssocID="{B6252BF6-8426-4A21-ADFB-FC6C5F830BD8}" presName="space" presStyleCnt="0"/>
      <dgm:spPr/>
    </dgm:pt>
    <dgm:pt modelId="{8D75D9DC-6104-7942-BEB3-3E542D5D399E}" type="pres">
      <dgm:prSet presAssocID="{408D767E-2A6B-4E27-BF56-8824466D9709}" presName="composite" presStyleCnt="0"/>
      <dgm:spPr/>
    </dgm:pt>
    <dgm:pt modelId="{5DC6506C-4162-E145-80BF-4AA03D6BB313}" type="pres">
      <dgm:prSet presAssocID="{408D767E-2A6B-4E27-BF56-8824466D9709}" presName="parTx" presStyleLbl="alignNode1" presStyleIdx="2" presStyleCnt="4">
        <dgm:presLayoutVars>
          <dgm:chMax val="0"/>
          <dgm:chPref val="0"/>
          <dgm:bulletEnabled val="1"/>
        </dgm:presLayoutVars>
      </dgm:prSet>
      <dgm:spPr/>
    </dgm:pt>
    <dgm:pt modelId="{F682FF52-DF97-0C4E-BFDF-0939713C322D}" type="pres">
      <dgm:prSet presAssocID="{408D767E-2A6B-4E27-BF56-8824466D9709}" presName="desTx" presStyleLbl="alignAccFollowNode1" presStyleIdx="2" presStyleCnt="4">
        <dgm:presLayoutVars>
          <dgm:bulletEnabled val="1"/>
        </dgm:presLayoutVars>
      </dgm:prSet>
      <dgm:spPr/>
    </dgm:pt>
    <dgm:pt modelId="{E6318964-4D88-394C-93CE-0EC304B24908}" type="pres">
      <dgm:prSet presAssocID="{0E0140FB-710E-4212-9666-C7A91CDF8A9F}" presName="space" presStyleCnt="0"/>
      <dgm:spPr/>
    </dgm:pt>
    <dgm:pt modelId="{3D38585D-0CAC-254B-A1E1-067E1B93A068}" type="pres">
      <dgm:prSet presAssocID="{9FF33B4F-626F-4FAC-B358-928B09B0F305}" presName="composite" presStyleCnt="0"/>
      <dgm:spPr/>
    </dgm:pt>
    <dgm:pt modelId="{EF5D2EA2-C2F5-5040-AB98-9DE08B4FD802}" type="pres">
      <dgm:prSet presAssocID="{9FF33B4F-626F-4FAC-B358-928B09B0F305}" presName="parTx" presStyleLbl="alignNode1" presStyleIdx="3" presStyleCnt="4">
        <dgm:presLayoutVars>
          <dgm:chMax val="0"/>
          <dgm:chPref val="0"/>
          <dgm:bulletEnabled val="1"/>
        </dgm:presLayoutVars>
      </dgm:prSet>
      <dgm:spPr/>
    </dgm:pt>
    <dgm:pt modelId="{B34DF7AE-7D8E-3C45-8111-6C0C9D1168DE}" type="pres">
      <dgm:prSet presAssocID="{9FF33B4F-626F-4FAC-B358-928B09B0F305}" presName="desTx" presStyleLbl="alignAccFollowNode1" presStyleIdx="3" presStyleCnt="4">
        <dgm:presLayoutVars>
          <dgm:bulletEnabled val="1"/>
        </dgm:presLayoutVars>
      </dgm:prSet>
      <dgm:spPr/>
    </dgm:pt>
  </dgm:ptLst>
  <dgm:cxnLst>
    <dgm:cxn modelId="{8EAEF604-3BE7-467A-A004-AF8F879376A7}" srcId="{D59E415E-735E-4372-9A27-EF3B3A2D1AAD}" destId="{4D52522A-E4C3-4C91-8009-C7FCB1D4AD01}" srcOrd="1" destOrd="0" parTransId="{389B37FE-F7FB-435F-90BD-ACFAEC6AC2AE}" sibTransId="{FCE4694E-C41F-44BE-A32A-35E7D1DAC8F8}"/>
    <dgm:cxn modelId="{3FF6EF06-1FAC-D440-AF5D-F24E9AE27528}" type="presOf" srcId="{8175A6B5-8F30-4B51-BCF8-0FAE322DDA46}" destId="{EA6E0B76-6E75-5A4C-B675-B5C8792C6848}" srcOrd="0" destOrd="0" presId="urn:microsoft.com/office/officeart/2005/8/layout/hList1"/>
    <dgm:cxn modelId="{71F62D1C-73BA-4111-9BB2-EC460B542301}" srcId="{9FF33B4F-626F-4FAC-B358-928B09B0F305}" destId="{66DBC55E-FBA0-404B-B3C2-D50B88A5370D}" srcOrd="0" destOrd="0" parTransId="{09F045CA-B00F-4C3D-AA25-6AC591C4C96B}" sibTransId="{9370449E-2564-4629-B0A5-9A456C6CC41E}"/>
    <dgm:cxn modelId="{5B6A501C-7FC2-4D5A-AF96-E6EC1CB292A6}" srcId="{480AAF56-996F-44E7-9565-BC1E8ACC58AD}" destId="{408D767E-2A6B-4E27-BF56-8824466D9709}" srcOrd="2" destOrd="0" parTransId="{6DAEA722-1C5B-47C8-B92C-6EA3D4A59C84}" sibTransId="{0E0140FB-710E-4212-9666-C7A91CDF8A9F}"/>
    <dgm:cxn modelId="{B5368D20-33DA-49F4-9F24-2625002D3D80}" srcId="{8175A6B5-8F30-4B51-BCF8-0FAE322DDA46}" destId="{5E3C18CF-B638-489D-B51B-B88F9DAED64E}" srcOrd="0" destOrd="0" parTransId="{77FDEB6F-DE86-4D88-A98F-E49DD23F1111}" sibTransId="{8074A396-7473-4EDF-98D6-46266BAD60FC}"/>
    <dgm:cxn modelId="{88ADB424-BA40-46A4-A293-0B8385698F2B}" srcId="{480AAF56-996F-44E7-9565-BC1E8ACC58AD}" destId="{D59E415E-735E-4372-9A27-EF3B3A2D1AAD}" srcOrd="1" destOrd="0" parTransId="{A3718E80-74B7-423F-8C8B-F4B4AFD1FF7E}" sibTransId="{B6252BF6-8426-4A21-ADFB-FC6C5F830BD8}"/>
    <dgm:cxn modelId="{04423434-6C2D-45D7-A81A-FF30888E5E3B}" srcId="{9FF33B4F-626F-4FAC-B358-928B09B0F305}" destId="{5FE223CD-A6CE-4D98-9309-36744B2D96C5}" srcOrd="1" destOrd="0" parTransId="{EA97321E-FD89-47AB-B5B2-2C2E0F6FE2B4}" sibTransId="{8D78B64B-0806-4DF1-BDAC-D2095D22016E}"/>
    <dgm:cxn modelId="{729ADC41-33D9-914C-81E7-84DE63FE718D}" type="presOf" srcId="{480AAF56-996F-44E7-9565-BC1E8ACC58AD}" destId="{E10F1E44-EA51-1D40-BC78-2F73D79647D6}" srcOrd="0" destOrd="0" presId="urn:microsoft.com/office/officeart/2005/8/layout/hList1"/>
    <dgm:cxn modelId="{AA3FC044-B82A-4845-9633-25EDA5C99F7F}" srcId="{480AAF56-996F-44E7-9565-BC1E8ACC58AD}" destId="{8175A6B5-8F30-4B51-BCF8-0FAE322DDA46}" srcOrd="0" destOrd="0" parTransId="{E1A426E8-275C-4E49-B3D2-61A676027184}" sibTransId="{3431BDC1-07F7-4CA8-824B-9F1C1253F7B2}"/>
    <dgm:cxn modelId="{14CA9874-2E08-48E5-9D5A-7B9271048362}" srcId="{408D767E-2A6B-4E27-BF56-8824466D9709}" destId="{C1A0155A-75D5-471B-B7FD-32AC761EDA4B}" srcOrd="1" destOrd="0" parTransId="{35383691-7DD9-405D-B39E-22BD83A00ADE}" sibTransId="{3AF63E68-B8E8-4857-8C65-A25EE0525BF8}"/>
    <dgm:cxn modelId="{607B6E7C-59A9-42C9-9B23-3163A4B75A26}" srcId="{408D767E-2A6B-4E27-BF56-8824466D9709}" destId="{B4F25041-045A-4DB2-A4C8-5411B6A22515}" srcOrd="0" destOrd="0" parTransId="{C1E6D663-F5FA-48EE-A799-2ADE25FC97BA}" sibTransId="{7D2E4F2F-79DE-48E1-ADBA-CB3BDCD2706F}"/>
    <dgm:cxn modelId="{B8D17E7F-9E97-A643-8864-FB66E8423E62}" type="presOf" srcId="{B4F25041-045A-4DB2-A4C8-5411B6A22515}" destId="{F682FF52-DF97-0C4E-BFDF-0939713C322D}" srcOrd="0" destOrd="0" presId="urn:microsoft.com/office/officeart/2005/8/layout/hList1"/>
    <dgm:cxn modelId="{A7C10C85-D27D-4B71-887F-8E901B67EF45}" srcId="{8175A6B5-8F30-4B51-BCF8-0FAE322DDA46}" destId="{EEECA4C8-8F5A-412F-9434-DDAD1C685F31}" srcOrd="1" destOrd="0" parTransId="{FDD4C159-2BAF-49F8-BFB3-3C6F553202A4}" sibTransId="{236E9324-D3FF-4EB1-A395-82BE2D4494C9}"/>
    <dgm:cxn modelId="{D169BF90-DAD9-AC49-BD0F-409DC6F6B794}" type="presOf" srcId="{5FE223CD-A6CE-4D98-9309-36744B2D96C5}" destId="{B34DF7AE-7D8E-3C45-8111-6C0C9D1168DE}" srcOrd="0" destOrd="1" presId="urn:microsoft.com/office/officeart/2005/8/layout/hList1"/>
    <dgm:cxn modelId="{D8E8EB98-6734-2848-A510-5F3035BBD436}" type="presOf" srcId="{408D767E-2A6B-4E27-BF56-8824466D9709}" destId="{5DC6506C-4162-E145-80BF-4AA03D6BB313}" srcOrd="0" destOrd="0" presId="urn:microsoft.com/office/officeart/2005/8/layout/hList1"/>
    <dgm:cxn modelId="{AC4B7EA7-897D-CC47-90CE-179B0A3A9613}" type="presOf" srcId="{4D52522A-E4C3-4C91-8009-C7FCB1D4AD01}" destId="{2725EF8E-0136-1C49-979F-440C1A7100F2}" srcOrd="0" destOrd="1" presId="urn:microsoft.com/office/officeart/2005/8/layout/hList1"/>
    <dgm:cxn modelId="{4F9EA4DA-4071-6545-9025-B902F1E94ED1}" type="presOf" srcId="{D59E415E-735E-4372-9A27-EF3B3A2D1AAD}" destId="{01254169-3FE0-4F4B-9D6D-FA61FD09C501}" srcOrd="0" destOrd="0" presId="urn:microsoft.com/office/officeart/2005/8/layout/hList1"/>
    <dgm:cxn modelId="{67809FDE-7BE8-9144-BE51-F161DE46CA19}" type="presOf" srcId="{66DBC55E-FBA0-404B-B3C2-D50B88A5370D}" destId="{B34DF7AE-7D8E-3C45-8111-6C0C9D1168DE}" srcOrd="0" destOrd="0" presId="urn:microsoft.com/office/officeart/2005/8/layout/hList1"/>
    <dgm:cxn modelId="{A79546E4-88D7-EF4E-8F29-DFD82BD5676B}" type="presOf" srcId="{EEECA4C8-8F5A-412F-9434-DDAD1C685F31}" destId="{0EC196D9-6B46-5B44-AE80-27B12247BFC4}" srcOrd="0" destOrd="1" presId="urn:microsoft.com/office/officeart/2005/8/layout/hList1"/>
    <dgm:cxn modelId="{5C61BDE6-BB1E-DD47-8D5D-C705AC6D45E3}" type="presOf" srcId="{9FF33B4F-626F-4FAC-B358-928B09B0F305}" destId="{EF5D2EA2-C2F5-5040-AB98-9DE08B4FD802}" srcOrd="0" destOrd="0" presId="urn:microsoft.com/office/officeart/2005/8/layout/hList1"/>
    <dgm:cxn modelId="{7D32D3EA-584A-454C-AE82-50B8CEB06952}" type="presOf" srcId="{C1A0155A-75D5-471B-B7FD-32AC761EDA4B}" destId="{F682FF52-DF97-0C4E-BFDF-0939713C322D}" srcOrd="0" destOrd="1" presId="urn:microsoft.com/office/officeart/2005/8/layout/hList1"/>
    <dgm:cxn modelId="{E52F49F0-2136-794E-A6DE-0FC57052E034}" type="presOf" srcId="{5E3C18CF-B638-489D-B51B-B88F9DAED64E}" destId="{0EC196D9-6B46-5B44-AE80-27B12247BFC4}" srcOrd="0" destOrd="0" presId="urn:microsoft.com/office/officeart/2005/8/layout/hList1"/>
    <dgm:cxn modelId="{CC8B99F3-9187-4250-A8AC-1725D0ABE8BD}" srcId="{480AAF56-996F-44E7-9565-BC1E8ACC58AD}" destId="{9FF33B4F-626F-4FAC-B358-928B09B0F305}" srcOrd="3" destOrd="0" parTransId="{5B0B4CC3-A04B-4EA9-8101-6D6A0A1CC8F6}" sibTransId="{673EAA9B-4533-4DF5-A197-DA199E0C4707}"/>
    <dgm:cxn modelId="{19829FF8-5D0A-2445-8D54-0A000A7870A7}" type="presOf" srcId="{8BA55243-4476-4E4D-9255-A317C9AD4B3F}" destId="{2725EF8E-0136-1C49-979F-440C1A7100F2}" srcOrd="0" destOrd="0" presId="urn:microsoft.com/office/officeart/2005/8/layout/hList1"/>
    <dgm:cxn modelId="{0888F9FA-5331-41C4-BA5E-AB0E8001CA38}" srcId="{D59E415E-735E-4372-9A27-EF3B3A2D1AAD}" destId="{8BA55243-4476-4E4D-9255-A317C9AD4B3F}" srcOrd="0" destOrd="0" parTransId="{3E67BF86-3BC5-4916-98E2-CB57CCB468FB}" sibTransId="{D1E39549-F1C0-4D13-81FF-6A210ED7DE38}"/>
    <dgm:cxn modelId="{6E42B739-0337-9242-9CE4-0D8C737AD21D}" type="presParOf" srcId="{E10F1E44-EA51-1D40-BC78-2F73D79647D6}" destId="{B06CF01D-02EB-054E-A389-227885D20E38}" srcOrd="0" destOrd="0" presId="urn:microsoft.com/office/officeart/2005/8/layout/hList1"/>
    <dgm:cxn modelId="{B4620F5B-48CE-6C4B-B707-707823002A48}" type="presParOf" srcId="{B06CF01D-02EB-054E-A389-227885D20E38}" destId="{EA6E0B76-6E75-5A4C-B675-B5C8792C6848}" srcOrd="0" destOrd="0" presId="urn:microsoft.com/office/officeart/2005/8/layout/hList1"/>
    <dgm:cxn modelId="{E387C2C9-6CB8-DD41-B218-880C8FA7DF55}" type="presParOf" srcId="{B06CF01D-02EB-054E-A389-227885D20E38}" destId="{0EC196D9-6B46-5B44-AE80-27B12247BFC4}" srcOrd="1" destOrd="0" presId="urn:microsoft.com/office/officeart/2005/8/layout/hList1"/>
    <dgm:cxn modelId="{846B204D-C69D-3D4E-9BCD-CA11E66CA44D}" type="presParOf" srcId="{E10F1E44-EA51-1D40-BC78-2F73D79647D6}" destId="{F1491CAB-85BB-0241-BDDC-05C954C82457}" srcOrd="1" destOrd="0" presId="urn:microsoft.com/office/officeart/2005/8/layout/hList1"/>
    <dgm:cxn modelId="{2216E729-E6A3-0744-8359-4AA0A303C73D}" type="presParOf" srcId="{E10F1E44-EA51-1D40-BC78-2F73D79647D6}" destId="{47A7DB99-2DFF-7040-810A-45D5389F8426}" srcOrd="2" destOrd="0" presId="urn:microsoft.com/office/officeart/2005/8/layout/hList1"/>
    <dgm:cxn modelId="{54049743-D6F9-5549-908D-F389492EAA81}" type="presParOf" srcId="{47A7DB99-2DFF-7040-810A-45D5389F8426}" destId="{01254169-3FE0-4F4B-9D6D-FA61FD09C501}" srcOrd="0" destOrd="0" presId="urn:microsoft.com/office/officeart/2005/8/layout/hList1"/>
    <dgm:cxn modelId="{9ECB7372-4C60-994D-986B-7A1B97239C45}" type="presParOf" srcId="{47A7DB99-2DFF-7040-810A-45D5389F8426}" destId="{2725EF8E-0136-1C49-979F-440C1A7100F2}" srcOrd="1" destOrd="0" presId="urn:microsoft.com/office/officeart/2005/8/layout/hList1"/>
    <dgm:cxn modelId="{3D2C6397-61DC-CE4A-B95E-006AE7A220C2}" type="presParOf" srcId="{E10F1E44-EA51-1D40-BC78-2F73D79647D6}" destId="{23BF5F86-3E3F-3C49-92D4-79F906A44342}" srcOrd="3" destOrd="0" presId="urn:microsoft.com/office/officeart/2005/8/layout/hList1"/>
    <dgm:cxn modelId="{B7A86B42-CA6F-C246-853F-530EA862C816}" type="presParOf" srcId="{E10F1E44-EA51-1D40-BC78-2F73D79647D6}" destId="{8D75D9DC-6104-7942-BEB3-3E542D5D399E}" srcOrd="4" destOrd="0" presId="urn:microsoft.com/office/officeart/2005/8/layout/hList1"/>
    <dgm:cxn modelId="{5B4F590F-0522-9547-8C6E-B74FF1F1FA15}" type="presParOf" srcId="{8D75D9DC-6104-7942-BEB3-3E542D5D399E}" destId="{5DC6506C-4162-E145-80BF-4AA03D6BB313}" srcOrd="0" destOrd="0" presId="urn:microsoft.com/office/officeart/2005/8/layout/hList1"/>
    <dgm:cxn modelId="{ED0CFD3A-32BF-D844-A21C-608C9F9363A8}" type="presParOf" srcId="{8D75D9DC-6104-7942-BEB3-3E542D5D399E}" destId="{F682FF52-DF97-0C4E-BFDF-0939713C322D}" srcOrd="1" destOrd="0" presId="urn:microsoft.com/office/officeart/2005/8/layout/hList1"/>
    <dgm:cxn modelId="{F603EC89-3A6E-8047-BFE9-AD83F04FF43C}" type="presParOf" srcId="{E10F1E44-EA51-1D40-BC78-2F73D79647D6}" destId="{E6318964-4D88-394C-93CE-0EC304B24908}" srcOrd="5" destOrd="0" presId="urn:microsoft.com/office/officeart/2005/8/layout/hList1"/>
    <dgm:cxn modelId="{230D6E69-3998-2D46-ACCB-B80CCEF7BDCE}" type="presParOf" srcId="{E10F1E44-EA51-1D40-BC78-2F73D79647D6}" destId="{3D38585D-0CAC-254B-A1E1-067E1B93A068}" srcOrd="6" destOrd="0" presId="urn:microsoft.com/office/officeart/2005/8/layout/hList1"/>
    <dgm:cxn modelId="{1CF3B33A-B060-0A49-95F1-DF46DA816506}" type="presParOf" srcId="{3D38585D-0CAC-254B-A1E1-067E1B93A068}" destId="{EF5D2EA2-C2F5-5040-AB98-9DE08B4FD802}" srcOrd="0" destOrd="0" presId="urn:microsoft.com/office/officeart/2005/8/layout/hList1"/>
    <dgm:cxn modelId="{C612DED7-5940-A44B-9EC0-A3D113B2D0BD}" type="presParOf" srcId="{3D38585D-0CAC-254B-A1E1-067E1B93A068}" destId="{B34DF7AE-7D8E-3C45-8111-6C0C9D1168D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4756F1-5859-2A4F-A074-44E956C985B0}">
      <dsp:nvSpPr>
        <dsp:cNvPr id="0" name=""/>
        <dsp:cNvSpPr/>
      </dsp:nvSpPr>
      <dsp:spPr>
        <a:xfrm>
          <a:off x="0" y="291869"/>
          <a:ext cx="5675925"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09D9EF-A554-8A4F-9448-D274084A8E2A}">
      <dsp:nvSpPr>
        <dsp:cNvPr id="0" name=""/>
        <dsp:cNvSpPr/>
      </dsp:nvSpPr>
      <dsp:spPr>
        <a:xfrm>
          <a:off x="283796" y="26189"/>
          <a:ext cx="3973148"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176" tIns="0" rIns="150176" bIns="0" numCol="1" spcCol="1270" anchor="ctr" anchorCtr="0">
          <a:noAutofit/>
        </a:bodyPr>
        <a:lstStyle/>
        <a:p>
          <a:pPr marL="0" lvl="0" indent="0" algn="l" defTabSz="800100">
            <a:lnSpc>
              <a:spcPct val="90000"/>
            </a:lnSpc>
            <a:spcBef>
              <a:spcPct val="0"/>
            </a:spcBef>
            <a:spcAft>
              <a:spcPct val="35000"/>
            </a:spcAft>
            <a:buNone/>
          </a:pPr>
          <a:r>
            <a:rPr lang="en-US" sz="1800" kern="1200"/>
            <a:t>What is LLM Pretraining?</a:t>
          </a:r>
        </a:p>
      </dsp:txBody>
      <dsp:txXfrm>
        <a:off x="309735" y="52128"/>
        <a:ext cx="3921270" cy="479482"/>
      </dsp:txXfrm>
    </dsp:sp>
    <dsp:sp modelId="{6A3A78D6-8A22-2745-8B54-47A9606E3610}">
      <dsp:nvSpPr>
        <dsp:cNvPr id="0" name=""/>
        <dsp:cNvSpPr/>
      </dsp:nvSpPr>
      <dsp:spPr>
        <a:xfrm>
          <a:off x="0" y="1108349"/>
          <a:ext cx="5675925" cy="1559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0515" tIns="374904" rIns="44051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Train LLMs to </a:t>
          </a:r>
          <a:r>
            <a:rPr lang="en-US" sz="1800" b="1" kern="1200"/>
            <a:t>predict the next token</a:t>
          </a:r>
          <a:r>
            <a:rPr lang="en-US" sz="1800" kern="1200"/>
            <a:t> in a sequence</a:t>
          </a:r>
        </a:p>
        <a:p>
          <a:pPr marL="171450" lvl="1" indent="-171450" algn="l" defTabSz="800100">
            <a:lnSpc>
              <a:spcPct val="90000"/>
            </a:lnSpc>
            <a:spcBef>
              <a:spcPct val="0"/>
            </a:spcBef>
            <a:spcAft>
              <a:spcPct val="15000"/>
            </a:spcAft>
            <a:buChar char="•"/>
          </a:pPr>
          <a:r>
            <a:rPr lang="en-US" sz="1800" kern="1200"/>
            <a:t>Learn general language understanding through </a:t>
          </a:r>
          <a:r>
            <a:rPr lang="en-US" sz="1800" b="1" kern="1200"/>
            <a:t>unsupervised learning</a:t>
          </a:r>
          <a:endParaRPr lang="en-US" sz="1800" kern="1200"/>
        </a:p>
      </dsp:txBody>
      <dsp:txXfrm>
        <a:off x="0" y="1108349"/>
        <a:ext cx="5675925" cy="1559250"/>
      </dsp:txXfrm>
    </dsp:sp>
    <dsp:sp modelId="{49FAE87C-3E27-AB4C-9228-F1E61AE9F0C7}">
      <dsp:nvSpPr>
        <dsp:cNvPr id="0" name=""/>
        <dsp:cNvSpPr/>
      </dsp:nvSpPr>
      <dsp:spPr>
        <a:xfrm>
          <a:off x="283796" y="842669"/>
          <a:ext cx="3973148"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176" tIns="0" rIns="150176" bIns="0" numCol="1" spcCol="1270" anchor="ctr" anchorCtr="0">
          <a:noAutofit/>
        </a:bodyPr>
        <a:lstStyle/>
        <a:p>
          <a:pPr marL="0" lvl="0" indent="0" algn="l" defTabSz="800100">
            <a:lnSpc>
              <a:spcPct val="90000"/>
            </a:lnSpc>
            <a:spcBef>
              <a:spcPct val="0"/>
            </a:spcBef>
            <a:spcAft>
              <a:spcPct val="35000"/>
            </a:spcAft>
            <a:buNone/>
          </a:pPr>
          <a:r>
            <a:rPr lang="en-US" sz="1800" b="1" kern="1200"/>
            <a:t>🧠 Objective:</a:t>
          </a:r>
          <a:endParaRPr lang="en-US" sz="1800" kern="1200"/>
        </a:p>
      </dsp:txBody>
      <dsp:txXfrm>
        <a:off x="309735" y="868608"/>
        <a:ext cx="3921270" cy="479482"/>
      </dsp:txXfrm>
    </dsp:sp>
    <dsp:sp modelId="{AD33305D-B561-3546-94C4-B1E31E4C107F}">
      <dsp:nvSpPr>
        <dsp:cNvPr id="0" name=""/>
        <dsp:cNvSpPr/>
      </dsp:nvSpPr>
      <dsp:spPr>
        <a:xfrm>
          <a:off x="0" y="3030479"/>
          <a:ext cx="5675925" cy="13324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0515" tIns="374904" rIns="44051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No labeled data required</a:t>
          </a:r>
        </a:p>
        <a:p>
          <a:pPr marL="171450" lvl="1" indent="-171450" algn="l" defTabSz="800100">
            <a:lnSpc>
              <a:spcPct val="90000"/>
            </a:lnSpc>
            <a:spcBef>
              <a:spcPct val="0"/>
            </a:spcBef>
            <a:spcAft>
              <a:spcPct val="15000"/>
            </a:spcAft>
            <a:buChar char="•"/>
          </a:pPr>
          <a:r>
            <a:rPr lang="en-US" sz="1800" kern="1200"/>
            <a:t>Massive scale: often 100B+ tokens</a:t>
          </a:r>
        </a:p>
        <a:p>
          <a:pPr marL="171450" lvl="1" indent="-171450" algn="l" defTabSz="800100">
            <a:lnSpc>
              <a:spcPct val="90000"/>
            </a:lnSpc>
            <a:spcBef>
              <a:spcPct val="0"/>
            </a:spcBef>
            <a:spcAft>
              <a:spcPct val="15000"/>
            </a:spcAft>
            <a:buChar char="•"/>
          </a:pPr>
          <a:r>
            <a:rPr lang="en-US" sz="1800" kern="1200"/>
            <a:t>Foundation for downstream finetuning</a:t>
          </a:r>
        </a:p>
      </dsp:txBody>
      <dsp:txXfrm>
        <a:off x="0" y="3030479"/>
        <a:ext cx="5675925" cy="1332450"/>
      </dsp:txXfrm>
    </dsp:sp>
    <dsp:sp modelId="{2CCA8D0A-D7A7-4148-B994-6B303B39F5AF}">
      <dsp:nvSpPr>
        <dsp:cNvPr id="0" name=""/>
        <dsp:cNvSpPr/>
      </dsp:nvSpPr>
      <dsp:spPr>
        <a:xfrm>
          <a:off x="283796" y="2764799"/>
          <a:ext cx="3973148"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176" tIns="0" rIns="150176" bIns="0" numCol="1" spcCol="1270" anchor="ctr" anchorCtr="0">
          <a:noAutofit/>
        </a:bodyPr>
        <a:lstStyle/>
        <a:p>
          <a:pPr marL="0" lvl="0" indent="0" algn="l" defTabSz="800100">
            <a:lnSpc>
              <a:spcPct val="90000"/>
            </a:lnSpc>
            <a:spcBef>
              <a:spcPct val="0"/>
            </a:spcBef>
            <a:spcAft>
              <a:spcPct val="35000"/>
            </a:spcAft>
            <a:buNone/>
          </a:pPr>
          <a:r>
            <a:rPr lang="en-US" sz="1800" b="1" kern="1200"/>
            <a:t>🛠 Core Characteristics:</a:t>
          </a:r>
          <a:endParaRPr lang="en-US" sz="1800" kern="1200"/>
        </a:p>
      </dsp:txBody>
      <dsp:txXfrm>
        <a:off x="309735" y="2790738"/>
        <a:ext cx="3921270"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E1E454-FECF-D749-A349-DBBDBD9C465C}">
      <dsp:nvSpPr>
        <dsp:cNvPr id="0" name=""/>
        <dsp:cNvSpPr/>
      </dsp:nvSpPr>
      <dsp:spPr>
        <a:xfrm>
          <a:off x="3896" y="421938"/>
          <a:ext cx="2342852" cy="71897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t>1. Data Collection</a:t>
          </a:r>
          <a:endParaRPr lang="en-US" sz="2000" kern="1200" dirty="0"/>
        </a:p>
      </dsp:txBody>
      <dsp:txXfrm>
        <a:off x="3896" y="421938"/>
        <a:ext cx="2342852" cy="718970"/>
      </dsp:txXfrm>
    </dsp:sp>
    <dsp:sp modelId="{35EAC039-5617-8C43-BCFF-293467911F0E}">
      <dsp:nvSpPr>
        <dsp:cNvPr id="0" name=""/>
        <dsp:cNvSpPr/>
      </dsp:nvSpPr>
      <dsp:spPr>
        <a:xfrm>
          <a:off x="3896" y="1140909"/>
          <a:ext cx="2342852" cy="212750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a:t>Crawl and aggregate massive public text corpora</a:t>
          </a:r>
        </a:p>
      </dsp:txBody>
      <dsp:txXfrm>
        <a:off x="3896" y="1140909"/>
        <a:ext cx="2342852" cy="2127509"/>
      </dsp:txXfrm>
    </dsp:sp>
    <dsp:sp modelId="{87AAA894-E39C-8448-BA4E-E3CD8B60749D}">
      <dsp:nvSpPr>
        <dsp:cNvPr id="0" name=""/>
        <dsp:cNvSpPr/>
      </dsp:nvSpPr>
      <dsp:spPr>
        <a:xfrm>
          <a:off x="2674747" y="421938"/>
          <a:ext cx="2342852" cy="718970"/>
        </a:xfrm>
        <a:prstGeom prst="rect">
          <a:avLst/>
        </a:prstGeom>
        <a:solidFill>
          <a:schemeClr val="accent2">
            <a:hueOff val="2357366"/>
            <a:satOff val="-8879"/>
            <a:lumOff val="7451"/>
            <a:alphaOff val="0"/>
          </a:schemeClr>
        </a:solidFill>
        <a:ln w="12700" cap="flat" cmpd="sng" algn="ctr">
          <a:solidFill>
            <a:schemeClr val="accent2">
              <a:hueOff val="2357366"/>
              <a:satOff val="-8879"/>
              <a:lumOff val="7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t>2. Data Cleaning</a:t>
          </a:r>
          <a:endParaRPr lang="en-US" sz="2000" kern="1200" dirty="0"/>
        </a:p>
      </dsp:txBody>
      <dsp:txXfrm>
        <a:off x="2674747" y="421938"/>
        <a:ext cx="2342852" cy="718970"/>
      </dsp:txXfrm>
    </dsp:sp>
    <dsp:sp modelId="{8FC178D5-977D-AC4C-9E14-C016D235404A}">
      <dsp:nvSpPr>
        <dsp:cNvPr id="0" name=""/>
        <dsp:cNvSpPr/>
      </dsp:nvSpPr>
      <dsp:spPr>
        <a:xfrm>
          <a:off x="2674747" y="1140909"/>
          <a:ext cx="2342852" cy="2127509"/>
        </a:xfrm>
        <a:prstGeom prst="rect">
          <a:avLst/>
        </a:prstGeom>
        <a:solidFill>
          <a:schemeClr val="accent2">
            <a:tint val="40000"/>
            <a:alpha val="90000"/>
            <a:hueOff val="2471625"/>
            <a:satOff val="-2469"/>
            <a:lumOff val="1138"/>
            <a:alphaOff val="0"/>
          </a:schemeClr>
        </a:solidFill>
        <a:ln w="12700" cap="flat" cmpd="sng" algn="ctr">
          <a:solidFill>
            <a:schemeClr val="accent2">
              <a:tint val="40000"/>
              <a:alpha val="90000"/>
              <a:hueOff val="2471625"/>
              <a:satOff val="-2469"/>
              <a:lumOff val="11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a:t>Remove low-quality, duplicated, or non-linguistic content</a:t>
          </a:r>
        </a:p>
      </dsp:txBody>
      <dsp:txXfrm>
        <a:off x="2674747" y="1140909"/>
        <a:ext cx="2342852" cy="2127509"/>
      </dsp:txXfrm>
    </dsp:sp>
    <dsp:sp modelId="{7B4CF35A-3323-394D-BDAA-505D2DFFD3B3}">
      <dsp:nvSpPr>
        <dsp:cNvPr id="0" name=""/>
        <dsp:cNvSpPr/>
      </dsp:nvSpPr>
      <dsp:spPr>
        <a:xfrm>
          <a:off x="5345599" y="421938"/>
          <a:ext cx="2342852" cy="718970"/>
        </a:xfrm>
        <a:prstGeom prst="rect">
          <a:avLst/>
        </a:prstGeom>
        <a:solidFill>
          <a:schemeClr val="accent2">
            <a:hueOff val="4714731"/>
            <a:satOff val="-17759"/>
            <a:lumOff val="14902"/>
            <a:alphaOff val="0"/>
          </a:schemeClr>
        </a:solidFill>
        <a:ln w="12700" cap="flat" cmpd="sng" algn="ctr">
          <a:solidFill>
            <a:schemeClr val="accent2">
              <a:hueOff val="4714731"/>
              <a:satOff val="-17759"/>
              <a:lumOff val="14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t>3. Tokenization</a:t>
          </a:r>
          <a:endParaRPr lang="en-US" sz="2000" kern="1200" dirty="0"/>
        </a:p>
      </dsp:txBody>
      <dsp:txXfrm>
        <a:off x="5345599" y="421938"/>
        <a:ext cx="2342852" cy="718970"/>
      </dsp:txXfrm>
    </dsp:sp>
    <dsp:sp modelId="{84DDDE44-EA07-9144-A8A5-3F82213BEA38}">
      <dsp:nvSpPr>
        <dsp:cNvPr id="0" name=""/>
        <dsp:cNvSpPr/>
      </dsp:nvSpPr>
      <dsp:spPr>
        <a:xfrm>
          <a:off x="5345599" y="1140909"/>
          <a:ext cx="2342852" cy="2127509"/>
        </a:xfrm>
        <a:prstGeom prst="rect">
          <a:avLst/>
        </a:prstGeom>
        <a:solidFill>
          <a:schemeClr val="accent2">
            <a:tint val="40000"/>
            <a:alpha val="90000"/>
            <a:hueOff val="4943250"/>
            <a:satOff val="-4937"/>
            <a:lumOff val="2276"/>
            <a:alphaOff val="0"/>
          </a:schemeClr>
        </a:solidFill>
        <a:ln w="12700" cap="flat" cmpd="sng" algn="ctr">
          <a:solidFill>
            <a:schemeClr val="accent2">
              <a:tint val="40000"/>
              <a:alpha val="90000"/>
              <a:hueOff val="4943250"/>
              <a:satOff val="-4937"/>
              <a:lumOff val="22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a:t>Use Byte Pair Encoding (BPE) or SentencePiece to tokenize text</a:t>
          </a:r>
        </a:p>
      </dsp:txBody>
      <dsp:txXfrm>
        <a:off x="5345599" y="1140909"/>
        <a:ext cx="2342852" cy="2127509"/>
      </dsp:txXfrm>
    </dsp:sp>
    <dsp:sp modelId="{F664ED88-C883-CF47-A13D-1B85D19EAD1E}">
      <dsp:nvSpPr>
        <dsp:cNvPr id="0" name=""/>
        <dsp:cNvSpPr/>
      </dsp:nvSpPr>
      <dsp:spPr>
        <a:xfrm>
          <a:off x="8016451" y="421938"/>
          <a:ext cx="2342852" cy="718970"/>
        </a:xfrm>
        <a:prstGeom prst="rect">
          <a:avLst/>
        </a:prstGeom>
        <a:solidFill>
          <a:schemeClr val="accent2">
            <a:hueOff val="7072097"/>
            <a:satOff val="-26638"/>
            <a:lumOff val="22353"/>
            <a:alphaOff val="0"/>
          </a:schemeClr>
        </a:solidFill>
        <a:ln w="12700" cap="flat" cmpd="sng" algn="ctr">
          <a:solidFill>
            <a:schemeClr val="accent2">
              <a:hueOff val="7072097"/>
              <a:satOff val="-26638"/>
              <a:lumOff val="2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t>4. Training Objective</a:t>
          </a:r>
          <a:endParaRPr lang="en-US" sz="2000" kern="1200" dirty="0"/>
        </a:p>
      </dsp:txBody>
      <dsp:txXfrm>
        <a:off x="8016451" y="421938"/>
        <a:ext cx="2342852" cy="718970"/>
      </dsp:txXfrm>
    </dsp:sp>
    <dsp:sp modelId="{D4EDC27F-417F-AC47-8933-9EB029AA42B2}">
      <dsp:nvSpPr>
        <dsp:cNvPr id="0" name=""/>
        <dsp:cNvSpPr/>
      </dsp:nvSpPr>
      <dsp:spPr>
        <a:xfrm>
          <a:off x="8016451" y="1140909"/>
          <a:ext cx="2342852" cy="2127509"/>
        </a:xfrm>
        <a:prstGeom prst="rect">
          <a:avLst/>
        </a:prstGeom>
        <a:solidFill>
          <a:schemeClr val="accent2">
            <a:tint val="40000"/>
            <a:alpha val="90000"/>
            <a:hueOff val="7414874"/>
            <a:satOff val="-7406"/>
            <a:lumOff val="3414"/>
            <a:alphaOff val="0"/>
          </a:schemeClr>
        </a:solidFill>
        <a:ln w="12700" cap="flat" cmpd="sng" algn="ctr">
          <a:solidFill>
            <a:schemeClr val="accent2">
              <a:tint val="40000"/>
              <a:alpha val="90000"/>
              <a:hueOff val="7414874"/>
              <a:satOff val="-7406"/>
              <a:lumOff val="34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a:t>Next Token Prediction / Masked Language Modeling</a:t>
          </a:r>
        </a:p>
      </dsp:txBody>
      <dsp:txXfrm>
        <a:off x="8016451" y="1140909"/>
        <a:ext cx="2342852" cy="21275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6DE4AC-C3FC-2846-BAC8-09DCC281844B}">
      <dsp:nvSpPr>
        <dsp:cNvPr id="0" name=""/>
        <dsp:cNvSpPr/>
      </dsp:nvSpPr>
      <dsp:spPr>
        <a:xfrm>
          <a:off x="1497143" y="2273"/>
          <a:ext cx="5988574" cy="117745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6195" tIns="299074" rIns="116195" bIns="299074" numCol="1" spcCol="1270" anchor="ctr" anchorCtr="0">
          <a:noAutofit/>
        </a:bodyPr>
        <a:lstStyle/>
        <a:p>
          <a:pPr marL="0" lvl="0" indent="0" algn="l" defTabSz="488950">
            <a:lnSpc>
              <a:spcPct val="100000"/>
            </a:lnSpc>
            <a:spcBef>
              <a:spcPct val="0"/>
            </a:spcBef>
            <a:spcAft>
              <a:spcPct val="35000"/>
            </a:spcAft>
            <a:buNone/>
          </a:pPr>
          <a:r>
            <a:rPr lang="en-US" sz="1100" kern="1200"/>
            <a:t>A supervised learning method that aligns LLMs directly with human preferences.​</a:t>
          </a:r>
        </a:p>
        <a:p>
          <a:pPr marL="0" lvl="0" indent="0" algn="l" defTabSz="488950">
            <a:lnSpc>
              <a:spcPct val="100000"/>
            </a:lnSpc>
            <a:spcBef>
              <a:spcPct val="0"/>
            </a:spcBef>
            <a:spcAft>
              <a:spcPct val="35000"/>
            </a:spcAft>
            <a:buNone/>
          </a:pPr>
          <a:r>
            <a:rPr lang="en-US" sz="1100" kern="1200" dirty="0"/>
            <a:t>Simplifies the alignment process by eliminating the need for a separate reward model or complex reinforcement learning loops.</a:t>
          </a:r>
        </a:p>
      </dsp:txBody>
      <dsp:txXfrm>
        <a:off x="1497143" y="2273"/>
        <a:ext cx="5988574" cy="1177457"/>
      </dsp:txXfrm>
    </dsp:sp>
    <dsp:sp modelId="{A9105BA1-D6D1-4446-B648-29F811984255}">
      <dsp:nvSpPr>
        <dsp:cNvPr id="0" name=""/>
        <dsp:cNvSpPr/>
      </dsp:nvSpPr>
      <dsp:spPr>
        <a:xfrm>
          <a:off x="0" y="2273"/>
          <a:ext cx="1497143" cy="117745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224" tIns="116307" rIns="79224" bIns="116307" numCol="1" spcCol="1270" anchor="ctr" anchorCtr="0">
          <a:noAutofit/>
        </a:bodyPr>
        <a:lstStyle/>
        <a:p>
          <a:pPr marL="0" lvl="0" indent="0" algn="ctr" defTabSz="622300">
            <a:lnSpc>
              <a:spcPct val="100000"/>
            </a:lnSpc>
            <a:spcBef>
              <a:spcPct val="0"/>
            </a:spcBef>
            <a:spcAft>
              <a:spcPct val="35000"/>
            </a:spcAft>
            <a:buNone/>
          </a:pPr>
          <a:r>
            <a:rPr lang="en-US" sz="1400" b="1" kern="1200"/>
            <a:t>What is DPO?</a:t>
          </a:r>
          <a:endParaRPr lang="en-US" sz="1400" kern="1200"/>
        </a:p>
      </dsp:txBody>
      <dsp:txXfrm>
        <a:off x="0" y="2273"/>
        <a:ext cx="1497143" cy="1177457"/>
      </dsp:txXfrm>
    </dsp:sp>
    <dsp:sp modelId="{8A42FBCD-705E-9842-8C20-1AC0FE4D5597}">
      <dsp:nvSpPr>
        <dsp:cNvPr id="0" name=""/>
        <dsp:cNvSpPr/>
      </dsp:nvSpPr>
      <dsp:spPr>
        <a:xfrm>
          <a:off x="1497143" y="1250377"/>
          <a:ext cx="5988574" cy="117745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6195" tIns="299074" rIns="116195" bIns="299074" numCol="1" spcCol="1270" anchor="ctr" anchorCtr="0">
          <a:noAutofit/>
        </a:bodyPr>
        <a:lstStyle/>
        <a:p>
          <a:pPr marL="0" lvl="0" indent="0" algn="l" defTabSz="488950">
            <a:lnSpc>
              <a:spcPct val="100000"/>
            </a:lnSpc>
            <a:spcBef>
              <a:spcPct val="0"/>
            </a:spcBef>
            <a:spcAft>
              <a:spcPct val="35000"/>
            </a:spcAft>
            <a:buNone/>
          </a:pPr>
          <a:r>
            <a:rPr lang="en-US" sz="1100" kern="1200"/>
            <a:t>Utilizes datasets containing pairs of responses labeled as "preferred" and "less preferred."</a:t>
          </a:r>
        </a:p>
        <a:p>
          <a:pPr marL="0" lvl="0" indent="0" algn="l" defTabSz="488950">
            <a:lnSpc>
              <a:spcPct val="100000"/>
            </a:lnSpc>
            <a:spcBef>
              <a:spcPct val="0"/>
            </a:spcBef>
            <a:spcAft>
              <a:spcPct val="35000"/>
            </a:spcAft>
            <a:buNone/>
          </a:pPr>
          <a:r>
            <a:rPr lang="en-US" sz="1100" kern="1200"/>
            <a:t>Optimizes the model to increase the likelihood of generating preferred responses over less preferred ones.​</a:t>
          </a:r>
        </a:p>
      </dsp:txBody>
      <dsp:txXfrm>
        <a:off x="1497143" y="1250377"/>
        <a:ext cx="5988574" cy="1177457"/>
      </dsp:txXfrm>
    </dsp:sp>
    <dsp:sp modelId="{1300CE1B-CBB9-1440-8123-794D3E40CC9C}">
      <dsp:nvSpPr>
        <dsp:cNvPr id="0" name=""/>
        <dsp:cNvSpPr/>
      </dsp:nvSpPr>
      <dsp:spPr>
        <a:xfrm>
          <a:off x="0" y="1250377"/>
          <a:ext cx="1497143" cy="1177457"/>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224" tIns="116307" rIns="79224" bIns="116307" numCol="1" spcCol="1270" anchor="ctr" anchorCtr="0">
          <a:noAutofit/>
        </a:bodyPr>
        <a:lstStyle/>
        <a:p>
          <a:pPr marL="0" lvl="0" indent="0" algn="ctr" defTabSz="622300">
            <a:lnSpc>
              <a:spcPct val="100000"/>
            </a:lnSpc>
            <a:spcBef>
              <a:spcPct val="0"/>
            </a:spcBef>
            <a:spcAft>
              <a:spcPct val="35000"/>
            </a:spcAft>
            <a:buNone/>
          </a:pPr>
          <a:r>
            <a:rPr lang="en-US" sz="1400" b="1" kern="1200"/>
            <a:t>How It Works:</a:t>
          </a:r>
          <a:endParaRPr lang="en-US" sz="1400" kern="1200"/>
        </a:p>
      </dsp:txBody>
      <dsp:txXfrm>
        <a:off x="0" y="1250377"/>
        <a:ext cx="1497143" cy="1177457"/>
      </dsp:txXfrm>
    </dsp:sp>
    <dsp:sp modelId="{282FBDCF-359D-5A4E-9F68-B73F47C7B06A}">
      <dsp:nvSpPr>
        <dsp:cNvPr id="0" name=""/>
        <dsp:cNvSpPr/>
      </dsp:nvSpPr>
      <dsp:spPr>
        <a:xfrm>
          <a:off x="1497143" y="2498482"/>
          <a:ext cx="5988574" cy="117745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6195" tIns="299074" rIns="116195" bIns="299074" numCol="1" spcCol="1270" anchor="ctr" anchorCtr="0">
          <a:noAutofit/>
        </a:bodyPr>
        <a:lstStyle/>
        <a:p>
          <a:pPr marL="0" lvl="0" indent="0" algn="l" defTabSz="488950">
            <a:lnSpc>
              <a:spcPct val="100000"/>
            </a:lnSpc>
            <a:spcBef>
              <a:spcPct val="0"/>
            </a:spcBef>
            <a:spcAft>
              <a:spcPct val="35000"/>
            </a:spcAft>
            <a:buNone/>
          </a:pPr>
          <a:r>
            <a:rPr lang="en-US" sz="1100" kern="1200"/>
            <a:t>Simpler and more computationally efficient compared to traditional RLHF methods.​Demonstrated effectiveness in tasks like summarization and dialogue generation.​</a:t>
          </a:r>
        </a:p>
      </dsp:txBody>
      <dsp:txXfrm>
        <a:off x="1497143" y="2498482"/>
        <a:ext cx="5988574" cy="1177457"/>
      </dsp:txXfrm>
    </dsp:sp>
    <dsp:sp modelId="{7DDE1CEE-8FFD-DD40-B922-862C2C68E85C}">
      <dsp:nvSpPr>
        <dsp:cNvPr id="0" name=""/>
        <dsp:cNvSpPr/>
      </dsp:nvSpPr>
      <dsp:spPr>
        <a:xfrm>
          <a:off x="0" y="2498482"/>
          <a:ext cx="1497143" cy="1177457"/>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224" tIns="116307" rIns="79224" bIns="116307" numCol="1" spcCol="1270" anchor="ctr" anchorCtr="0">
          <a:noAutofit/>
        </a:bodyPr>
        <a:lstStyle/>
        <a:p>
          <a:pPr marL="0" lvl="0" indent="0" algn="ctr" defTabSz="622300">
            <a:lnSpc>
              <a:spcPct val="100000"/>
            </a:lnSpc>
            <a:spcBef>
              <a:spcPct val="0"/>
            </a:spcBef>
            <a:spcAft>
              <a:spcPct val="35000"/>
            </a:spcAft>
            <a:buNone/>
          </a:pPr>
          <a:r>
            <a:rPr lang="en-US" sz="1400" b="1" kern="1200"/>
            <a:t>Benefits:</a:t>
          </a:r>
          <a:endParaRPr lang="en-US" sz="1400" kern="1200"/>
        </a:p>
      </dsp:txBody>
      <dsp:txXfrm>
        <a:off x="0" y="2498482"/>
        <a:ext cx="1497143" cy="1177457"/>
      </dsp:txXfrm>
    </dsp:sp>
    <dsp:sp modelId="{217D0964-C208-5B41-BAFC-42458799D1BF}">
      <dsp:nvSpPr>
        <dsp:cNvPr id="0" name=""/>
        <dsp:cNvSpPr/>
      </dsp:nvSpPr>
      <dsp:spPr>
        <a:xfrm>
          <a:off x="1497143" y="3746587"/>
          <a:ext cx="5988574" cy="117745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6195" tIns="299074" rIns="116195" bIns="299074" numCol="1" spcCol="1270" anchor="ctr" anchorCtr="0">
          <a:noAutofit/>
        </a:bodyPr>
        <a:lstStyle/>
        <a:p>
          <a:pPr marL="0" lvl="0" indent="0" algn="l" defTabSz="488950">
            <a:lnSpc>
              <a:spcPct val="100000"/>
            </a:lnSpc>
            <a:spcBef>
              <a:spcPct val="0"/>
            </a:spcBef>
            <a:spcAft>
              <a:spcPct val="35000"/>
            </a:spcAft>
            <a:buNone/>
          </a:pPr>
          <a:r>
            <a:rPr lang="en-US" sz="1100" kern="1200"/>
            <a:t>Training models like Zephyr and Intel’s NeuralChat.​ </a:t>
          </a:r>
        </a:p>
        <a:p>
          <a:pPr marL="0" lvl="0" indent="0" algn="l" defTabSz="488950">
            <a:lnSpc>
              <a:spcPct val="100000"/>
            </a:lnSpc>
            <a:spcBef>
              <a:spcPct val="0"/>
            </a:spcBef>
            <a:spcAft>
              <a:spcPct val="35000"/>
            </a:spcAft>
            <a:buNone/>
          </a:pPr>
          <a:r>
            <a:rPr lang="en-US" sz="1100" kern="1200"/>
            <a:t>Aligning LLM outputs with specific human preferences in various applications.​</a:t>
          </a:r>
        </a:p>
      </dsp:txBody>
      <dsp:txXfrm>
        <a:off x="1497143" y="3746587"/>
        <a:ext cx="5988574" cy="1177457"/>
      </dsp:txXfrm>
    </dsp:sp>
    <dsp:sp modelId="{6A2D781F-3B76-DF4A-B761-B3BFA63CDA24}">
      <dsp:nvSpPr>
        <dsp:cNvPr id="0" name=""/>
        <dsp:cNvSpPr/>
      </dsp:nvSpPr>
      <dsp:spPr>
        <a:xfrm>
          <a:off x="0" y="3746587"/>
          <a:ext cx="1497143" cy="1177457"/>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224" tIns="116307" rIns="79224" bIns="116307" numCol="1" spcCol="1270" anchor="ctr" anchorCtr="0">
          <a:noAutofit/>
        </a:bodyPr>
        <a:lstStyle/>
        <a:p>
          <a:pPr marL="0" lvl="0" indent="0" algn="ctr" defTabSz="622300">
            <a:lnSpc>
              <a:spcPct val="100000"/>
            </a:lnSpc>
            <a:spcBef>
              <a:spcPct val="0"/>
            </a:spcBef>
            <a:spcAft>
              <a:spcPct val="35000"/>
            </a:spcAft>
            <a:buNone/>
          </a:pPr>
          <a:r>
            <a:rPr lang="en-US" sz="1400" b="1" kern="1200"/>
            <a:t>Use Cases:</a:t>
          </a:r>
          <a:endParaRPr lang="en-US" sz="1400" kern="1200"/>
        </a:p>
      </dsp:txBody>
      <dsp:txXfrm>
        <a:off x="0" y="3746587"/>
        <a:ext cx="1497143" cy="11774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6DE4AC-C3FC-2846-BAC8-09DCC281844B}">
      <dsp:nvSpPr>
        <dsp:cNvPr id="0" name=""/>
        <dsp:cNvSpPr/>
      </dsp:nvSpPr>
      <dsp:spPr>
        <a:xfrm>
          <a:off x="1497143" y="2273"/>
          <a:ext cx="5988574" cy="117745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6195" tIns="299074" rIns="116195" bIns="299074" numCol="1" spcCol="1270" anchor="ctr" anchorCtr="0">
          <a:noAutofit/>
        </a:bodyPr>
        <a:lstStyle/>
        <a:p>
          <a:pPr marL="0" lvl="0" indent="0" algn="l" defTabSz="622300">
            <a:lnSpc>
              <a:spcPct val="100000"/>
            </a:lnSpc>
            <a:spcBef>
              <a:spcPct val="0"/>
            </a:spcBef>
            <a:spcAft>
              <a:spcPct val="35000"/>
            </a:spcAft>
            <a:buFont typeface="Arial" panose="020B0604020202020204" pitchFamily="34" charset="0"/>
            <a:buNone/>
          </a:pPr>
          <a:r>
            <a:rPr lang="en-US" sz="1400" kern="1200" dirty="0"/>
            <a:t>A reinforcement learning algorithm used to fine-tune LLMs based on human feedback.​</a:t>
          </a:r>
        </a:p>
        <a:p>
          <a:pPr marL="0" lvl="0" indent="0" algn="l" defTabSz="622300">
            <a:lnSpc>
              <a:spcPct val="100000"/>
            </a:lnSpc>
            <a:spcBef>
              <a:spcPct val="0"/>
            </a:spcBef>
            <a:spcAft>
              <a:spcPct val="35000"/>
            </a:spcAft>
            <a:buFont typeface="Arial" panose="020B0604020202020204" pitchFamily="34" charset="0"/>
            <a:buNone/>
          </a:pPr>
          <a:r>
            <a:rPr lang="en-US" sz="1400" kern="1200" dirty="0"/>
            <a:t>Forms the backbone of the Reinforcement Learning from Human Feedback (RLHF) approach.</a:t>
          </a:r>
        </a:p>
      </dsp:txBody>
      <dsp:txXfrm>
        <a:off x="1497143" y="2273"/>
        <a:ext cx="5988574" cy="1177457"/>
      </dsp:txXfrm>
    </dsp:sp>
    <dsp:sp modelId="{A9105BA1-D6D1-4446-B648-29F811984255}">
      <dsp:nvSpPr>
        <dsp:cNvPr id="0" name=""/>
        <dsp:cNvSpPr/>
      </dsp:nvSpPr>
      <dsp:spPr>
        <a:xfrm>
          <a:off x="0" y="2273"/>
          <a:ext cx="1497143" cy="117745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224" tIns="116307" rIns="79224" bIns="116307" numCol="1" spcCol="1270" anchor="ctr" anchorCtr="0">
          <a:noAutofit/>
        </a:bodyPr>
        <a:lstStyle/>
        <a:p>
          <a:pPr marL="0" lvl="0" indent="0" algn="ctr" defTabSz="622300">
            <a:lnSpc>
              <a:spcPct val="100000"/>
            </a:lnSpc>
            <a:spcBef>
              <a:spcPct val="0"/>
            </a:spcBef>
            <a:spcAft>
              <a:spcPct val="35000"/>
            </a:spcAft>
            <a:buNone/>
          </a:pPr>
          <a:r>
            <a:rPr lang="en-US" sz="1400" b="1" kern="1200" dirty="0"/>
            <a:t>What is PPO?</a:t>
          </a:r>
          <a:endParaRPr lang="en-US" sz="1400" kern="1200" dirty="0"/>
        </a:p>
      </dsp:txBody>
      <dsp:txXfrm>
        <a:off x="0" y="2273"/>
        <a:ext cx="1497143" cy="1177457"/>
      </dsp:txXfrm>
    </dsp:sp>
    <dsp:sp modelId="{8A42FBCD-705E-9842-8C20-1AC0FE4D5597}">
      <dsp:nvSpPr>
        <dsp:cNvPr id="0" name=""/>
        <dsp:cNvSpPr/>
      </dsp:nvSpPr>
      <dsp:spPr>
        <a:xfrm>
          <a:off x="1497143" y="1250377"/>
          <a:ext cx="5988574" cy="117745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6195" tIns="299074" rIns="116195" bIns="299074" numCol="1" spcCol="1270" anchor="ctr" anchorCtr="0">
          <a:noAutofit/>
        </a:bodyPr>
        <a:lstStyle/>
        <a:p>
          <a:pPr marL="0" lvl="0" indent="0" algn="l" defTabSz="622300">
            <a:lnSpc>
              <a:spcPct val="100000"/>
            </a:lnSpc>
            <a:spcBef>
              <a:spcPct val="0"/>
            </a:spcBef>
            <a:spcAft>
              <a:spcPct val="35000"/>
            </a:spcAft>
            <a:buNone/>
          </a:pPr>
          <a:r>
            <a:rPr lang="en-US" sz="1400" kern="1200" dirty="0"/>
            <a:t>Trains a reward model using human-labeled data indicating preferred responses.​</a:t>
          </a:r>
        </a:p>
        <a:p>
          <a:pPr marL="0" lvl="0" indent="0" algn="l" defTabSz="622300">
            <a:lnSpc>
              <a:spcPct val="100000"/>
            </a:lnSpc>
            <a:spcBef>
              <a:spcPct val="0"/>
            </a:spcBef>
            <a:spcAft>
              <a:spcPct val="35000"/>
            </a:spcAft>
            <a:buNone/>
          </a:pPr>
          <a:r>
            <a:rPr lang="en-US" sz="1400" kern="1200" dirty="0"/>
            <a:t>Fine-tunes the LLM by optimizing its policy to generate responses that maximize the reward signal, while ensuring stability through clipped updates.​</a:t>
          </a:r>
        </a:p>
      </dsp:txBody>
      <dsp:txXfrm>
        <a:off x="1497143" y="1250377"/>
        <a:ext cx="5988574" cy="1177457"/>
      </dsp:txXfrm>
    </dsp:sp>
    <dsp:sp modelId="{1300CE1B-CBB9-1440-8123-794D3E40CC9C}">
      <dsp:nvSpPr>
        <dsp:cNvPr id="0" name=""/>
        <dsp:cNvSpPr/>
      </dsp:nvSpPr>
      <dsp:spPr>
        <a:xfrm>
          <a:off x="0" y="1250377"/>
          <a:ext cx="1497143" cy="1177457"/>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224" tIns="116307" rIns="79224" bIns="116307" numCol="1" spcCol="1270" anchor="ctr" anchorCtr="0">
          <a:noAutofit/>
        </a:bodyPr>
        <a:lstStyle/>
        <a:p>
          <a:pPr marL="0" lvl="0" indent="0" algn="ctr" defTabSz="622300">
            <a:lnSpc>
              <a:spcPct val="100000"/>
            </a:lnSpc>
            <a:spcBef>
              <a:spcPct val="0"/>
            </a:spcBef>
            <a:spcAft>
              <a:spcPct val="35000"/>
            </a:spcAft>
            <a:buNone/>
          </a:pPr>
          <a:r>
            <a:rPr lang="en-US" sz="1400" b="1" kern="1200" dirty="0"/>
            <a:t>How It Works:</a:t>
          </a:r>
          <a:endParaRPr lang="en-US" sz="1400" kern="1200" dirty="0"/>
        </a:p>
      </dsp:txBody>
      <dsp:txXfrm>
        <a:off x="0" y="1250377"/>
        <a:ext cx="1497143" cy="1177457"/>
      </dsp:txXfrm>
    </dsp:sp>
    <dsp:sp modelId="{282FBDCF-359D-5A4E-9F68-B73F47C7B06A}">
      <dsp:nvSpPr>
        <dsp:cNvPr id="0" name=""/>
        <dsp:cNvSpPr/>
      </dsp:nvSpPr>
      <dsp:spPr>
        <a:xfrm>
          <a:off x="1497143" y="2498482"/>
          <a:ext cx="5988574" cy="117745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6195" tIns="299074" rIns="116195" bIns="299074" numCol="1" spcCol="1270" anchor="ctr" anchorCtr="0">
          <a:noAutofit/>
        </a:bodyPr>
        <a:lstStyle/>
        <a:p>
          <a:pPr marL="0" lvl="0" indent="0" algn="l" defTabSz="622300">
            <a:lnSpc>
              <a:spcPct val="100000"/>
            </a:lnSpc>
            <a:spcBef>
              <a:spcPct val="0"/>
            </a:spcBef>
            <a:spcAft>
              <a:spcPct val="35000"/>
            </a:spcAft>
            <a:buNone/>
          </a:pPr>
          <a:r>
            <a:rPr lang="en-US" sz="1400" kern="1200" dirty="0"/>
            <a:t>Provides robust alignment with human preferences across diverse tasks.​</a:t>
          </a:r>
        </a:p>
        <a:p>
          <a:pPr marL="0" lvl="0" indent="0" algn="l" defTabSz="622300">
            <a:lnSpc>
              <a:spcPct val="100000"/>
            </a:lnSpc>
            <a:spcBef>
              <a:spcPct val="0"/>
            </a:spcBef>
            <a:spcAft>
              <a:spcPct val="35000"/>
            </a:spcAft>
            <a:buNone/>
          </a:pPr>
          <a:r>
            <a:rPr lang="en-US" sz="1400" kern="1200" dirty="0"/>
            <a:t>Balances exploration and exploitation, leading to stable and efficient training.</a:t>
          </a:r>
        </a:p>
      </dsp:txBody>
      <dsp:txXfrm>
        <a:off x="1497143" y="2498482"/>
        <a:ext cx="5988574" cy="1177457"/>
      </dsp:txXfrm>
    </dsp:sp>
    <dsp:sp modelId="{7DDE1CEE-8FFD-DD40-B922-862C2C68E85C}">
      <dsp:nvSpPr>
        <dsp:cNvPr id="0" name=""/>
        <dsp:cNvSpPr/>
      </dsp:nvSpPr>
      <dsp:spPr>
        <a:xfrm>
          <a:off x="0" y="2498482"/>
          <a:ext cx="1497143" cy="1177457"/>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224" tIns="116307" rIns="79224" bIns="116307" numCol="1" spcCol="1270" anchor="ctr" anchorCtr="0">
          <a:noAutofit/>
        </a:bodyPr>
        <a:lstStyle/>
        <a:p>
          <a:pPr marL="0" lvl="0" indent="0" algn="ctr" defTabSz="622300">
            <a:lnSpc>
              <a:spcPct val="100000"/>
            </a:lnSpc>
            <a:spcBef>
              <a:spcPct val="0"/>
            </a:spcBef>
            <a:spcAft>
              <a:spcPct val="35000"/>
            </a:spcAft>
            <a:buNone/>
          </a:pPr>
          <a:r>
            <a:rPr lang="en-US" sz="1400" b="1" kern="1200"/>
            <a:t>Benefits:</a:t>
          </a:r>
          <a:endParaRPr lang="en-US" sz="1400" kern="1200"/>
        </a:p>
      </dsp:txBody>
      <dsp:txXfrm>
        <a:off x="0" y="2498482"/>
        <a:ext cx="1497143" cy="1177457"/>
      </dsp:txXfrm>
    </dsp:sp>
    <dsp:sp modelId="{217D0964-C208-5B41-BAFC-42458799D1BF}">
      <dsp:nvSpPr>
        <dsp:cNvPr id="0" name=""/>
        <dsp:cNvSpPr/>
      </dsp:nvSpPr>
      <dsp:spPr>
        <a:xfrm>
          <a:off x="1497143" y="3746587"/>
          <a:ext cx="5988574" cy="1177457"/>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6195" tIns="299074" rIns="116195" bIns="299074" numCol="1" spcCol="1270" anchor="ctr" anchorCtr="0">
          <a:noAutofit/>
        </a:bodyPr>
        <a:lstStyle/>
        <a:p>
          <a:pPr marL="0" lvl="0" indent="0" algn="l" defTabSz="622300">
            <a:lnSpc>
              <a:spcPct val="100000"/>
            </a:lnSpc>
            <a:spcBef>
              <a:spcPct val="0"/>
            </a:spcBef>
            <a:spcAft>
              <a:spcPct val="35000"/>
            </a:spcAft>
            <a:buNone/>
          </a:pPr>
          <a:r>
            <a:rPr lang="en-US" sz="1400" kern="1200" dirty="0"/>
            <a:t>Fine-tuning models like </a:t>
          </a:r>
          <a:r>
            <a:rPr lang="en-US" sz="1400" kern="1200" dirty="0" err="1"/>
            <a:t>OpenAI's</a:t>
          </a:r>
          <a:r>
            <a:rPr lang="en-US" sz="1400" kern="1200" dirty="0"/>
            <a:t> </a:t>
          </a:r>
          <a:r>
            <a:rPr lang="en-US" sz="1400" kern="1200" dirty="0" err="1"/>
            <a:t>ChatGPT</a:t>
          </a:r>
          <a:r>
            <a:rPr lang="en-US" sz="1400" kern="1200" dirty="0"/>
            <a:t>.​</a:t>
          </a:r>
        </a:p>
        <a:p>
          <a:pPr marL="0" lvl="0" indent="0" algn="l" defTabSz="622300">
            <a:lnSpc>
              <a:spcPct val="90000"/>
            </a:lnSpc>
            <a:spcBef>
              <a:spcPct val="0"/>
            </a:spcBef>
            <a:spcAft>
              <a:spcPct val="35000"/>
            </a:spcAft>
            <a:buNone/>
          </a:pPr>
          <a:r>
            <a:rPr lang="en-US" sz="1400" kern="1200" dirty="0"/>
            <a:t>Enhancing LLM performance in complex, multi-turn dialogue systems</a:t>
          </a:r>
        </a:p>
      </dsp:txBody>
      <dsp:txXfrm>
        <a:off x="1497143" y="3746587"/>
        <a:ext cx="5988574" cy="1177457"/>
      </dsp:txXfrm>
    </dsp:sp>
    <dsp:sp modelId="{6A2D781F-3B76-DF4A-B761-B3BFA63CDA24}">
      <dsp:nvSpPr>
        <dsp:cNvPr id="0" name=""/>
        <dsp:cNvSpPr/>
      </dsp:nvSpPr>
      <dsp:spPr>
        <a:xfrm>
          <a:off x="0" y="3746587"/>
          <a:ext cx="1497143" cy="1177457"/>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224" tIns="116307" rIns="79224" bIns="116307" numCol="1" spcCol="1270" anchor="ctr" anchorCtr="0">
          <a:noAutofit/>
        </a:bodyPr>
        <a:lstStyle/>
        <a:p>
          <a:pPr marL="0" lvl="0" indent="0" algn="ctr" defTabSz="622300">
            <a:lnSpc>
              <a:spcPct val="100000"/>
            </a:lnSpc>
            <a:spcBef>
              <a:spcPct val="0"/>
            </a:spcBef>
            <a:spcAft>
              <a:spcPct val="35000"/>
            </a:spcAft>
            <a:buNone/>
          </a:pPr>
          <a:r>
            <a:rPr lang="en-US" sz="1400" b="1" kern="1200"/>
            <a:t>Use Cases:</a:t>
          </a:r>
          <a:endParaRPr lang="en-US" sz="1400" kern="1200"/>
        </a:p>
      </dsp:txBody>
      <dsp:txXfrm>
        <a:off x="0" y="3746587"/>
        <a:ext cx="1497143" cy="11774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E0B76-6E75-5A4C-B675-B5C8792C6848}">
      <dsp:nvSpPr>
        <dsp:cNvPr id="0" name=""/>
        <dsp:cNvSpPr/>
      </dsp:nvSpPr>
      <dsp:spPr>
        <a:xfrm>
          <a:off x="4295" y="585555"/>
          <a:ext cx="2582977" cy="103319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a:t>Low-Quality Web Content</a:t>
          </a:r>
          <a:endParaRPr lang="en-US" sz="1600" kern="1200"/>
        </a:p>
      </dsp:txBody>
      <dsp:txXfrm>
        <a:off x="4295" y="585555"/>
        <a:ext cx="2582977" cy="1033190"/>
      </dsp:txXfrm>
    </dsp:sp>
    <dsp:sp modelId="{0EC196D9-6B46-5B44-AE80-27B12247BFC4}">
      <dsp:nvSpPr>
        <dsp:cNvPr id="0" name=""/>
        <dsp:cNvSpPr/>
      </dsp:nvSpPr>
      <dsp:spPr>
        <a:xfrm>
          <a:off x="4295" y="1618745"/>
          <a:ext cx="258297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Spam, clickbait, auto-generated junk</a:t>
          </a:r>
        </a:p>
        <a:p>
          <a:pPr marL="171450" lvl="1" indent="-171450" algn="l" defTabSz="711200">
            <a:lnSpc>
              <a:spcPct val="90000"/>
            </a:lnSpc>
            <a:spcBef>
              <a:spcPct val="0"/>
            </a:spcBef>
            <a:spcAft>
              <a:spcPct val="15000"/>
            </a:spcAft>
            <a:buChar char="•"/>
          </a:pPr>
          <a:r>
            <a:rPr lang="en-US" sz="1600" kern="1200"/>
            <a:t>Example: Common Crawl requires heavy filtering</a:t>
          </a:r>
        </a:p>
      </dsp:txBody>
      <dsp:txXfrm>
        <a:off x="4295" y="1618745"/>
        <a:ext cx="2582977" cy="2854800"/>
      </dsp:txXfrm>
    </dsp:sp>
    <dsp:sp modelId="{01254169-3FE0-4F4B-9D6D-FA61FD09C501}">
      <dsp:nvSpPr>
        <dsp:cNvPr id="0" name=""/>
        <dsp:cNvSpPr/>
      </dsp:nvSpPr>
      <dsp:spPr>
        <a:xfrm>
          <a:off x="2948889" y="585555"/>
          <a:ext cx="2582977" cy="103319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a:t>Duplicate Content</a:t>
          </a:r>
          <a:endParaRPr lang="en-US" sz="1600" kern="1200"/>
        </a:p>
      </dsp:txBody>
      <dsp:txXfrm>
        <a:off x="2948889" y="585555"/>
        <a:ext cx="2582977" cy="1033190"/>
      </dsp:txXfrm>
    </dsp:sp>
    <dsp:sp modelId="{2725EF8E-0136-1C49-979F-440C1A7100F2}">
      <dsp:nvSpPr>
        <dsp:cNvPr id="0" name=""/>
        <dsp:cNvSpPr/>
      </dsp:nvSpPr>
      <dsp:spPr>
        <a:xfrm>
          <a:off x="2948889" y="1618745"/>
          <a:ext cx="258297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Repeated tokens bloat training without adding signal</a:t>
          </a:r>
        </a:p>
        <a:p>
          <a:pPr marL="171450" lvl="1" indent="-171450" algn="l" defTabSz="711200">
            <a:lnSpc>
              <a:spcPct val="90000"/>
            </a:lnSpc>
            <a:spcBef>
              <a:spcPct val="0"/>
            </a:spcBef>
            <a:spcAft>
              <a:spcPct val="15000"/>
            </a:spcAft>
            <a:buChar char="•"/>
          </a:pPr>
          <a:r>
            <a:rPr lang="en-US" sz="1600" kern="1200"/>
            <a:t>Solution: </a:t>
          </a:r>
          <a:r>
            <a:rPr lang="en-US" sz="1600" b="1" kern="1200"/>
            <a:t>MinHash or Exact Deduplication</a:t>
          </a:r>
          <a:endParaRPr lang="en-US" sz="1600" kern="1200"/>
        </a:p>
      </dsp:txBody>
      <dsp:txXfrm>
        <a:off x="2948889" y="1618745"/>
        <a:ext cx="2582977" cy="2854800"/>
      </dsp:txXfrm>
    </dsp:sp>
    <dsp:sp modelId="{5DC6506C-4162-E145-80BF-4AA03D6BB313}">
      <dsp:nvSpPr>
        <dsp:cNvPr id="0" name=""/>
        <dsp:cNvSpPr/>
      </dsp:nvSpPr>
      <dsp:spPr>
        <a:xfrm>
          <a:off x="5893483" y="585555"/>
          <a:ext cx="2582977" cy="103319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a:t>Imbalanced Domains</a:t>
          </a:r>
          <a:endParaRPr lang="en-US" sz="1600" kern="1200"/>
        </a:p>
      </dsp:txBody>
      <dsp:txXfrm>
        <a:off x="5893483" y="585555"/>
        <a:ext cx="2582977" cy="1033190"/>
      </dsp:txXfrm>
    </dsp:sp>
    <dsp:sp modelId="{F682FF52-DF97-0C4E-BFDF-0939713C322D}">
      <dsp:nvSpPr>
        <dsp:cNvPr id="0" name=""/>
        <dsp:cNvSpPr/>
      </dsp:nvSpPr>
      <dsp:spPr>
        <a:xfrm>
          <a:off x="5893483" y="1618745"/>
          <a:ext cx="258297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Overrepresentation of English and tech leads to poor performance on underrepresented groups</a:t>
          </a:r>
        </a:p>
        <a:p>
          <a:pPr marL="171450" lvl="1" indent="-171450" algn="l" defTabSz="711200">
            <a:lnSpc>
              <a:spcPct val="90000"/>
            </a:lnSpc>
            <a:spcBef>
              <a:spcPct val="0"/>
            </a:spcBef>
            <a:spcAft>
              <a:spcPct val="15000"/>
            </a:spcAft>
            <a:buChar char="•"/>
          </a:pPr>
          <a:r>
            <a:rPr lang="en-US" sz="1600" kern="1200"/>
            <a:t>Requires curation of minority languages, informal speech, and diverse domains</a:t>
          </a:r>
        </a:p>
      </dsp:txBody>
      <dsp:txXfrm>
        <a:off x="5893483" y="1618745"/>
        <a:ext cx="2582977" cy="2854800"/>
      </dsp:txXfrm>
    </dsp:sp>
    <dsp:sp modelId="{EF5D2EA2-C2F5-5040-AB98-9DE08B4FD802}">
      <dsp:nvSpPr>
        <dsp:cNvPr id="0" name=""/>
        <dsp:cNvSpPr/>
      </dsp:nvSpPr>
      <dsp:spPr>
        <a:xfrm>
          <a:off x="8838077" y="585555"/>
          <a:ext cx="2582977" cy="103319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a:t>PII and Ethical Risks</a:t>
          </a:r>
          <a:endParaRPr lang="en-US" sz="1600" kern="1200"/>
        </a:p>
      </dsp:txBody>
      <dsp:txXfrm>
        <a:off x="8838077" y="585555"/>
        <a:ext cx="2582977" cy="1033190"/>
      </dsp:txXfrm>
    </dsp:sp>
    <dsp:sp modelId="{B34DF7AE-7D8E-3C45-8111-6C0C9D1168DE}">
      <dsp:nvSpPr>
        <dsp:cNvPr id="0" name=""/>
        <dsp:cNvSpPr/>
      </dsp:nvSpPr>
      <dsp:spPr>
        <a:xfrm>
          <a:off x="8838077" y="1618745"/>
          <a:ext cx="258297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Email addresses, SSNs, and user data often included in scraped corpora</a:t>
          </a:r>
        </a:p>
        <a:p>
          <a:pPr marL="171450" lvl="1" indent="-171450" algn="l" defTabSz="711200">
            <a:lnSpc>
              <a:spcPct val="90000"/>
            </a:lnSpc>
            <a:spcBef>
              <a:spcPct val="0"/>
            </a:spcBef>
            <a:spcAft>
              <a:spcPct val="15000"/>
            </a:spcAft>
            <a:buChar char="•"/>
          </a:pPr>
          <a:r>
            <a:rPr lang="en-US" sz="1600" kern="1200"/>
            <a:t>Must apply </a:t>
          </a:r>
          <a:r>
            <a:rPr lang="en-US" sz="1600" b="1" kern="1200"/>
            <a:t>regex filters + classifiers</a:t>
          </a:r>
          <a:r>
            <a:rPr lang="en-US" sz="1600" kern="1200"/>
            <a:t> to remove sensitive information</a:t>
          </a:r>
        </a:p>
      </dsp:txBody>
      <dsp:txXfrm>
        <a:off x="8838077" y="1618745"/>
        <a:ext cx="2582977"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C89D65-EEA4-634F-92E4-46072ADE60B2}" type="datetimeFigureOut">
              <a:rPr lang="en-US" smtClean="0"/>
              <a:t>4/14/25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026805-8463-1D46-AFCB-84EB2A65BD19}" type="slidenum">
              <a:rPr lang="en-US" smtClean="0"/>
              <a:t>‹#›</a:t>
            </a:fld>
            <a:endParaRPr lang="en-US"/>
          </a:p>
        </p:txBody>
      </p:sp>
    </p:spTree>
    <p:extLst>
      <p:ext uri="{BB962C8B-B14F-4D97-AF65-F5344CB8AC3E}">
        <p14:creationId xmlns:p14="http://schemas.microsoft.com/office/powerpoint/2010/main" val="4004779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rxiv.org/abs/2202.08371?utm_source=chatgpt.com"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spotintelligence.com/2023/01/12/attention-mechanism-in-nlp/?utm_source=chatgpt.com" TargetMode="External"/><Relationship Id="rId4" Type="http://schemas.openxmlformats.org/officeDocument/2006/relationships/hyperlink" Target="https://en.wikipedia.org/wiki/Attention_%28machine_learning%29?utm_source=chatgpt.co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26805-8463-1D46-AFCB-84EB2A65BD19}" type="slidenum">
              <a:rPr lang="en-US" smtClean="0"/>
              <a:t>1</a:t>
            </a:fld>
            <a:endParaRPr lang="en-US"/>
          </a:p>
        </p:txBody>
      </p:sp>
    </p:spTree>
    <p:extLst>
      <p:ext uri="{BB962C8B-B14F-4D97-AF65-F5344CB8AC3E}">
        <p14:creationId xmlns:p14="http://schemas.microsoft.com/office/powerpoint/2010/main" val="600777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26805-8463-1D46-AFCB-84EB2A65BD19}" type="slidenum">
              <a:rPr lang="en-US" smtClean="0"/>
              <a:t>15</a:t>
            </a:fld>
            <a:endParaRPr lang="en-US"/>
          </a:p>
        </p:txBody>
      </p:sp>
    </p:spTree>
    <p:extLst>
      <p:ext uri="{BB962C8B-B14F-4D97-AF65-F5344CB8AC3E}">
        <p14:creationId xmlns:p14="http://schemas.microsoft.com/office/powerpoint/2010/main" val="2188703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26805-8463-1D46-AFCB-84EB2A65BD19}" type="slidenum">
              <a:rPr lang="en-US" smtClean="0"/>
              <a:t>16</a:t>
            </a:fld>
            <a:endParaRPr lang="en-US"/>
          </a:p>
        </p:txBody>
      </p:sp>
    </p:spTree>
    <p:extLst>
      <p:ext uri="{BB962C8B-B14F-4D97-AF65-F5344CB8AC3E}">
        <p14:creationId xmlns:p14="http://schemas.microsoft.com/office/powerpoint/2010/main" val="1925846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26805-8463-1D46-AFCB-84EB2A65BD19}" type="slidenum">
              <a:rPr lang="en-US" smtClean="0"/>
              <a:t>17</a:t>
            </a:fld>
            <a:endParaRPr lang="en-US"/>
          </a:p>
        </p:txBody>
      </p:sp>
    </p:spTree>
    <p:extLst>
      <p:ext uri="{BB962C8B-B14F-4D97-AF65-F5344CB8AC3E}">
        <p14:creationId xmlns:p14="http://schemas.microsoft.com/office/powerpoint/2010/main" val="3118686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26805-8463-1D46-AFCB-84EB2A65BD19}" type="slidenum">
              <a:rPr lang="en-US" smtClean="0"/>
              <a:t>18</a:t>
            </a:fld>
            <a:endParaRPr lang="en-US"/>
          </a:p>
        </p:txBody>
      </p:sp>
    </p:spTree>
    <p:extLst>
      <p:ext uri="{BB962C8B-B14F-4D97-AF65-F5344CB8AC3E}">
        <p14:creationId xmlns:p14="http://schemas.microsoft.com/office/powerpoint/2010/main" val="396046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26805-8463-1D46-AFCB-84EB2A65BD19}" type="slidenum">
              <a:rPr lang="en-US" smtClean="0"/>
              <a:t>19</a:t>
            </a:fld>
            <a:endParaRPr lang="en-US"/>
          </a:p>
        </p:txBody>
      </p:sp>
    </p:spTree>
    <p:extLst>
      <p:ext uri="{BB962C8B-B14F-4D97-AF65-F5344CB8AC3E}">
        <p14:creationId xmlns:p14="http://schemas.microsoft.com/office/powerpoint/2010/main" val="4165976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26805-8463-1D46-AFCB-84EB2A65BD19}" type="slidenum">
              <a:rPr lang="en-US" smtClean="0"/>
              <a:t>20</a:t>
            </a:fld>
            <a:endParaRPr lang="en-US"/>
          </a:p>
        </p:txBody>
      </p:sp>
    </p:spTree>
    <p:extLst>
      <p:ext uri="{BB962C8B-B14F-4D97-AF65-F5344CB8AC3E}">
        <p14:creationId xmlns:p14="http://schemas.microsoft.com/office/powerpoint/2010/main" val="2652114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26805-8463-1D46-AFCB-84EB2A65BD19}" type="slidenum">
              <a:rPr lang="en-US" smtClean="0"/>
              <a:t>21</a:t>
            </a:fld>
            <a:endParaRPr lang="en-US"/>
          </a:p>
        </p:txBody>
      </p:sp>
    </p:spTree>
    <p:extLst>
      <p:ext uri="{BB962C8B-B14F-4D97-AF65-F5344CB8AC3E}">
        <p14:creationId xmlns:p14="http://schemas.microsoft.com/office/powerpoint/2010/main" val="956687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26805-8463-1D46-AFCB-84EB2A65BD19}" type="slidenum">
              <a:rPr lang="en-US" smtClean="0"/>
              <a:t>22</a:t>
            </a:fld>
            <a:endParaRPr lang="en-US"/>
          </a:p>
        </p:txBody>
      </p:sp>
    </p:spTree>
    <p:extLst>
      <p:ext uri="{BB962C8B-B14F-4D97-AF65-F5344CB8AC3E}">
        <p14:creationId xmlns:p14="http://schemas.microsoft.com/office/powerpoint/2010/main" val="3478418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26805-8463-1D46-AFCB-84EB2A65BD19}" type="slidenum">
              <a:rPr lang="en-US" smtClean="0"/>
              <a:t>23</a:t>
            </a:fld>
            <a:endParaRPr lang="en-US"/>
          </a:p>
        </p:txBody>
      </p:sp>
    </p:spTree>
    <p:extLst>
      <p:ext uri="{BB962C8B-B14F-4D97-AF65-F5344CB8AC3E}">
        <p14:creationId xmlns:p14="http://schemas.microsoft.com/office/powerpoint/2010/main" val="2742151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26805-8463-1D46-AFCB-84EB2A65BD19}" type="slidenum">
              <a:rPr lang="en-US" smtClean="0"/>
              <a:t>24</a:t>
            </a:fld>
            <a:endParaRPr lang="en-US"/>
          </a:p>
        </p:txBody>
      </p:sp>
    </p:spTree>
    <p:extLst>
      <p:ext uri="{BB962C8B-B14F-4D97-AF65-F5344CB8AC3E}">
        <p14:creationId xmlns:p14="http://schemas.microsoft.com/office/powerpoint/2010/main" val="51897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26805-8463-1D46-AFCB-84EB2A65BD19}" type="slidenum">
              <a:rPr lang="en-US" smtClean="0"/>
              <a:t>2</a:t>
            </a:fld>
            <a:endParaRPr lang="en-US"/>
          </a:p>
        </p:txBody>
      </p:sp>
    </p:spTree>
    <p:extLst>
      <p:ext uri="{BB962C8B-B14F-4D97-AF65-F5344CB8AC3E}">
        <p14:creationId xmlns:p14="http://schemas.microsoft.com/office/powerpoint/2010/main" val="3924035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26805-8463-1D46-AFCB-84EB2A65BD19}" type="slidenum">
              <a:rPr lang="en-US" smtClean="0"/>
              <a:t>25</a:t>
            </a:fld>
            <a:endParaRPr lang="en-US"/>
          </a:p>
        </p:txBody>
      </p:sp>
    </p:spTree>
    <p:extLst>
      <p:ext uri="{BB962C8B-B14F-4D97-AF65-F5344CB8AC3E}">
        <p14:creationId xmlns:p14="http://schemas.microsoft.com/office/powerpoint/2010/main" val="3434669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26805-8463-1D46-AFCB-84EB2A65BD19}" type="slidenum">
              <a:rPr lang="en-US" smtClean="0"/>
              <a:t>26</a:t>
            </a:fld>
            <a:endParaRPr lang="en-US"/>
          </a:p>
        </p:txBody>
      </p:sp>
    </p:spTree>
    <p:extLst>
      <p:ext uri="{BB962C8B-B14F-4D97-AF65-F5344CB8AC3E}">
        <p14:creationId xmlns:p14="http://schemas.microsoft.com/office/powerpoint/2010/main" val="4267335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26805-8463-1D46-AFCB-84EB2A65BD19}" type="slidenum">
              <a:rPr lang="en-US" smtClean="0"/>
              <a:t>27</a:t>
            </a:fld>
            <a:endParaRPr lang="en-US"/>
          </a:p>
        </p:txBody>
      </p:sp>
    </p:spTree>
    <p:extLst>
      <p:ext uri="{BB962C8B-B14F-4D97-AF65-F5344CB8AC3E}">
        <p14:creationId xmlns:p14="http://schemas.microsoft.com/office/powerpoint/2010/main" val="33569824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26805-8463-1D46-AFCB-84EB2A65BD19}" type="slidenum">
              <a:rPr lang="en-US" smtClean="0"/>
              <a:t>29</a:t>
            </a:fld>
            <a:endParaRPr lang="en-US"/>
          </a:p>
        </p:txBody>
      </p:sp>
    </p:spTree>
    <p:extLst>
      <p:ext uri="{BB962C8B-B14F-4D97-AF65-F5344CB8AC3E}">
        <p14:creationId xmlns:p14="http://schemas.microsoft.com/office/powerpoint/2010/main" val="1619984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26805-8463-1D46-AFCB-84EB2A65BD19}" type="slidenum">
              <a:rPr lang="en-US" smtClean="0"/>
              <a:t>30</a:t>
            </a:fld>
            <a:endParaRPr lang="en-US"/>
          </a:p>
        </p:txBody>
      </p:sp>
    </p:spTree>
    <p:extLst>
      <p:ext uri="{BB962C8B-B14F-4D97-AF65-F5344CB8AC3E}">
        <p14:creationId xmlns:p14="http://schemas.microsoft.com/office/powerpoint/2010/main" val="12354009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26805-8463-1D46-AFCB-84EB2A65BD19}" type="slidenum">
              <a:rPr lang="en-US" smtClean="0"/>
              <a:t>31</a:t>
            </a:fld>
            <a:endParaRPr lang="en-US"/>
          </a:p>
        </p:txBody>
      </p:sp>
    </p:spTree>
    <p:extLst>
      <p:ext uri="{BB962C8B-B14F-4D97-AF65-F5344CB8AC3E}">
        <p14:creationId xmlns:p14="http://schemas.microsoft.com/office/powerpoint/2010/main" val="1760906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26805-8463-1D46-AFCB-84EB2A65BD19}" type="slidenum">
              <a:rPr lang="en-US" smtClean="0"/>
              <a:t>32</a:t>
            </a:fld>
            <a:endParaRPr lang="en-US"/>
          </a:p>
        </p:txBody>
      </p:sp>
    </p:spTree>
    <p:extLst>
      <p:ext uri="{BB962C8B-B14F-4D97-AF65-F5344CB8AC3E}">
        <p14:creationId xmlns:p14="http://schemas.microsoft.com/office/powerpoint/2010/main" val="2612461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26805-8463-1D46-AFCB-84EB2A65BD19}" type="slidenum">
              <a:rPr lang="en-US" smtClean="0"/>
              <a:t>33</a:t>
            </a:fld>
            <a:endParaRPr lang="en-US"/>
          </a:p>
        </p:txBody>
      </p:sp>
    </p:spTree>
    <p:extLst>
      <p:ext uri="{BB962C8B-B14F-4D97-AF65-F5344CB8AC3E}">
        <p14:creationId xmlns:p14="http://schemas.microsoft.com/office/powerpoint/2010/main" val="2605908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26805-8463-1D46-AFCB-84EB2A65BD19}" type="slidenum">
              <a:rPr lang="en-US" smtClean="0"/>
              <a:t>3</a:t>
            </a:fld>
            <a:endParaRPr lang="en-US"/>
          </a:p>
        </p:txBody>
      </p:sp>
    </p:spTree>
    <p:extLst>
      <p:ext uri="{BB962C8B-B14F-4D97-AF65-F5344CB8AC3E}">
        <p14:creationId xmlns:p14="http://schemas.microsoft.com/office/powerpoint/2010/main" val="2701252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Types of Attention Mechanisms:</a:t>
            </a:r>
            <a:endParaRPr lang="en-US" dirty="0"/>
          </a:p>
          <a:p>
            <a:pPr>
              <a:buFont typeface="+mj-lt"/>
              <a:buAutoNum type="arabicPeriod"/>
            </a:pPr>
            <a:r>
              <a:rPr lang="en-US" b="1" dirty="0"/>
              <a:t>Self-Attention (Intra-Attention):</a:t>
            </a:r>
            <a:endParaRPr lang="en-US" dirty="0"/>
          </a:p>
          <a:p>
            <a:pPr marL="742950" lvl="1" indent="-285750">
              <a:buFont typeface="+mj-lt"/>
              <a:buAutoNum type="arabicPeriod"/>
            </a:pPr>
            <a:r>
              <a:rPr lang="en-US" dirty="0"/>
              <a:t>Enables the model to assess the relationship between different positions within the same input sequence.​</a:t>
            </a:r>
          </a:p>
          <a:p>
            <a:pPr marL="742950" lvl="1" indent="-285750">
              <a:buFont typeface="+mj-lt"/>
              <a:buAutoNum type="arabicPeriod"/>
            </a:pPr>
            <a:r>
              <a:rPr lang="en-US" i="1" dirty="0"/>
              <a:t>Application:</a:t>
            </a:r>
            <a:r>
              <a:rPr lang="en-US" dirty="0"/>
              <a:t> Widely used in Natural Language Processing (NLP) tasks to understand context by relating words in a sentence to each other. ​</a:t>
            </a:r>
            <a:r>
              <a:rPr lang="en-US" dirty="0">
                <a:hlinkClick r:id="rId3"/>
              </a:rPr>
              <a:t>arXiv</a:t>
            </a:r>
            <a:endParaRPr lang="en-US" dirty="0"/>
          </a:p>
          <a:p>
            <a:pPr>
              <a:buFont typeface="+mj-lt"/>
              <a:buAutoNum type="arabicPeriod"/>
            </a:pPr>
            <a:r>
              <a:rPr lang="en-US" b="1" dirty="0"/>
              <a:t>Scaled Dot-Product Attention:</a:t>
            </a:r>
            <a:endParaRPr lang="en-US" dirty="0"/>
          </a:p>
          <a:p>
            <a:pPr marL="742950" lvl="1" indent="-285750">
              <a:buFont typeface="+mj-lt"/>
              <a:buAutoNum type="arabicPeriod"/>
            </a:pPr>
            <a:r>
              <a:rPr lang="en-US" dirty="0"/>
              <a:t>Computes attention scores using the dot product of query and key vectors, scaled by the square root of the key dimension.​</a:t>
            </a:r>
          </a:p>
          <a:p>
            <a:pPr marL="742950" lvl="1" indent="-285750">
              <a:buFont typeface="+mj-lt"/>
              <a:buAutoNum type="arabicPeriod"/>
            </a:pPr>
            <a:r>
              <a:rPr lang="en-US" i="1" dirty="0"/>
              <a:t>Application:</a:t>
            </a:r>
            <a:r>
              <a:rPr lang="en-US" dirty="0"/>
              <a:t> Fundamental in Transformer architectures for efficient computation of attention weights. ​</a:t>
            </a:r>
            <a:r>
              <a:rPr lang="en-US" dirty="0">
                <a:hlinkClick r:id="rId4"/>
              </a:rPr>
              <a:t>Wikipedia</a:t>
            </a:r>
            <a:endParaRPr lang="en-US" dirty="0"/>
          </a:p>
          <a:p>
            <a:pPr>
              <a:buFont typeface="+mj-lt"/>
              <a:buAutoNum type="arabicPeriod"/>
            </a:pPr>
            <a:r>
              <a:rPr lang="en-US" b="1" dirty="0"/>
              <a:t>Multi-Head Attention:</a:t>
            </a:r>
            <a:endParaRPr lang="en-US" dirty="0"/>
          </a:p>
          <a:p>
            <a:pPr marL="742950" lvl="1" indent="-285750">
              <a:buFont typeface="+mj-lt"/>
              <a:buAutoNum type="arabicPeriod"/>
            </a:pPr>
            <a:r>
              <a:rPr lang="en-US" dirty="0"/>
              <a:t>Employs multiple attention heads to capture information from different representation subspaces, allowing the model to focus on various parts of the input simultaneously.​</a:t>
            </a:r>
          </a:p>
          <a:p>
            <a:pPr marL="742950" lvl="1" indent="-285750">
              <a:buFont typeface="+mj-lt"/>
              <a:buAutoNum type="arabicPeriod"/>
            </a:pPr>
            <a:r>
              <a:rPr lang="en-US" i="1" dirty="0"/>
              <a:t>Application:</a:t>
            </a:r>
            <a:r>
              <a:rPr lang="en-US" dirty="0"/>
              <a:t> Enhances the model's ability to capture diverse features and relationships in data. ​</a:t>
            </a:r>
          </a:p>
          <a:p>
            <a:pPr>
              <a:buFont typeface="+mj-lt"/>
              <a:buAutoNum type="arabicPeriod"/>
            </a:pPr>
            <a:r>
              <a:rPr lang="en-US" b="1" dirty="0"/>
              <a:t>Additive (</a:t>
            </a:r>
            <a:r>
              <a:rPr lang="en-US" b="1" dirty="0" err="1"/>
              <a:t>Bahdanau</a:t>
            </a:r>
            <a:r>
              <a:rPr lang="en-US" b="1" dirty="0"/>
              <a:t>) Attention:</a:t>
            </a:r>
            <a:endParaRPr lang="en-US" dirty="0"/>
          </a:p>
          <a:p>
            <a:pPr marL="742950" lvl="1" indent="-285750">
              <a:buFont typeface="+mj-lt"/>
              <a:buAutoNum type="arabicPeriod"/>
            </a:pPr>
            <a:r>
              <a:rPr lang="en-US" dirty="0"/>
              <a:t>Calculates attention weights using a feed-forward network with non-linear activation, combining query and key vectors.​</a:t>
            </a:r>
          </a:p>
          <a:p>
            <a:pPr marL="742950" lvl="1" indent="-285750">
              <a:buFont typeface="+mj-lt"/>
              <a:buAutoNum type="arabicPeriod"/>
            </a:pPr>
            <a:r>
              <a:rPr lang="en-US" i="1" dirty="0"/>
              <a:t>Application:</a:t>
            </a:r>
            <a:r>
              <a:rPr lang="en-US" dirty="0"/>
              <a:t> Common in sequence-to-sequence models, particularly in machine translation, to align source and target sequences. ​</a:t>
            </a:r>
          </a:p>
          <a:p>
            <a:pPr>
              <a:buFont typeface="+mj-lt"/>
              <a:buAutoNum type="arabicPeriod"/>
            </a:pPr>
            <a:r>
              <a:rPr lang="en-US" b="1" dirty="0"/>
              <a:t>Location-Based Attention:</a:t>
            </a:r>
            <a:endParaRPr lang="en-US" dirty="0"/>
          </a:p>
          <a:p>
            <a:pPr marL="742950" lvl="1" indent="-285750">
              <a:buFont typeface="+mj-lt"/>
              <a:buAutoNum type="arabicPeriod"/>
            </a:pPr>
            <a:r>
              <a:rPr lang="en-US" dirty="0"/>
              <a:t>Determines attention weights based solely on the position of elements, without relying on content-based information.​</a:t>
            </a:r>
          </a:p>
          <a:p>
            <a:pPr marL="742950" lvl="1" indent="-285750">
              <a:buFont typeface="+mj-lt"/>
              <a:buAutoNum type="arabicPeriod"/>
            </a:pPr>
            <a:r>
              <a:rPr lang="en-US" i="1" dirty="0"/>
              <a:t>Application:</a:t>
            </a:r>
            <a:r>
              <a:rPr lang="en-US" dirty="0"/>
              <a:t> Useful in tasks where positional information is crucial, such as speech recognition. ​</a:t>
            </a:r>
            <a:r>
              <a:rPr lang="en-US" dirty="0">
                <a:hlinkClick r:id="rId5"/>
              </a:rPr>
              <a:t>Spot Intelligence</a:t>
            </a:r>
            <a:endParaRPr lang="en-US" dirty="0"/>
          </a:p>
          <a:p>
            <a:pPr>
              <a:buFont typeface="+mj-lt"/>
              <a:buAutoNum type="arabicPeriod"/>
            </a:pPr>
            <a:r>
              <a:rPr lang="en-US" b="1" dirty="0"/>
              <a:t>Global vs. Local Attention:</a:t>
            </a:r>
            <a:endParaRPr lang="en-US" dirty="0"/>
          </a:p>
          <a:p>
            <a:pPr marL="742950" lvl="1" indent="-285750">
              <a:buFont typeface="+mj-lt"/>
              <a:buAutoNum type="arabicPeriod"/>
            </a:pPr>
            <a:r>
              <a:rPr lang="en-US" b="1" dirty="0"/>
              <a:t>Global Attention:</a:t>
            </a:r>
            <a:r>
              <a:rPr lang="en-US" dirty="0"/>
              <a:t> Considers all positions in the input sequence when computing attention weights.​</a:t>
            </a:r>
          </a:p>
          <a:p>
            <a:pPr marL="742950" lvl="1" indent="-285750">
              <a:buFont typeface="+mj-lt"/>
              <a:buAutoNum type="arabicPeriod"/>
            </a:pPr>
            <a:r>
              <a:rPr lang="en-US" b="1" dirty="0"/>
              <a:t>Local Attention:</a:t>
            </a:r>
            <a:r>
              <a:rPr lang="en-US" dirty="0"/>
              <a:t> Focuses on a specific subset or window of the input sequence.​</a:t>
            </a:r>
          </a:p>
          <a:p>
            <a:pPr marL="742950" lvl="1" indent="-285750">
              <a:buFont typeface="+mj-lt"/>
              <a:buAutoNum type="arabicPeriod"/>
            </a:pPr>
            <a:r>
              <a:rPr lang="en-US" i="1" dirty="0"/>
              <a:t>Application:</a:t>
            </a:r>
            <a:r>
              <a:rPr lang="en-US" dirty="0"/>
              <a:t> Balances between comprehensive context understanding and computational efficiency. </a:t>
            </a:r>
          </a:p>
          <a:p>
            <a:endParaRPr lang="en-US" dirty="0"/>
          </a:p>
        </p:txBody>
      </p:sp>
      <p:sp>
        <p:nvSpPr>
          <p:cNvPr id="4" name="Slide Number Placeholder 3"/>
          <p:cNvSpPr>
            <a:spLocks noGrp="1"/>
          </p:cNvSpPr>
          <p:nvPr>
            <p:ph type="sldNum" sz="quarter" idx="5"/>
          </p:nvPr>
        </p:nvSpPr>
        <p:spPr/>
        <p:txBody>
          <a:bodyPr/>
          <a:lstStyle/>
          <a:p>
            <a:fld id="{1B026805-8463-1D46-AFCB-84EB2A65BD19}" type="slidenum">
              <a:rPr lang="en-US" smtClean="0"/>
              <a:t>9</a:t>
            </a:fld>
            <a:endParaRPr lang="en-US"/>
          </a:p>
        </p:txBody>
      </p:sp>
    </p:spTree>
    <p:extLst>
      <p:ext uri="{BB962C8B-B14F-4D97-AF65-F5344CB8AC3E}">
        <p14:creationId xmlns:p14="http://schemas.microsoft.com/office/powerpoint/2010/main" val="2804590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7586E"/>
                </a:solidFill>
                <a:effectLst/>
                <a:latin typeface="Noto Sans" panose="020B0502040504020204" pitchFamily="34" charset="0"/>
              </a:rPr>
              <a:t>Imagine a set of arrows (Q) looking for matching directions in another set (K). When they align well, they produce a stronger signal (dot product). This signal is 'scaled' to avoid extremely large values that could affect the </a:t>
            </a:r>
            <a:r>
              <a:rPr lang="en-US" b="0" i="0" dirty="0" err="1">
                <a:solidFill>
                  <a:srgbClr val="57586E"/>
                </a:solidFill>
                <a:effectLst/>
                <a:latin typeface="Noto Sans" panose="020B0502040504020204" pitchFamily="34" charset="0"/>
              </a:rPr>
              <a:t>softmax</a:t>
            </a:r>
            <a:r>
              <a:rPr lang="en-US" b="0" i="0" dirty="0">
                <a:solidFill>
                  <a:srgbClr val="57586E"/>
                </a:solidFill>
                <a:effectLst/>
                <a:latin typeface="Noto Sans" panose="020B0502040504020204" pitchFamily="34" charset="0"/>
              </a:rPr>
              <a:t> distribution. Each Q arrow, now with a set of weights, collects information (V) based on these weights.</a:t>
            </a:r>
            <a:endParaRPr lang="en-US" dirty="0"/>
          </a:p>
        </p:txBody>
      </p:sp>
      <p:sp>
        <p:nvSpPr>
          <p:cNvPr id="4" name="Slide Number Placeholder 3"/>
          <p:cNvSpPr>
            <a:spLocks noGrp="1"/>
          </p:cNvSpPr>
          <p:nvPr>
            <p:ph type="sldNum" sz="quarter" idx="5"/>
          </p:nvPr>
        </p:nvSpPr>
        <p:spPr/>
        <p:txBody>
          <a:bodyPr/>
          <a:lstStyle/>
          <a:p>
            <a:fld id="{1B026805-8463-1D46-AFCB-84EB2A65BD19}" type="slidenum">
              <a:rPr lang="en-US" smtClean="0"/>
              <a:t>10</a:t>
            </a:fld>
            <a:endParaRPr lang="en-US"/>
          </a:p>
        </p:txBody>
      </p:sp>
    </p:spTree>
    <p:extLst>
      <p:ext uri="{BB962C8B-B14F-4D97-AF65-F5344CB8AC3E}">
        <p14:creationId xmlns:p14="http://schemas.microsoft.com/office/powerpoint/2010/main" val="2965041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26805-8463-1D46-AFCB-84EB2A65BD19}" type="slidenum">
              <a:rPr lang="en-US" smtClean="0"/>
              <a:t>11</a:t>
            </a:fld>
            <a:endParaRPr lang="en-US"/>
          </a:p>
        </p:txBody>
      </p:sp>
    </p:spTree>
    <p:extLst>
      <p:ext uri="{BB962C8B-B14F-4D97-AF65-F5344CB8AC3E}">
        <p14:creationId xmlns:p14="http://schemas.microsoft.com/office/powerpoint/2010/main" val="3102089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26805-8463-1D46-AFCB-84EB2A65BD19}" type="slidenum">
              <a:rPr lang="en-US" smtClean="0"/>
              <a:t>12</a:t>
            </a:fld>
            <a:endParaRPr lang="en-US"/>
          </a:p>
        </p:txBody>
      </p:sp>
    </p:spTree>
    <p:extLst>
      <p:ext uri="{BB962C8B-B14F-4D97-AF65-F5344CB8AC3E}">
        <p14:creationId xmlns:p14="http://schemas.microsoft.com/office/powerpoint/2010/main" val="643553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26805-8463-1D46-AFCB-84EB2A65BD19}" type="slidenum">
              <a:rPr lang="en-US" smtClean="0"/>
              <a:t>13</a:t>
            </a:fld>
            <a:endParaRPr lang="en-US"/>
          </a:p>
        </p:txBody>
      </p:sp>
    </p:spTree>
    <p:extLst>
      <p:ext uri="{BB962C8B-B14F-4D97-AF65-F5344CB8AC3E}">
        <p14:creationId xmlns:p14="http://schemas.microsoft.com/office/powerpoint/2010/main" val="1258251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26805-8463-1D46-AFCB-84EB2A65BD19}" type="slidenum">
              <a:rPr lang="en-US" smtClean="0"/>
              <a:t>14</a:t>
            </a:fld>
            <a:endParaRPr lang="en-US"/>
          </a:p>
        </p:txBody>
      </p:sp>
    </p:spTree>
    <p:extLst>
      <p:ext uri="{BB962C8B-B14F-4D97-AF65-F5344CB8AC3E}">
        <p14:creationId xmlns:p14="http://schemas.microsoft.com/office/powerpoint/2010/main" val="211053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4/14/25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17513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4/14/25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06797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4/14/25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594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4/14/25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259218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4/14/25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035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4/14/25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81509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4/14/25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082761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4/14/25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237473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4/14/25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58975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4/14/25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85620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4/14/25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8173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4/14/25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484155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llama.com/docs/model-cards-and-prompt-formats/llama4_omni/.%EE%88%86"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klu.ai/glossary/supervised-fine-tuning.%EE%88%86"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unfoldai.com/dpo-llms/.%EE%88%86" TargetMode="Externa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edium.com/@amirhossein.abaskohi/navigating-transformers-a-comprehensive-exploration-of-encoder-only-and-decoder-only-models-right-a0b46bdf6abe"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2l.ai/chapter_attention-mechanisms-and-transformers/transformer.html" TargetMode="Externa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2l.ai/chapter_attention-mechanisms-and-transformers/transformer.html" TargetMode="Externa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2" Type="http://schemas.openxmlformats.org/officeDocument/2006/relationships/hyperlink" Target="https://huggingface.co/blog/encoder-decod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18" name="Picture 17" descr="Cloudy oil paint art">
            <a:extLst>
              <a:ext uri="{FF2B5EF4-FFF2-40B4-BE49-F238E27FC236}">
                <a16:creationId xmlns:a16="http://schemas.microsoft.com/office/drawing/2014/main" id="{AC65C1D4-4543-6783-902A-5BFEE097C4AA}"/>
              </a:ext>
            </a:extLst>
          </p:cNvPr>
          <p:cNvPicPr>
            <a:picLocks noChangeAspect="1"/>
          </p:cNvPicPr>
          <p:nvPr/>
        </p:nvPicPr>
        <p:blipFill>
          <a:blip r:embed="rId3"/>
          <a:srcRect t="15257" b="474"/>
          <a:stretch/>
        </p:blipFill>
        <p:spPr>
          <a:xfrm>
            <a:off x="1" y="10"/>
            <a:ext cx="12192000" cy="6857990"/>
          </a:xfrm>
          <a:prstGeom prst="rect">
            <a:avLst/>
          </a:prstGeom>
        </p:spPr>
      </p:pic>
      <p:sp>
        <p:nvSpPr>
          <p:cNvPr id="19" name="Rectangle 18">
            <a:extLst>
              <a:ext uri="{FF2B5EF4-FFF2-40B4-BE49-F238E27FC236}">
                <a16:creationId xmlns:a16="http://schemas.microsoft.com/office/drawing/2014/main" id="{36136311-C81B-47C5-AE0A-5641A5A59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6600" y="1066800"/>
            <a:ext cx="4681728" cy="4724400"/>
          </a:xfrm>
          <a:prstGeom prst="rect">
            <a:avLst/>
          </a:prstGeom>
          <a:solidFill>
            <a:schemeClr val="bg1">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652D0C21-D52C-8B39-F551-8ECBA80BAE29}"/>
              </a:ext>
            </a:extLst>
          </p:cNvPr>
          <p:cNvSpPr>
            <a:spLocks noGrp="1"/>
          </p:cNvSpPr>
          <p:nvPr>
            <p:ph type="ctrTitle"/>
          </p:nvPr>
        </p:nvSpPr>
        <p:spPr>
          <a:xfrm>
            <a:off x="7769722" y="1562101"/>
            <a:ext cx="3884568" cy="2738530"/>
          </a:xfrm>
        </p:spPr>
        <p:txBody>
          <a:bodyPr anchor="t">
            <a:normAutofit/>
          </a:bodyPr>
          <a:lstStyle/>
          <a:p>
            <a:r>
              <a:rPr lang="en-US" sz="4800" dirty="0"/>
              <a:t>Week 2: </a:t>
            </a:r>
            <a:br>
              <a:rPr lang="en-US" sz="4800" dirty="0"/>
            </a:br>
            <a:r>
              <a:rPr lang="en-US" sz="4800" dirty="0"/>
              <a:t>LLM Overview</a:t>
            </a:r>
          </a:p>
        </p:txBody>
      </p:sp>
      <p:sp>
        <p:nvSpPr>
          <p:cNvPr id="3" name="Subtitle 2">
            <a:extLst>
              <a:ext uri="{FF2B5EF4-FFF2-40B4-BE49-F238E27FC236}">
                <a16:creationId xmlns:a16="http://schemas.microsoft.com/office/drawing/2014/main" id="{FAC1D7C4-000D-0337-2E43-A661129745A2}"/>
              </a:ext>
            </a:extLst>
          </p:cNvPr>
          <p:cNvSpPr>
            <a:spLocks noGrp="1"/>
          </p:cNvSpPr>
          <p:nvPr>
            <p:ph type="subTitle" idx="1"/>
          </p:nvPr>
        </p:nvSpPr>
        <p:spPr>
          <a:xfrm>
            <a:off x="7769722" y="4321622"/>
            <a:ext cx="3813048" cy="941832"/>
          </a:xfrm>
        </p:spPr>
        <p:txBody>
          <a:bodyPr>
            <a:normAutofit fontScale="70000" lnSpcReduction="20000"/>
          </a:bodyPr>
          <a:lstStyle/>
          <a:p>
            <a:r>
              <a:rPr lang="en-US" sz="2000" dirty="0"/>
              <a:t>Understanding the Architecture and Training of Large Language Models</a:t>
            </a:r>
          </a:p>
        </p:txBody>
      </p:sp>
      <p:cxnSp>
        <p:nvCxnSpPr>
          <p:cNvPr id="20" name="Straight Connector 19">
            <a:extLst>
              <a:ext uri="{FF2B5EF4-FFF2-40B4-BE49-F238E27FC236}">
                <a16:creationId xmlns:a16="http://schemas.microsoft.com/office/drawing/2014/main" id="{7CC73A33-65FF-41A9-A3B0-006753CD10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619035" y="3435440"/>
            <a:ext cx="0" cy="469087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332D90C-C3F3-5B4C-68D7-EB971F91F1C0}"/>
              </a:ext>
            </a:extLst>
          </p:cNvPr>
          <p:cNvSpPr txBox="1"/>
          <p:nvPr/>
        </p:nvSpPr>
        <p:spPr>
          <a:xfrm>
            <a:off x="94593" y="6488658"/>
            <a:ext cx="6180082" cy="369332"/>
          </a:xfrm>
          <a:prstGeom prst="rect">
            <a:avLst/>
          </a:prstGeom>
          <a:noFill/>
        </p:spPr>
        <p:txBody>
          <a:bodyPr wrap="square">
            <a:spAutoFit/>
          </a:bodyPr>
          <a:lstStyle/>
          <a:p>
            <a:r>
              <a:rPr lang="en-US" dirty="0"/>
              <a:t>Machine Learning Engineer in the Generative AI Era</a:t>
            </a:r>
          </a:p>
        </p:txBody>
      </p:sp>
    </p:spTree>
    <p:extLst>
      <p:ext uri="{BB962C8B-B14F-4D97-AF65-F5344CB8AC3E}">
        <p14:creationId xmlns:p14="http://schemas.microsoft.com/office/powerpoint/2010/main" val="189584951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BCCD-ABE8-0CB9-F5B9-865D2768DEE9}"/>
              </a:ext>
            </a:extLst>
          </p:cNvPr>
          <p:cNvSpPr>
            <a:spLocks noGrp="1"/>
          </p:cNvSpPr>
          <p:nvPr>
            <p:ph type="title"/>
          </p:nvPr>
        </p:nvSpPr>
        <p:spPr>
          <a:xfrm>
            <a:off x="650535" y="319202"/>
            <a:ext cx="10890929" cy="1097280"/>
          </a:xfrm>
        </p:spPr>
        <p:txBody>
          <a:bodyPr>
            <a:normAutofit fontScale="90000"/>
          </a:bodyPr>
          <a:lstStyle/>
          <a:p>
            <a:r>
              <a:rPr lang="en-US" dirty="0"/>
              <a:t>Self Attention / Scaled Dot Product attention</a:t>
            </a:r>
            <a:br>
              <a:rPr lang="en-US" dirty="0"/>
            </a:br>
            <a:endParaRPr lang="en-US" dirty="0"/>
          </a:p>
        </p:txBody>
      </p:sp>
      <p:sp>
        <p:nvSpPr>
          <p:cNvPr id="10" name="TextBox 9">
            <a:extLst>
              <a:ext uri="{FF2B5EF4-FFF2-40B4-BE49-F238E27FC236}">
                <a16:creationId xmlns:a16="http://schemas.microsoft.com/office/drawing/2014/main" id="{99180990-A84C-9978-CB4F-5DCC4E06AF60}"/>
              </a:ext>
            </a:extLst>
          </p:cNvPr>
          <p:cNvSpPr txBox="1"/>
          <p:nvPr/>
        </p:nvSpPr>
        <p:spPr>
          <a:xfrm>
            <a:off x="4420829" y="2304331"/>
            <a:ext cx="6985107" cy="3416320"/>
          </a:xfrm>
          <a:prstGeom prst="rect">
            <a:avLst/>
          </a:prstGeom>
          <a:noFill/>
        </p:spPr>
        <p:txBody>
          <a:bodyPr wrap="square">
            <a:spAutoFit/>
          </a:bodyPr>
          <a:lstStyle/>
          <a:p>
            <a:r>
              <a:rPr lang="en-US" b="1" dirty="0"/>
              <a:t>The scaled dot-product </a:t>
            </a:r>
            <a:r>
              <a:rPr lang="en-US" dirty="0"/>
              <a:t>attention is a mechanism that Transformers use to weigh the significance of different parts of the input data. It computes attention scores based on the </a:t>
            </a:r>
            <a:r>
              <a:rPr lang="en-US" b="1" dirty="0"/>
              <a:t>query (Q), key (K), and value (V) </a:t>
            </a:r>
            <a:r>
              <a:rPr lang="en-US" dirty="0"/>
              <a:t>matrices derived from the input. The attention function is computed as a dot product of Q and K, scaled by the square root of the key's dimensionality, followed by a </a:t>
            </a:r>
            <a:r>
              <a:rPr lang="en-US" dirty="0" err="1"/>
              <a:t>softmax</a:t>
            </a:r>
            <a:r>
              <a:rPr lang="en-US" dirty="0"/>
              <a:t> function to obtain the weights on the values.</a:t>
            </a:r>
            <a:endParaRPr lang="en-US" i="1" dirty="0"/>
          </a:p>
          <a:p>
            <a:endParaRPr lang="en-US" i="1" dirty="0"/>
          </a:p>
          <a:p>
            <a:endParaRPr lang="en-US" i="1" dirty="0"/>
          </a:p>
          <a:p>
            <a:r>
              <a:rPr lang="en-US" i="1" dirty="0"/>
              <a:t>Application:</a:t>
            </a:r>
            <a:r>
              <a:rPr lang="en-US" dirty="0"/>
              <a:t> Widely used in Natural Language Processing (NLP) tasks to understand context by relating words in a sentence to each other. ​</a:t>
            </a:r>
          </a:p>
        </p:txBody>
      </p:sp>
      <p:pic>
        <p:nvPicPr>
          <p:cNvPr id="20" name="Picture 19" descr="A diagram of a software algorithm&#10;&#10;Description automatically generated">
            <a:extLst>
              <a:ext uri="{FF2B5EF4-FFF2-40B4-BE49-F238E27FC236}">
                <a16:creationId xmlns:a16="http://schemas.microsoft.com/office/drawing/2014/main" id="{F5A430B5-91E9-D5C1-8930-44D9FA85282A}"/>
              </a:ext>
            </a:extLst>
          </p:cNvPr>
          <p:cNvPicPr>
            <a:picLocks noChangeAspect="1"/>
          </p:cNvPicPr>
          <p:nvPr/>
        </p:nvPicPr>
        <p:blipFill>
          <a:blip r:embed="rId3"/>
          <a:stretch>
            <a:fillRect/>
          </a:stretch>
        </p:blipFill>
        <p:spPr>
          <a:xfrm>
            <a:off x="650535" y="1922457"/>
            <a:ext cx="3343949" cy="4307707"/>
          </a:xfrm>
          <a:prstGeom prst="rect">
            <a:avLst/>
          </a:prstGeom>
        </p:spPr>
      </p:pic>
    </p:spTree>
    <p:extLst>
      <p:ext uri="{BB962C8B-B14F-4D97-AF65-F5344CB8AC3E}">
        <p14:creationId xmlns:p14="http://schemas.microsoft.com/office/powerpoint/2010/main" val="2677048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C2BCCD-ABE8-0CB9-F5B9-865D2768DEE9}"/>
              </a:ext>
            </a:extLst>
          </p:cNvPr>
          <p:cNvSpPr>
            <a:spLocks noGrp="1"/>
          </p:cNvSpPr>
          <p:nvPr>
            <p:ph type="title"/>
          </p:nvPr>
        </p:nvSpPr>
        <p:spPr>
          <a:xfrm>
            <a:off x="650536" y="333405"/>
            <a:ext cx="10890928" cy="697596"/>
          </a:xfrm>
        </p:spPr>
        <p:txBody>
          <a:bodyPr vert="horz" lIns="91440" tIns="45720" rIns="91440" bIns="45720" rtlCol="0" anchor="t">
            <a:normAutofit fontScale="90000"/>
          </a:bodyPr>
          <a:lstStyle/>
          <a:p>
            <a:r>
              <a:rPr lang="en-US" dirty="0"/>
              <a:t>Multi-Head Attention</a:t>
            </a:r>
          </a:p>
        </p:txBody>
      </p:sp>
      <p:cxnSp>
        <p:nvCxnSpPr>
          <p:cNvPr id="17" name="Straight Connector 16">
            <a:extLst>
              <a:ext uri="{FF2B5EF4-FFF2-40B4-BE49-F238E27FC236}">
                <a16:creationId xmlns:a16="http://schemas.microsoft.com/office/drawing/2014/main" id="{39AA7464-1EB7-A869-C7D3-AA680BBA98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7" name="Picture 6" descr="A diagram of a product&#10;&#10;Description automatically generated">
            <a:extLst>
              <a:ext uri="{FF2B5EF4-FFF2-40B4-BE49-F238E27FC236}">
                <a16:creationId xmlns:a16="http://schemas.microsoft.com/office/drawing/2014/main" id="{0CA16F63-3513-A4A4-E37A-E3DDB138FE33}"/>
              </a:ext>
            </a:extLst>
          </p:cNvPr>
          <p:cNvPicPr>
            <a:picLocks noChangeAspect="1"/>
          </p:cNvPicPr>
          <p:nvPr/>
        </p:nvPicPr>
        <p:blipFill>
          <a:blip r:embed="rId3"/>
          <a:stretch>
            <a:fillRect/>
          </a:stretch>
        </p:blipFill>
        <p:spPr>
          <a:xfrm>
            <a:off x="234360" y="2435076"/>
            <a:ext cx="7241995" cy="4154906"/>
          </a:xfrm>
          <a:prstGeom prst="rect">
            <a:avLst/>
          </a:prstGeom>
        </p:spPr>
      </p:pic>
      <p:sp>
        <p:nvSpPr>
          <p:cNvPr id="10" name="TextBox 9">
            <a:extLst>
              <a:ext uri="{FF2B5EF4-FFF2-40B4-BE49-F238E27FC236}">
                <a16:creationId xmlns:a16="http://schemas.microsoft.com/office/drawing/2014/main" id="{99180990-A84C-9978-CB4F-5DCC4E06AF60}"/>
              </a:ext>
            </a:extLst>
          </p:cNvPr>
          <p:cNvSpPr txBox="1"/>
          <p:nvPr/>
        </p:nvSpPr>
        <p:spPr>
          <a:xfrm>
            <a:off x="587840" y="1132845"/>
            <a:ext cx="11219149" cy="1097008"/>
          </a:xfrm>
          <a:prstGeom prst="rect">
            <a:avLst/>
          </a:prstGeom>
        </p:spPr>
        <p:txBody>
          <a:bodyPr vert="horz" lIns="91440" tIns="45720" rIns="91440" bIns="45720" rtlCol="0" anchor="t">
            <a:normAutofit/>
          </a:bodyPr>
          <a:lstStyle/>
          <a:p>
            <a:pPr>
              <a:lnSpc>
                <a:spcPct val="120000"/>
              </a:lnSpc>
              <a:spcAft>
                <a:spcPts val="600"/>
              </a:spcAft>
              <a:buSzPct val="87000"/>
            </a:pPr>
            <a:r>
              <a:rPr lang="en-US" dirty="0"/>
              <a:t>The </a:t>
            </a:r>
            <a:r>
              <a:rPr lang="en-US" b="1" dirty="0"/>
              <a:t>Multi-Head Attention</a:t>
            </a:r>
            <a:r>
              <a:rPr lang="en-US" dirty="0"/>
              <a:t> mechanism allows the model to focus on different parts of the input sequence simultaneously. By employing multiple attention "heads," the model can capture various types of relationships and dependencies within the data.</a:t>
            </a:r>
          </a:p>
        </p:txBody>
      </p:sp>
      <p:sp>
        <p:nvSpPr>
          <p:cNvPr id="11" name="TextBox 10">
            <a:extLst>
              <a:ext uri="{FF2B5EF4-FFF2-40B4-BE49-F238E27FC236}">
                <a16:creationId xmlns:a16="http://schemas.microsoft.com/office/drawing/2014/main" id="{2BB56B12-3493-3ABA-4FB8-455CE5FBE5F5}"/>
              </a:ext>
            </a:extLst>
          </p:cNvPr>
          <p:cNvSpPr txBox="1"/>
          <p:nvPr/>
        </p:nvSpPr>
        <p:spPr>
          <a:xfrm>
            <a:off x="7320918" y="2646898"/>
            <a:ext cx="4636722" cy="3880421"/>
          </a:xfrm>
          <a:prstGeom prst="rect">
            <a:avLst/>
          </a:prstGeom>
        </p:spPr>
        <p:txBody>
          <a:bodyPr vert="horz" lIns="91440" tIns="45720" rIns="91440" bIns="45720" rtlCol="0" anchor="t">
            <a:normAutofit/>
          </a:bodyPr>
          <a:lstStyle>
            <a:defPPr>
              <a:defRPr lang="en-US"/>
            </a:defPPr>
            <a:lvl1pPr>
              <a:lnSpc>
                <a:spcPct val="120000"/>
              </a:lnSpc>
              <a:spcAft>
                <a:spcPts val="600"/>
              </a:spcAft>
              <a:buSzPct val="87000"/>
            </a:lvl1pPr>
          </a:lstStyle>
          <a:p>
            <a:pPr marL="285750" indent="-285750">
              <a:buFont typeface="Arial" panose="020B0604020202020204" pitchFamily="34" charset="0"/>
              <a:buChar char="•"/>
            </a:pPr>
            <a:r>
              <a:rPr lang="en-US" dirty="0"/>
              <a:t>Multiple “heads” are created, each attending to the input sequence through its own Q, K, and V matrices.</a:t>
            </a:r>
          </a:p>
          <a:p>
            <a:pPr marL="285750" indent="-285750">
              <a:buFont typeface="Arial" panose="020B0604020202020204" pitchFamily="34" charset="0"/>
              <a:buChar char="•"/>
            </a:pPr>
            <a:r>
              <a:rPr lang="en-US" dirty="0"/>
              <a:t>Each head learns to focus on different aspects of the data, like long-range dependencies, syntactic relationships, or local word interactions.</a:t>
            </a:r>
          </a:p>
          <a:p>
            <a:pPr marL="285750" indent="-285750">
              <a:buFont typeface="Arial" panose="020B0604020202020204" pitchFamily="34" charset="0"/>
              <a:buChar char="•"/>
            </a:pPr>
            <a:r>
              <a:rPr lang="en-US" dirty="0"/>
              <a:t>The outputs from each head are then concatenated and projected to a final representation, capturing the multifaceted nature of the input.</a:t>
            </a:r>
          </a:p>
        </p:txBody>
      </p:sp>
    </p:spTree>
    <p:extLst>
      <p:ext uri="{BB962C8B-B14F-4D97-AF65-F5344CB8AC3E}">
        <p14:creationId xmlns:p14="http://schemas.microsoft.com/office/powerpoint/2010/main" val="2156286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C2BCCD-ABE8-0CB9-F5B9-865D2768DEE9}"/>
              </a:ext>
            </a:extLst>
          </p:cNvPr>
          <p:cNvSpPr>
            <a:spLocks noGrp="1"/>
          </p:cNvSpPr>
          <p:nvPr>
            <p:ph type="title"/>
          </p:nvPr>
        </p:nvSpPr>
        <p:spPr>
          <a:xfrm>
            <a:off x="650536" y="512755"/>
            <a:ext cx="10890928" cy="971550"/>
          </a:xfrm>
        </p:spPr>
        <p:txBody>
          <a:bodyPr anchor="t">
            <a:normAutofit/>
          </a:bodyPr>
          <a:lstStyle/>
          <a:p>
            <a:pPr>
              <a:lnSpc>
                <a:spcPct val="90000"/>
              </a:lnSpc>
            </a:pPr>
            <a:r>
              <a:rPr lang="en-US" sz="3100" dirty="0"/>
              <a:t>Feedforward Neural Networks​</a:t>
            </a:r>
            <a:br>
              <a:rPr lang="en-US" sz="3100" dirty="0"/>
            </a:br>
            <a:endParaRPr lang="en-US" sz="3100" dirty="0"/>
          </a:p>
        </p:txBody>
      </p:sp>
      <p:cxnSp>
        <p:nvCxnSpPr>
          <p:cNvPr id="11273" name="Straight Connector 11272">
            <a:extLst>
              <a:ext uri="{FF2B5EF4-FFF2-40B4-BE49-F238E27FC236}">
                <a16:creationId xmlns:a16="http://schemas.microsoft.com/office/drawing/2014/main" id="{39AA7464-1EB7-A869-C7D3-AA680BBA98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1266" name="Picture 2" descr="Understanding Feed Forward Neural Network - Eastgate Software">
            <a:extLst>
              <a:ext uri="{FF2B5EF4-FFF2-40B4-BE49-F238E27FC236}">
                <a16:creationId xmlns:a16="http://schemas.microsoft.com/office/drawing/2014/main" id="{41DA1CC2-8D73-C116-4126-4592468EB8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430" t="3384" r="24654" b="1128"/>
          <a:stretch/>
        </p:blipFill>
        <p:spPr bwMode="auto">
          <a:xfrm>
            <a:off x="458030" y="1684631"/>
            <a:ext cx="4060257" cy="428324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F72A6FE-39A9-079A-7B42-4ED2387EA113}"/>
              </a:ext>
            </a:extLst>
          </p:cNvPr>
          <p:cNvSpPr>
            <a:spLocks noGrp="1"/>
          </p:cNvSpPr>
          <p:nvPr>
            <p:ph idx="1"/>
          </p:nvPr>
        </p:nvSpPr>
        <p:spPr>
          <a:xfrm>
            <a:off x="4976317" y="1420530"/>
            <a:ext cx="7443537" cy="4547343"/>
          </a:xfrm>
        </p:spPr>
        <p:txBody>
          <a:bodyPr anchor="t">
            <a:normAutofit/>
          </a:bodyPr>
          <a:lstStyle/>
          <a:p>
            <a:r>
              <a:rPr lang="en-US" sz="1800" dirty="0"/>
              <a:t>A feedforward neural network is a type of neural network where connections between the nodes do not form a cycle. It processes inputs in one direction—forward—from input to output.</a:t>
            </a:r>
          </a:p>
          <a:p>
            <a:pPr lvl="1"/>
            <a:r>
              <a:rPr lang="en-US" sz="1600" b="1" dirty="0"/>
              <a:t>No recursion or feedback loops</a:t>
            </a:r>
            <a:endParaRPr lang="en-US" sz="1600" dirty="0"/>
          </a:p>
          <a:p>
            <a:pPr lvl="1"/>
            <a:r>
              <a:rPr lang="en-US" sz="1600" b="1" dirty="0"/>
              <a:t>Core component of the Transformer architecture</a:t>
            </a:r>
            <a:endParaRPr lang="en-US" sz="1600" dirty="0"/>
          </a:p>
          <a:p>
            <a:pPr lvl="1"/>
            <a:r>
              <a:rPr lang="en-US" sz="1600" b="1" dirty="0"/>
              <a:t>Used after attention layers to apply transformations to each token independently</a:t>
            </a:r>
          </a:p>
          <a:p>
            <a:pPr lvl="1"/>
            <a:endParaRPr lang="en-US" sz="1600" b="1" dirty="0"/>
          </a:p>
          <a:p>
            <a:r>
              <a:rPr lang="en-US" sz="1800" dirty="0"/>
              <a:t>Common Types of FFNNs</a:t>
            </a:r>
          </a:p>
          <a:p>
            <a:pPr lvl="1"/>
            <a:r>
              <a:rPr lang="en-US" sz="1600" dirty="0"/>
              <a:t>Standard Dense FFNN</a:t>
            </a:r>
          </a:p>
          <a:p>
            <a:pPr lvl="1"/>
            <a:r>
              <a:rPr lang="en-US" sz="1600" dirty="0"/>
              <a:t>Position-wise FFN (used in Transformers)</a:t>
            </a:r>
          </a:p>
          <a:p>
            <a:pPr lvl="1"/>
            <a:r>
              <a:rPr lang="en-US" sz="1600" dirty="0"/>
              <a:t>Residual FFN Blocks</a:t>
            </a:r>
          </a:p>
          <a:p>
            <a:pPr marL="0" indent="0">
              <a:buNone/>
            </a:pPr>
            <a:endParaRPr lang="en-US" sz="1400" dirty="0"/>
          </a:p>
        </p:txBody>
      </p:sp>
    </p:spTree>
    <p:extLst>
      <p:ext uri="{BB962C8B-B14F-4D97-AF65-F5344CB8AC3E}">
        <p14:creationId xmlns:p14="http://schemas.microsoft.com/office/powerpoint/2010/main" val="492384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BCCD-ABE8-0CB9-F5B9-865D2768DEE9}"/>
              </a:ext>
            </a:extLst>
          </p:cNvPr>
          <p:cNvSpPr>
            <a:spLocks noGrp="1"/>
          </p:cNvSpPr>
          <p:nvPr>
            <p:ph type="title"/>
          </p:nvPr>
        </p:nvSpPr>
        <p:spPr>
          <a:xfrm>
            <a:off x="660992" y="449820"/>
            <a:ext cx="10890928" cy="971550"/>
          </a:xfrm>
        </p:spPr>
        <p:txBody>
          <a:bodyPr anchor="t">
            <a:normAutofit/>
          </a:bodyPr>
          <a:lstStyle/>
          <a:p>
            <a:pPr>
              <a:lnSpc>
                <a:spcPct val="90000"/>
              </a:lnSpc>
            </a:pPr>
            <a:r>
              <a:rPr lang="en-US" sz="3100" dirty="0"/>
              <a:t>Positional Encoding in Transformers</a:t>
            </a:r>
          </a:p>
        </p:txBody>
      </p:sp>
      <p:sp>
        <p:nvSpPr>
          <p:cNvPr id="3" name="Content Placeholder 2">
            <a:extLst>
              <a:ext uri="{FF2B5EF4-FFF2-40B4-BE49-F238E27FC236}">
                <a16:creationId xmlns:a16="http://schemas.microsoft.com/office/drawing/2014/main" id="{7F72A6FE-39A9-079A-7B42-4ED2387EA113}"/>
              </a:ext>
            </a:extLst>
          </p:cNvPr>
          <p:cNvSpPr>
            <a:spLocks noGrp="1"/>
          </p:cNvSpPr>
          <p:nvPr>
            <p:ph idx="1"/>
          </p:nvPr>
        </p:nvSpPr>
        <p:spPr>
          <a:xfrm>
            <a:off x="4767771" y="1421370"/>
            <a:ext cx="7443537" cy="4547343"/>
          </a:xfrm>
        </p:spPr>
        <p:txBody>
          <a:bodyPr anchor="t">
            <a:normAutofit lnSpcReduction="10000"/>
          </a:bodyPr>
          <a:lstStyle/>
          <a:p>
            <a:r>
              <a:rPr lang="en-US" sz="1400" b="1" dirty="0"/>
              <a:t>Why Positional Encoding?</a:t>
            </a:r>
          </a:p>
          <a:p>
            <a:pPr lvl="1"/>
            <a:r>
              <a:rPr lang="en-US" sz="1400" dirty="0"/>
              <a:t>Transformers lack recurrence or convolution, so they need an explicit way to understand the </a:t>
            </a:r>
            <a:r>
              <a:rPr lang="en-US" sz="1400" b="1" dirty="0"/>
              <a:t>order</a:t>
            </a:r>
            <a:r>
              <a:rPr lang="en-US" sz="1400" dirty="0"/>
              <a:t> of input tokens.</a:t>
            </a:r>
          </a:p>
          <a:p>
            <a:pPr>
              <a:buFont typeface="Arial" panose="020B0604020202020204" pitchFamily="34" charset="0"/>
              <a:buChar char="•"/>
            </a:pPr>
            <a:r>
              <a:rPr lang="en-US" sz="1400" dirty="0"/>
              <a:t>Helps model capture </a:t>
            </a:r>
            <a:r>
              <a:rPr lang="en-US" sz="1400" b="1" dirty="0"/>
              <a:t>sequence order</a:t>
            </a:r>
            <a:r>
              <a:rPr lang="en-US" sz="1400" dirty="0"/>
              <a:t> and </a:t>
            </a:r>
            <a:r>
              <a:rPr lang="en-US" sz="1400" b="1" dirty="0"/>
              <a:t>token relationships</a:t>
            </a:r>
            <a:endParaRPr lang="en-US" sz="1400" dirty="0"/>
          </a:p>
          <a:p>
            <a:pPr>
              <a:buFont typeface="Arial" panose="020B0604020202020204" pitchFamily="34" charset="0"/>
              <a:buChar char="•"/>
            </a:pPr>
            <a:r>
              <a:rPr lang="en-US" sz="1400" dirty="0"/>
              <a:t>Added to input embeddings before feeding into the encoder</a:t>
            </a:r>
          </a:p>
          <a:p>
            <a:pPr>
              <a:buFont typeface="Arial" panose="020B0604020202020204" pitchFamily="34" charset="0"/>
              <a:buChar char="•"/>
            </a:pPr>
            <a:endParaRPr lang="en-US" sz="1400" dirty="0"/>
          </a:p>
          <a:p>
            <a:r>
              <a:rPr lang="en-US" sz="1400" b="1" dirty="0"/>
              <a:t>Two Main Types</a:t>
            </a:r>
            <a:endParaRPr lang="en-US" sz="1400" dirty="0"/>
          </a:p>
          <a:p>
            <a:pPr lvl="1">
              <a:buFont typeface="+mj-lt"/>
              <a:buAutoNum type="arabicPeriod"/>
            </a:pPr>
            <a:r>
              <a:rPr lang="en-US" sz="1200" dirty="0"/>
              <a:t>Sinusoidal Positional Encoding (used in original Transformer)</a:t>
            </a:r>
          </a:p>
          <a:p>
            <a:pPr lvl="1">
              <a:buFont typeface="+mj-lt"/>
              <a:buAutoNum type="arabicPeriod"/>
            </a:pPr>
            <a:r>
              <a:rPr lang="en-US" sz="1200" dirty="0"/>
              <a:t>Learned Positional Encoding</a:t>
            </a:r>
          </a:p>
          <a:p>
            <a:pPr>
              <a:buFont typeface="Arial" panose="020B0604020202020204" pitchFamily="34" charset="0"/>
              <a:buChar char="•"/>
            </a:pPr>
            <a:endParaRPr lang="en-US" sz="1600" dirty="0"/>
          </a:p>
          <a:p>
            <a:pPr>
              <a:buFont typeface="Arial" panose="020B0604020202020204" pitchFamily="34" charset="0"/>
              <a:buChar char="•"/>
            </a:pPr>
            <a:r>
              <a:rPr lang="en-US" sz="1400" dirty="0"/>
              <a:t>Positional encodings are added to token embeddings so the model can differentiate between:</a:t>
            </a:r>
          </a:p>
          <a:p>
            <a:pPr lvl="1"/>
            <a:r>
              <a:rPr lang="en-US" sz="1200" dirty="0"/>
              <a:t>“The cat sat on the mat”</a:t>
            </a:r>
          </a:p>
          <a:p>
            <a:pPr lvl="1"/>
            <a:r>
              <a:rPr lang="en-US" sz="1200" dirty="0"/>
              <a:t>“On the mat sat the cat”</a:t>
            </a:r>
          </a:p>
          <a:p>
            <a:pPr>
              <a:buFont typeface="Arial" panose="020B0604020202020204" pitchFamily="34" charset="0"/>
              <a:buChar char="•"/>
            </a:pPr>
            <a:endParaRPr lang="en-US" sz="1600" dirty="0"/>
          </a:p>
        </p:txBody>
      </p:sp>
      <p:pic>
        <p:nvPicPr>
          <p:cNvPr id="5" name="Graphic 4">
            <a:extLst>
              <a:ext uri="{FF2B5EF4-FFF2-40B4-BE49-F238E27FC236}">
                <a16:creationId xmlns:a16="http://schemas.microsoft.com/office/drawing/2014/main" id="{1C240212-C050-3039-20BA-C695BB024B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0992" y="1320513"/>
            <a:ext cx="3619500" cy="4648200"/>
          </a:xfrm>
          <a:prstGeom prst="rect">
            <a:avLst/>
          </a:prstGeom>
        </p:spPr>
      </p:pic>
      <p:sp>
        <p:nvSpPr>
          <p:cNvPr id="6" name="Rounded Rectangle 5">
            <a:extLst>
              <a:ext uri="{FF2B5EF4-FFF2-40B4-BE49-F238E27FC236}">
                <a16:creationId xmlns:a16="http://schemas.microsoft.com/office/drawing/2014/main" id="{59040993-CCB7-9E93-7626-9245E437BD32}"/>
              </a:ext>
            </a:extLst>
          </p:cNvPr>
          <p:cNvSpPr/>
          <p:nvPr/>
        </p:nvSpPr>
        <p:spPr>
          <a:xfrm>
            <a:off x="417352" y="4864863"/>
            <a:ext cx="4106779" cy="465221"/>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7088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BCCD-ABE8-0CB9-F5B9-865D2768DEE9}"/>
              </a:ext>
            </a:extLst>
          </p:cNvPr>
          <p:cNvSpPr>
            <a:spLocks noGrp="1"/>
          </p:cNvSpPr>
          <p:nvPr>
            <p:ph type="title"/>
          </p:nvPr>
        </p:nvSpPr>
        <p:spPr>
          <a:xfrm>
            <a:off x="660992" y="398459"/>
            <a:ext cx="10890928" cy="589546"/>
          </a:xfrm>
        </p:spPr>
        <p:txBody>
          <a:bodyPr anchor="t">
            <a:normAutofit/>
          </a:bodyPr>
          <a:lstStyle/>
          <a:p>
            <a:pPr>
              <a:lnSpc>
                <a:spcPct val="90000"/>
              </a:lnSpc>
            </a:pPr>
            <a:r>
              <a:rPr lang="en-US" sz="3100" dirty="0"/>
              <a:t>Layer Normalization in Transformers</a:t>
            </a:r>
          </a:p>
        </p:txBody>
      </p:sp>
      <p:sp>
        <p:nvSpPr>
          <p:cNvPr id="3" name="Content Placeholder 2">
            <a:extLst>
              <a:ext uri="{FF2B5EF4-FFF2-40B4-BE49-F238E27FC236}">
                <a16:creationId xmlns:a16="http://schemas.microsoft.com/office/drawing/2014/main" id="{7F72A6FE-39A9-079A-7B42-4ED2387EA113}"/>
              </a:ext>
            </a:extLst>
          </p:cNvPr>
          <p:cNvSpPr>
            <a:spLocks noGrp="1"/>
          </p:cNvSpPr>
          <p:nvPr>
            <p:ph idx="1"/>
          </p:nvPr>
        </p:nvSpPr>
        <p:spPr>
          <a:xfrm>
            <a:off x="4833017" y="1425946"/>
            <a:ext cx="6975051" cy="4547343"/>
          </a:xfrm>
        </p:spPr>
        <p:txBody>
          <a:bodyPr anchor="t">
            <a:normAutofit/>
          </a:bodyPr>
          <a:lstStyle/>
          <a:p>
            <a:r>
              <a:rPr lang="en-US" sz="1400" b="1" dirty="0"/>
              <a:t>What is Layer Normalization?</a:t>
            </a:r>
            <a:br>
              <a:rPr lang="en-US" sz="1400" dirty="0"/>
            </a:br>
            <a:r>
              <a:rPr lang="en-US" sz="1200" dirty="0"/>
              <a:t>Layer Normalization (</a:t>
            </a:r>
            <a:r>
              <a:rPr lang="en-US" sz="1200" dirty="0" err="1"/>
              <a:t>LayerNorm</a:t>
            </a:r>
            <a:r>
              <a:rPr lang="en-US" sz="1200" dirty="0"/>
              <a:t>) stabilizes and accelerates training by normalizing the </a:t>
            </a:r>
            <a:r>
              <a:rPr lang="en-US" sz="1200" b="1" dirty="0"/>
              <a:t>hidden states</a:t>
            </a:r>
            <a:r>
              <a:rPr lang="en-US" sz="1200" dirty="0"/>
              <a:t> across the </a:t>
            </a:r>
            <a:r>
              <a:rPr lang="en-US" sz="1200" b="1" dirty="0"/>
              <a:t>features of a single token</a:t>
            </a:r>
            <a:r>
              <a:rPr lang="en-US" sz="1200" dirty="0"/>
              <a:t>.</a:t>
            </a:r>
          </a:p>
          <a:p>
            <a:pPr lvl="1"/>
            <a:r>
              <a:rPr lang="en-US" sz="1200" dirty="0"/>
              <a:t>Unlike </a:t>
            </a:r>
            <a:r>
              <a:rPr lang="en-US" sz="1200" dirty="0" err="1"/>
              <a:t>BatchNorm</a:t>
            </a:r>
            <a:r>
              <a:rPr lang="en-US" sz="1200" dirty="0"/>
              <a:t> (which normalizes across the batch), </a:t>
            </a:r>
            <a:r>
              <a:rPr lang="en-US" sz="1200" dirty="0" err="1"/>
              <a:t>LayerNorm</a:t>
            </a:r>
            <a:r>
              <a:rPr lang="en-US" sz="1200" dirty="0"/>
              <a:t> operates </a:t>
            </a:r>
            <a:r>
              <a:rPr lang="en-US" sz="1200" b="1" dirty="0"/>
              <a:t>independently per token</a:t>
            </a:r>
            <a:r>
              <a:rPr lang="en-US" sz="1200" dirty="0"/>
              <a:t>.</a:t>
            </a:r>
          </a:p>
          <a:p>
            <a:pPr lvl="1"/>
            <a:r>
              <a:rPr lang="en-US" sz="1200" dirty="0"/>
              <a:t>Especially important in Transformers where token positions are processed in parallel.</a:t>
            </a:r>
          </a:p>
          <a:p>
            <a:r>
              <a:rPr lang="en-US" sz="1400" b="1" dirty="0"/>
              <a:t>Where It’s Used in Transformers</a:t>
            </a:r>
            <a:endParaRPr lang="en-US" sz="1400" dirty="0"/>
          </a:p>
          <a:p>
            <a:pPr lvl="1"/>
            <a:r>
              <a:rPr lang="en-US" sz="1200" b="1" dirty="0"/>
              <a:t>Before or after</a:t>
            </a:r>
            <a:r>
              <a:rPr lang="en-US" sz="1200" dirty="0"/>
              <a:t> Multi-Head Attention and Feedforward layers (depending on pre-norm or post-norm architecture)</a:t>
            </a:r>
          </a:p>
          <a:p>
            <a:pPr lvl="1"/>
            <a:r>
              <a:rPr lang="en-US" sz="1200" dirty="0"/>
              <a:t>Combined with </a:t>
            </a:r>
            <a:r>
              <a:rPr lang="en-US" sz="1200" b="1" dirty="0"/>
              <a:t>residual connections</a:t>
            </a:r>
            <a:r>
              <a:rPr lang="en-US" sz="1200" dirty="0"/>
              <a:t> to ensure gradient flow and model stability</a:t>
            </a:r>
          </a:p>
          <a:p>
            <a:r>
              <a:rPr lang="en-US" sz="1400" b="1" dirty="0"/>
              <a:t>Benefits</a:t>
            </a:r>
            <a:endParaRPr lang="en-US" sz="1400" dirty="0"/>
          </a:p>
          <a:p>
            <a:pPr lvl="1"/>
            <a:r>
              <a:rPr lang="en-US" sz="1200" dirty="0"/>
              <a:t>Faster convergence during training</a:t>
            </a:r>
          </a:p>
          <a:p>
            <a:pPr lvl="1"/>
            <a:r>
              <a:rPr lang="en-US" sz="1200" dirty="0"/>
              <a:t>Reduces internal covariate shift</a:t>
            </a:r>
          </a:p>
          <a:p>
            <a:pPr lvl="1"/>
            <a:r>
              <a:rPr lang="en-US" sz="1200" dirty="0"/>
              <a:t>Enables deeper models with residual learning</a:t>
            </a:r>
          </a:p>
          <a:p>
            <a:endParaRPr lang="en-US" sz="1400" dirty="0"/>
          </a:p>
        </p:txBody>
      </p:sp>
      <p:pic>
        <p:nvPicPr>
          <p:cNvPr id="5" name="Graphic 4">
            <a:extLst>
              <a:ext uri="{FF2B5EF4-FFF2-40B4-BE49-F238E27FC236}">
                <a16:creationId xmlns:a16="http://schemas.microsoft.com/office/drawing/2014/main" id="{1C240212-C050-3039-20BA-C695BB024B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0992" y="1425946"/>
            <a:ext cx="3619500" cy="4648200"/>
          </a:xfrm>
          <a:prstGeom prst="rect">
            <a:avLst/>
          </a:prstGeom>
        </p:spPr>
      </p:pic>
      <p:sp>
        <p:nvSpPr>
          <p:cNvPr id="6" name="Rounded Rectangle 5">
            <a:extLst>
              <a:ext uri="{FF2B5EF4-FFF2-40B4-BE49-F238E27FC236}">
                <a16:creationId xmlns:a16="http://schemas.microsoft.com/office/drawing/2014/main" id="{59040993-CCB7-9E93-7626-9245E437BD32}"/>
              </a:ext>
            </a:extLst>
          </p:cNvPr>
          <p:cNvSpPr/>
          <p:nvPr/>
        </p:nvSpPr>
        <p:spPr>
          <a:xfrm>
            <a:off x="2738278" y="3856729"/>
            <a:ext cx="978568" cy="32084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519A631C-EE9E-C0CA-C860-9D72E089E1AD}"/>
              </a:ext>
            </a:extLst>
          </p:cNvPr>
          <p:cNvSpPr/>
          <p:nvPr/>
        </p:nvSpPr>
        <p:spPr>
          <a:xfrm>
            <a:off x="2738278" y="2980789"/>
            <a:ext cx="978568" cy="29167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D0DB39C7-D8BF-D17B-6E3E-C08875CF7754}"/>
              </a:ext>
            </a:extLst>
          </p:cNvPr>
          <p:cNvSpPr/>
          <p:nvPr/>
        </p:nvSpPr>
        <p:spPr>
          <a:xfrm>
            <a:off x="2746824" y="2130487"/>
            <a:ext cx="978568" cy="29167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56109FD1-86F4-F93D-3982-3300DD22FF70}"/>
              </a:ext>
            </a:extLst>
          </p:cNvPr>
          <p:cNvSpPr/>
          <p:nvPr/>
        </p:nvSpPr>
        <p:spPr>
          <a:xfrm>
            <a:off x="1217240" y="3160810"/>
            <a:ext cx="978568" cy="29167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D470640F-1CE0-E958-6661-443EBD2CBE15}"/>
              </a:ext>
            </a:extLst>
          </p:cNvPr>
          <p:cNvSpPr/>
          <p:nvPr/>
        </p:nvSpPr>
        <p:spPr>
          <a:xfrm>
            <a:off x="1224637" y="4008604"/>
            <a:ext cx="978568" cy="29167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3958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B509-163A-FF65-9DEE-8801EA23D6BC}"/>
              </a:ext>
            </a:extLst>
          </p:cNvPr>
          <p:cNvSpPr>
            <a:spLocks noGrp="1"/>
          </p:cNvSpPr>
          <p:nvPr>
            <p:ph type="title"/>
          </p:nvPr>
        </p:nvSpPr>
        <p:spPr>
          <a:xfrm>
            <a:off x="538479" y="250614"/>
            <a:ext cx="10890929" cy="1097280"/>
          </a:xfrm>
        </p:spPr>
        <p:txBody>
          <a:bodyPr/>
          <a:lstStyle/>
          <a:p>
            <a:r>
              <a:rPr lang="en-US" dirty="0"/>
              <a:t>Next Token Prediction</a:t>
            </a:r>
          </a:p>
        </p:txBody>
      </p:sp>
      <p:sp>
        <p:nvSpPr>
          <p:cNvPr id="3" name="Content Placeholder 2">
            <a:extLst>
              <a:ext uri="{FF2B5EF4-FFF2-40B4-BE49-F238E27FC236}">
                <a16:creationId xmlns:a16="http://schemas.microsoft.com/office/drawing/2014/main" id="{096BBDB3-D01F-C894-2193-58D5B0305A32}"/>
              </a:ext>
            </a:extLst>
          </p:cNvPr>
          <p:cNvSpPr>
            <a:spLocks noGrp="1"/>
          </p:cNvSpPr>
          <p:nvPr>
            <p:ph idx="1"/>
          </p:nvPr>
        </p:nvSpPr>
        <p:spPr>
          <a:xfrm>
            <a:off x="729114" y="1816946"/>
            <a:ext cx="5683183" cy="3566160"/>
          </a:xfrm>
        </p:spPr>
        <p:txBody>
          <a:bodyPr/>
          <a:lstStyle/>
          <a:p>
            <a:r>
              <a:rPr lang="en-US" dirty="0"/>
              <a:t>Predict the next word in a sequence given the previous words.</a:t>
            </a:r>
          </a:p>
          <a:p>
            <a:r>
              <a:rPr lang="en-US" b="1" dirty="0"/>
              <a:t>Example</a:t>
            </a:r>
            <a:r>
              <a:rPr lang="en-US" dirty="0"/>
              <a:t>:</a:t>
            </a:r>
          </a:p>
          <a:p>
            <a:pPr lvl="1"/>
            <a:r>
              <a:rPr lang="en-US" dirty="0"/>
              <a:t>Input: ”The robots aren’t"​</a:t>
            </a:r>
          </a:p>
          <a:p>
            <a:pPr lvl="1"/>
            <a:r>
              <a:rPr lang="en-US" dirty="0"/>
              <a:t>Model Prediction: ”walking”​</a:t>
            </a:r>
          </a:p>
          <a:p>
            <a:pPr>
              <a:buFont typeface="Arial" panose="020B0604020202020204" pitchFamily="34" charset="0"/>
              <a:buChar char="•"/>
            </a:pPr>
            <a:r>
              <a:rPr lang="en-US" b="1" dirty="0"/>
              <a:t>Training</a:t>
            </a:r>
            <a:r>
              <a:rPr lang="en-US" dirty="0"/>
              <a:t>: Uses large corpora of text data to learn language patterns.</a:t>
            </a:r>
          </a:p>
        </p:txBody>
      </p:sp>
      <p:pic>
        <p:nvPicPr>
          <p:cNvPr id="14338" name="Picture 2" descr="Next Token Prediction is a Fundamental Function of the World">
            <a:extLst>
              <a:ext uri="{FF2B5EF4-FFF2-40B4-BE49-F238E27FC236}">
                <a16:creationId xmlns:a16="http://schemas.microsoft.com/office/drawing/2014/main" id="{0A4E3FFA-386A-9B54-3A93-B7F3312309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2932" y="1141306"/>
            <a:ext cx="4421143" cy="4917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204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B509-163A-FF65-9DEE-8801EA23D6BC}"/>
              </a:ext>
            </a:extLst>
          </p:cNvPr>
          <p:cNvSpPr>
            <a:spLocks noGrp="1"/>
          </p:cNvSpPr>
          <p:nvPr>
            <p:ph type="title"/>
          </p:nvPr>
        </p:nvSpPr>
        <p:spPr>
          <a:xfrm>
            <a:off x="650535" y="275299"/>
            <a:ext cx="10890929" cy="1097280"/>
          </a:xfrm>
        </p:spPr>
        <p:txBody>
          <a:bodyPr/>
          <a:lstStyle/>
          <a:p>
            <a:r>
              <a:rPr lang="en-US" dirty="0"/>
              <a:t>Hallucination in LLMs</a:t>
            </a:r>
          </a:p>
        </p:txBody>
      </p:sp>
      <p:sp>
        <p:nvSpPr>
          <p:cNvPr id="3" name="Content Placeholder 2">
            <a:extLst>
              <a:ext uri="{FF2B5EF4-FFF2-40B4-BE49-F238E27FC236}">
                <a16:creationId xmlns:a16="http://schemas.microsoft.com/office/drawing/2014/main" id="{096BBDB3-D01F-C894-2193-58D5B0305A32}"/>
              </a:ext>
            </a:extLst>
          </p:cNvPr>
          <p:cNvSpPr>
            <a:spLocks noGrp="1"/>
          </p:cNvSpPr>
          <p:nvPr>
            <p:ph idx="1"/>
          </p:nvPr>
        </p:nvSpPr>
        <p:spPr>
          <a:xfrm>
            <a:off x="1027203" y="1513366"/>
            <a:ext cx="6583069" cy="4387164"/>
          </a:xfrm>
        </p:spPr>
        <p:txBody>
          <a:bodyPr>
            <a:normAutofit fontScale="85000" lnSpcReduction="10000"/>
          </a:bodyPr>
          <a:lstStyle/>
          <a:p>
            <a:pPr>
              <a:buFont typeface="Arial" panose="020B0604020202020204" pitchFamily="34" charset="0"/>
              <a:buChar char="•"/>
            </a:pPr>
            <a:r>
              <a:rPr lang="en-US" b="1" dirty="0"/>
              <a:t>Definition</a:t>
            </a:r>
            <a:r>
              <a:rPr lang="en-US" dirty="0"/>
              <a:t>: Hallucination occurs when an LLM generates output that is </a:t>
            </a:r>
            <a:r>
              <a:rPr lang="en-US" b="1" dirty="0"/>
              <a:t>plausible but factually incorrect or nonsensical</a:t>
            </a:r>
            <a:r>
              <a:rPr lang="en-US" dirty="0"/>
              <a:t>.</a:t>
            </a:r>
          </a:p>
          <a:p>
            <a:pPr marL="0" indent="0">
              <a:buNone/>
            </a:pPr>
            <a:endParaRPr lang="en-US" b="1" dirty="0"/>
          </a:p>
          <a:p>
            <a:r>
              <a:rPr lang="en-US" b="1" dirty="0"/>
              <a:t>🧠 Why It Happens</a:t>
            </a:r>
            <a:endParaRPr lang="en-US" dirty="0"/>
          </a:p>
          <a:p>
            <a:pPr lvl="1"/>
            <a:r>
              <a:rPr lang="en-US" dirty="0"/>
              <a:t>Lack of grounding in external factual data</a:t>
            </a:r>
          </a:p>
          <a:p>
            <a:pPr lvl="1"/>
            <a:r>
              <a:rPr lang="en-US" dirty="0"/>
              <a:t>Over-generalization from training data</a:t>
            </a:r>
          </a:p>
          <a:p>
            <a:pPr lvl="1"/>
            <a:r>
              <a:rPr lang="en-US" dirty="0"/>
              <a:t>Prompt ambiguity or under-specification</a:t>
            </a:r>
          </a:p>
          <a:p>
            <a:pPr lvl="1"/>
            <a:r>
              <a:rPr lang="en-US" dirty="0"/>
              <a:t>Generation objectives not aligned with factuality</a:t>
            </a:r>
          </a:p>
          <a:p>
            <a:pPr marL="742950" lvl="1" indent="-285750">
              <a:buFont typeface="Arial" panose="020B0604020202020204" pitchFamily="34" charset="0"/>
              <a:buChar char="•"/>
            </a:pPr>
            <a:endParaRPr lang="en-US" dirty="0"/>
          </a:p>
          <a:p>
            <a:r>
              <a:rPr lang="en-US" b="1" dirty="0"/>
              <a:t>Examples</a:t>
            </a:r>
            <a:r>
              <a:rPr lang="en-US" dirty="0"/>
              <a:t>:</a:t>
            </a:r>
          </a:p>
          <a:p>
            <a:pPr lvl="1"/>
            <a:r>
              <a:rPr lang="en-US" dirty="0"/>
              <a:t>Inventing non-existent facts​</a:t>
            </a:r>
          </a:p>
          <a:p>
            <a:pPr lvl="1"/>
            <a:r>
              <a:rPr lang="en-US" dirty="0"/>
              <a:t>Misattributing quotes or events</a:t>
            </a:r>
          </a:p>
          <a:p>
            <a:pPr marL="477774" indent="-285750"/>
            <a:endParaRPr lang="en-US" dirty="0"/>
          </a:p>
        </p:txBody>
      </p:sp>
      <p:pic>
        <p:nvPicPr>
          <p:cNvPr id="15362" name="Picture 2" descr="LLM hallucinations: Complete guide to AI errors | SuperAnnotate">
            <a:extLst>
              <a:ext uri="{FF2B5EF4-FFF2-40B4-BE49-F238E27FC236}">
                <a16:creationId xmlns:a16="http://schemas.microsoft.com/office/drawing/2014/main" id="{8E4D86E9-7A21-4113-6F1B-3ACBD77D2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5124" y="2942429"/>
            <a:ext cx="4354245" cy="2402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286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B509-163A-FF65-9DEE-8801EA23D6BC}"/>
              </a:ext>
            </a:extLst>
          </p:cNvPr>
          <p:cNvSpPr>
            <a:spLocks noGrp="1"/>
          </p:cNvSpPr>
          <p:nvPr>
            <p:ph type="title"/>
          </p:nvPr>
        </p:nvSpPr>
        <p:spPr>
          <a:xfrm>
            <a:off x="640079" y="384153"/>
            <a:ext cx="10890929" cy="1097280"/>
          </a:xfrm>
        </p:spPr>
        <p:txBody>
          <a:bodyPr/>
          <a:lstStyle/>
          <a:p>
            <a:r>
              <a:rPr lang="en-US" dirty="0"/>
              <a:t>Reducing Hallucination in LLMs</a:t>
            </a:r>
          </a:p>
        </p:txBody>
      </p:sp>
      <p:sp>
        <p:nvSpPr>
          <p:cNvPr id="3" name="Content Placeholder 2">
            <a:extLst>
              <a:ext uri="{FF2B5EF4-FFF2-40B4-BE49-F238E27FC236}">
                <a16:creationId xmlns:a16="http://schemas.microsoft.com/office/drawing/2014/main" id="{096BBDB3-D01F-C894-2193-58D5B0305A32}"/>
              </a:ext>
            </a:extLst>
          </p:cNvPr>
          <p:cNvSpPr>
            <a:spLocks noGrp="1"/>
          </p:cNvSpPr>
          <p:nvPr>
            <p:ph idx="1"/>
          </p:nvPr>
        </p:nvSpPr>
        <p:spPr>
          <a:xfrm>
            <a:off x="1027203" y="1325156"/>
            <a:ext cx="10503805" cy="5365930"/>
          </a:xfrm>
        </p:spPr>
        <p:txBody>
          <a:bodyPr>
            <a:noAutofit/>
          </a:bodyPr>
          <a:lstStyle/>
          <a:p>
            <a:pPr>
              <a:buFont typeface="+mj-lt"/>
              <a:buAutoNum type="arabicPeriod"/>
            </a:pPr>
            <a:r>
              <a:rPr lang="en-US" sz="1400" b="1" dirty="0"/>
              <a:t>Better Prompt Design</a:t>
            </a:r>
            <a:endParaRPr lang="en-US" sz="1400" dirty="0"/>
          </a:p>
          <a:p>
            <a:pPr marL="742950" lvl="1" indent="-285750"/>
            <a:r>
              <a:rPr lang="en-US" sz="1400" dirty="0"/>
              <a:t>Be explicit in your instructions</a:t>
            </a:r>
          </a:p>
          <a:p>
            <a:pPr marL="742950" lvl="1" indent="-285750"/>
            <a:r>
              <a:rPr lang="en-US" sz="1400" dirty="0"/>
              <a:t>Use few-shot or chain of thought (</a:t>
            </a:r>
            <a:r>
              <a:rPr lang="en-US" sz="1400" dirty="0" err="1"/>
              <a:t>CoT</a:t>
            </a:r>
            <a:r>
              <a:rPr lang="en-US" sz="1400" dirty="0"/>
              <a:t>) prompting to guide reasoning</a:t>
            </a:r>
          </a:p>
          <a:p>
            <a:pPr>
              <a:buFont typeface="+mj-lt"/>
              <a:buAutoNum type="arabicPeriod"/>
            </a:pPr>
            <a:r>
              <a:rPr lang="en-US" sz="1400" b="1" dirty="0"/>
              <a:t>Use Retrieval-Augmented Generation (RAG)</a:t>
            </a:r>
            <a:endParaRPr lang="en-US" sz="1400" dirty="0"/>
          </a:p>
          <a:p>
            <a:pPr marL="742950" lvl="1" indent="-285750"/>
            <a:r>
              <a:rPr lang="en-US" sz="1400" dirty="0"/>
              <a:t>Augment LLMs with </a:t>
            </a:r>
            <a:r>
              <a:rPr lang="en-US" sz="1400" b="1" dirty="0"/>
              <a:t>external factual sources</a:t>
            </a:r>
            <a:r>
              <a:rPr lang="en-US" sz="1400" dirty="0"/>
              <a:t> (e.g., vector DBs)</a:t>
            </a:r>
          </a:p>
          <a:p>
            <a:pPr marL="742950" lvl="1" indent="-285750"/>
            <a:r>
              <a:rPr lang="en-US" sz="1400" dirty="0"/>
              <a:t>Example: Use </a:t>
            </a:r>
            <a:r>
              <a:rPr lang="en-US" sz="1400" dirty="0" err="1"/>
              <a:t>LangChain</a:t>
            </a:r>
            <a:r>
              <a:rPr lang="en-US" sz="1400" dirty="0"/>
              <a:t> to retrieve context before generating</a:t>
            </a:r>
          </a:p>
          <a:p>
            <a:pPr>
              <a:buFont typeface="+mj-lt"/>
              <a:buAutoNum type="arabicPeriod"/>
            </a:pPr>
            <a:r>
              <a:rPr lang="en-US" sz="1400" b="1" dirty="0"/>
              <a:t>Post-Processing Validation</a:t>
            </a:r>
            <a:endParaRPr lang="en-US" sz="1400" dirty="0"/>
          </a:p>
          <a:p>
            <a:pPr marL="742950" lvl="1" indent="-285750"/>
            <a:r>
              <a:rPr lang="en-US" sz="1400" dirty="0"/>
              <a:t>Use verifier models or agents to </a:t>
            </a:r>
            <a:r>
              <a:rPr lang="en-US" sz="1400" b="1" dirty="0"/>
              <a:t>fact-check outputs</a:t>
            </a:r>
            <a:endParaRPr lang="en-US" sz="1400" dirty="0"/>
          </a:p>
          <a:p>
            <a:pPr marL="742950" lvl="1" indent="-285750"/>
            <a:r>
              <a:rPr lang="en-US" sz="1400" dirty="0"/>
              <a:t>Cross-reference with external knowledge bases or search APIs</a:t>
            </a:r>
          </a:p>
          <a:p>
            <a:pPr>
              <a:buFont typeface="+mj-lt"/>
              <a:buAutoNum type="arabicPeriod"/>
            </a:pPr>
            <a:r>
              <a:rPr lang="en-US" sz="1400" b="1" dirty="0"/>
              <a:t>Instruction-Tuned Models</a:t>
            </a:r>
            <a:endParaRPr lang="en-US" sz="1400" dirty="0"/>
          </a:p>
          <a:p>
            <a:pPr marL="742950" lvl="1" indent="-285750"/>
            <a:r>
              <a:rPr lang="en-US" sz="1400" dirty="0"/>
              <a:t>Use models like </a:t>
            </a:r>
            <a:r>
              <a:rPr lang="en-US" sz="1400" b="1" dirty="0"/>
              <a:t>GPT-4-turbo</a:t>
            </a:r>
            <a:r>
              <a:rPr lang="en-US" sz="1400" dirty="0"/>
              <a:t>, </a:t>
            </a:r>
            <a:r>
              <a:rPr lang="en-US" sz="1400" b="1" dirty="0"/>
              <a:t>Claude 3</a:t>
            </a:r>
            <a:r>
              <a:rPr lang="en-US" sz="1400" dirty="0"/>
              <a:t>, or </a:t>
            </a:r>
            <a:r>
              <a:rPr lang="en-US" sz="1400" b="1" dirty="0"/>
              <a:t>Mistral-Instruct</a:t>
            </a:r>
            <a:endParaRPr lang="en-US" sz="1400" dirty="0"/>
          </a:p>
          <a:p>
            <a:pPr marL="742950" lvl="1" indent="-285750"/>
            <a:r>
              <a:rPr lang="en-US" sz="1400" dirty="0"/>
              <a:t>These are better aligned to follow grounded instructions</a:t>
            </a:r>
          </a:p>
          <a:p>
            <a:pPr>
              <a:buFont typeface="+mj-lt"/>
              <a:buAutoNum type="arabicPeriod"/>
            </a:pPr>
            <a:r>
              <a:rPr lang="en-US" sz="1400" b="1" dirty="0"/>
              <a:t>Guardrails and Tool Use</a:t>
            </a:r>
            <a:endParaRPr lang="en-US" sz="1400" dirty="0"/>
          </a:p>
          <a:p>
            <a:pPr marL="742950" lvl="1" indent="-285750"/>
            <a:r>
              <a:rPr lang="en-US" sz="1400" dirty="0"/>
              <a:t>Route complex or fact-sensitive queries through tools (search, calculators, APIs)</a:t>
            </a:r>
          </a:p>
          <a:p>
            <a:pPr marL="742950" lvl="1" indent="-285750"/>
            <a:r>
              <a:rPr lang="en-US" sz="1400" dirty="0"/>
              <a:t>Integrate agents like </a:t>
            </a:r>
            <a:r>
              <a:rPr lang="en-US" sz="1400" b="1" dirty="0"/>
              <a:t>MCP</a:t>
            </a:r>
            <a:r>
              <a:rPr lang="en-US" sz="1400" dirty="0"/>
              <a:t> or </a:t>
            </a:r>
            <a:r>
              <a:rPr lang="en-US" sz="1400" b="1" dirty="0" err="1"/>
              <a:t>AutoGPT</a:t>
            </a:r>
            <a:r>
              <a:rPr lang="en-US" sz="1400" dirty="0"/>
              <a:t> to validate results dynamically</a:t>
            </a:r>
          </a:p>
        </p:txBody>
      </p:sp>
    </p:spTree>
    <p:extLst>
      <p:ext uri="{BB962C8B-B14F-4D97-AF65-F5344CB8AC3E}">
        <p14:creationId xmlns:p14="http://schemas.microsoft.com/office/powerpoint/2010/main" val="659275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B509-163A-FF65-9DEE-8801EA23D6BC}"/>
              </a:ext>
            </a:extLst>
          </p:cNvPr>
          <p:cNvSpPr>
            <a:spLocks noGrp="1"/>
          </p:cNvSpPr>
          <p:nvPr>
            <p:ph type="title"/>
          </p:nvPr>
        </p:nvSpPr>
        <p:spPr/>
        <p:txBody>
          <a:bodyPr/>
          <a:lstStyle/>
          <a:p>
            <a:r>
              <a:rPr lang="en-US" dirty="0"/>
              <a:t>LLM Pretraining</a:t>
            </a:r>
          </a:p>
        </p:txBody>
      </p:sp>
      <p:graphicFrame>
        <p:nvGraphicFramePr>
          <p:cNvPr id="7" name="Content Placeholder 2">
            <a:extLst>
              <a:ext uri="{FF2B5EF4-FFF2-40B4-BE49-F238E27FC236}">
                <a16:creationId xmlns:a16="http://schemas.microsoft.com/office/drawing/2014/main" id="{49970AE2-6133-3C90-7131-CC4A114B1AEE}"/>
              </a:ext>
            </a:extLst>
          </p:cNvPr>
          <p:cNvGraphicFramePr>
            <a:graphicFrameLocks noGrp="1"/>
          </p:cNvGraphicFramePr>
          <p:nvPr>
            <p:ph idx="1"/>
          </p:nvPr>
        </p:nvGraphicFramePr>
        <p:xfrm>
          <a:off x="420074" y="2194560"/>
          <a:ext cx="5675926" cy="43891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CD881B13-33AA-766E-EB34-1D94C2B5723A}"/>
              </a:ext>
            </a:extLst>
          </p:cNvPr>
          <p:cNvSpPr txBox="1"/>
          <p:nvPr/>
        </p:nvSpPr>
        <p:spPr>
          <a:xfrm>
            <a:off x="6937829" y="3261249"/>
            <a:ext cx="6096000" cy="1200329"/>
          </a:xfrm>
          <a:prstGeom prst="rect">
            <a:avLst/>
          </a:prstGeom>
          <a:noFill/>
        </p:spPr>
        <p:txBody>
          <a:bodyPr wrap="square">
            <a:spAutoFit/>
          </a:bodyPr>
          <a:lstStyle/>
          <a:p>
            <a:r>
              <a:rPr lang="en-US" b="1" dirty="0"/>
              <a:t>Example Task:</a:t>
            </a:r>
            <a:r>
              <a:rPr lang="en-US" dirty="0"/>
              <a:t> </a:t>
            </a:r>
          </a:p>
          <a:p>
            <a:endParaRPr lang="en-US" dirty="0"/>
          </a:p>
          <a:p>
            <a:pPr lvl="1"/>
            <a:r>
              <a:rPr lang="en-US" dirty="0"/>
              <a:t>Input: "The Eiffel Tower is located in"</a:t>
            </a:r>
            <a:br>
              <a:rPr lang="en-US" dirty="0"/>
            </a:br>
            <a:r>
              <a:rPr lang="en-US" dirty="0"/>
              <a:t>Target: "Paris"</a:t>
            </a:r>
          </a:p>
        </p:txBody>
      </p:sp>
    </p:spTree>
    <p:extLst>
      <p:ext uri="{BB962C8B-B14F-4D97-AF65-F5344CB8AC3E}">
        <p14:creationId xmlns:p14="http://schemas.microsoft.com/office/powerpoint/2010/main" val="3678040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37580D-1176-4083-A9A1-BD8ED0899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A0B509-163A-FF65-9DEE-8801EA23D6BC}"/>
              </a:ext>
            </a:extLst>
          </p:cNvPr>
          <p:cNvSpPr>
            <a:spLocks noGrp="1"/>
          </p:cNvSpPr>
          <p:nvPr>
            <p:ph type="title"/>
          </p:nvPr>
        </p:nvSpPr>
        <p:spPr>
          <a:xfrm>
            <a:off x="914400" y="1371600"/>
            <a:ext cx="10360152" cy="1139911"/>
          </a:xfrm>
        </p:spPr>
        <p:txBody>
          <a:bodyPr>
            <a:normAutofit/>
          </a:bodyPr>
          <a:lstStyle/>
          <a:p>
            <a:r>
              <a:rPr lang="en-US" dirty="0"/>
              <a:t>Pretraining Pipeline Overview</a:t>
            </a:r>
          </a:p>
        </p:txBody>
      </p:sp>
      <p:cxnSp>
        <p:nvCxnSpPr>
          <p:cNvPr id="12" name="Straight Connector 11">
            <a:extLst>
              <a:ext uri="{FF2B5EF4-FFF2-40B4-BE49-F238E27FC236}">
                <a16:creationId xmlns:a16="http://schemas.microsoft.com/office/drawing/2014/main" id="{B9C96FDC-E4C2-7D8A-44BA-572E7CD9E8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1585" y="1027306"/>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6" name="Content Placeholder 3">
            <a:extLst>
              <a:ext uri="{FF2B5EF4-FFF2-40B4-BE49-F238E27FC236}">
                <a16:creationId xmlns:a16="http://schemas.microsoft.com/office/drawing/2014/main" id="{46D2A0BC-1634-03BC-4339-C711AA5745E3}"/>
              </a:ext>
            </a:extLst>
          </p:cNvPr>
          <p:cNvGraphicFramePr>
            <a:graphicFrameLocks noGrp="1"/>
          </p:cNvGraphicFramePr>
          <p:nvPr>
            <p:ph idx="1"/>
            <p:extLst>
              <p:ext uri="{D42A27DB-BD31-4B8C-83A1-F6EECF244321}">
                <p14:modId xmlns:p14="http://schemas.microsoft.com/office/powerpoint/2010/main" val="2586732729"/>
              </p:ext>
            </p:extLst>
          </p:nvPr>
        </p:nvGraphicFramePr>
        <p:xfrm>
          <a:off x="914400" y="2607561"/>
          <a:ext cx="10363200" cy="36903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FD1DBFBF-2C4F-F914-A285-0ABDBDABA089}"/>
              </a:ext>
            </a:extLst>
          </p:cNvPr>
          <p:cNvSpPr txBox="1"/>
          <p:nvPr/>
        </p:nvSpPr>
        <p:spPr>
          <a:xfrm>
            <a:off x="914400" y="2326845"/>
            <a:ext cx="6096000" cy="523220"/>
          </a:xfrm>
          <a:prstGeom prst="rect">
            <a:avLst/>
          </a:prstGeom>
          <a:noFill/>
        </p:spPr>
        <p:txBody>
          <a:bodyPr wrap="square">
            <a:spAutoFit/>
          </a:bodyPr>
          <a:lstStyle/>
          <a:p>
            <a:pPr lvl="0"/>
            <a:r>
              <a:rPr lang="en-US" sz="2800" b="1" dirty="0"/>
              <a:t>⚙️ General Steps:</a:t>
            </a:r>
            <a:endParaRPr lang="en-US" sz="2800" dirty="0"/>
          </a:p>
        </p:txBody>
      </p:sp>
    </p:spTree>
    <p:extLst>
      <p:ext uri="{BB962C8B-B14F-4D97-AF65-F5344CB8AC3E}">
        <p14:creationId xmlns:p14="http://schemas.microsoft.com/office/powerpoint/2010/main" val="258567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53AE3C-AC4F-907C-B473-B9A30D215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6DB17749-C318-7DFC-67B1-4937E8B00FD9}"/>
              </a:ext>
            </a:extLst>
          </p:cNvPr>
          <p:cNvSpPr>
            <a:spLocks noGrp="1"/>
          </p:cNvSpPr>
          <p:nvPr>
            <p:ph type="title"/>
          </p:nvPr>
        </p:nvSpPr>
        <p:spPr>
          <a:xfrm>
            <a:off x="640080" y="914400"/>
            <a:ext cx="3412998" cy="1839433"/>
          </a:xfrm>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5A61C0C4-E6CD-9F11-479D-BDF22A4A901F}"/>
              </a:ext>
            </a:extLst>
          </p:cNvPr>
          <p:cNvSpPr>
            <a:spLocks noGrp="1"/>
          </p:cNvSpPr>
          <p:nvPr>
            <p:ph idx="1"/>
          </p:nvPr>
        </p:nvSpPr>
        <p:spPr>
          <a:xfrm>
            <a:off x="4632670" y="1014984"/>
            <a:ext cx="7029274" cy="5314686"/>
          </a:xfrm>
        </p:spPr>
        <p:txBody>
          <a:bodyPr>
            <a:normAutofit/>
          </a:bodyPr>
          <a:lstStyle/>
          <a:p>
            <a:r>
              <a:rPr lang="en-US" dirty="0"/>
              <a:t>Transformer Architecture and Attention Mechanism​</a:t>
            </a:r>
          </a:p>
          <a:p>
            <a:r>
              <a:rPr lang="en-US" dirty="0"/>
              <a:t>Next Token Prediction and Hallucination​</a:t>
            </a:r>
          </a:p>
          <a:p>
            <a:r>
              <a:rPr lang="en-US" dirty="0"/>
              <a:t>LLM Pretraining​</a:t>
            </a:r>
          </a:p>
          <a:p>
            <a:r>
              <a:rPr lang="en-US" dirty="0"/>
              <a:t>Supervised Fine-Tuning (SFT)​</a:t>
            </a:r>
          </a:p>
          <a:p>
            <a:r>
              <a:rPr lang="en-US" dirty="0"/>
              <a:t>Alignment Techniques: DPO and PPO​</a:t>
            </a:r>
          </a:p>
          <a:p>
            <a:r>
              <a:rPr lang="en-US" dirty="0"/>
              <a:t>Data Requirements, Costs, and Challenges​</a:t>
            </a:r>
          </a:p>
          <a:p>
            <a:r>
              <a:rPr lang="en-US" dirty="0"/>
              <a:t>Test-Time Scaling (O1, O3)​</a:t>
            </a:r>
          </a:p>
          <a:p>
            <a:r>
              <a:rPr lang="en-US" dirty="0"/>
              <a:t>Hands-On Project Introduction</a:t>
            </a:r>
          </a:p>
        </p:txBody>
      </p:sp>
    </p:spTree>
    <p:extLst>
      <p:ext uri="{BB962C8B-B14F-4D97-AF65-F5344CB8AC3E}">
        <p14:creationId xmlns:p14="http://schemas.microsoft.com/office/powerpoint/2010/main" val="964263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A0B509-163A-FF65-9DEE-8801EA23D6BC}"/>
              </a:ext>
            </a:extLst>
          </p:cNvPr>
          <p:cNvSpPr>
            <a:spLocks noGrp="1"/>
          </p:cNvSpPr>
          <p:nvPr>
            <p:ph type="title"/>
          </p:nvPr>
        </p:nvSpPr>
        <p:spPr>
          <a:xfrm>
            <a:off x="640080" y="914399"/>
            <a:ext cx="3000587" cy="4160520"/>
          </a:xfrm>
        </p:spPr>
        <p:txBody>
          <a:bodyPr anchor="t">
            <a:normAutofit/>
          </a:bodyPr>
          <a:lstStyle/>
          <a:p>
            <a:r>
              <a:rPr lang="en-US" sz="3600"/>
              <a:t>Common Pretraining Datasets</a:t>
            </a:r>
          </a:p>
        </p:txBody>
      </p:sp>
      <p:cxnSp>
        <p:nvCxnSpPr>
          <p:cNvPr id="15" name="Straight Connector 14">
            <a:extLst>
              <a:ext uri="{FF2B5EF4-FFF2-40B4-BE49-F238E27FC236}">
                <a16:creationId xmlns:a16="http://schemas.microsoft.com/office/drawing/2014/main" id="{05ADA91C-AD52-A530-A898-AD6E698745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7CC1F958-C184-86A2-2807-9F06FE9B57A3}"/>
              </a:ext>
            </a:extLst>
          </p:cNvPr>
          <p:cNvGraphicFramePr>
            <a:graphicFrameLocks noGrp="1"/>
          </p:cNvGraphicFramePr>
          <p:nvPr>
            <p:ph idx="1"/>
            <p:extLst>
              <p:ext uri="{D42A27DB-BD31-4B8C-83A1-F6EECF244321}">
                <p14:modId xmlns:p14="http://schemas.microsoft.com/office/powerpoint/2010/main" val="1349545719"/>
              </p:ext>
            </p:extLst>
          </p:nvPr>
        </p:nvGraphicFramePr>
        <p:xfrm>
          <a:off x="4303332" y="1324542"/>
          <a:ext cx="7216417" cy="4245391"/>
        </p:xfrm>
        <a:graphic>
          <a:graphicData uri="http://schemas.openxmlformats.org/drawingml/2006/table">
            <a:tbl>
              <a:tblPr firstRow="1" bandRow="1">
                <a:tableStyleId>{5C22544A-7EE6-4342-B048-85BDC9FD1C3A}</a:tableStyleId>
              </a:tblPr>
              <a:tblGrid>
                <a:gridCol w="2082323">
                  <a:extLst>
                    <a:ext uri="{9D8B030D-6E8A-4147-A177-3AD203B41FA5}">
                      <a16:colId xmlns:a16="http://schemas.microsoft.com/office/drawing/2014/main" val="1028511200"/>
                    </a:ext>
                  </a:extLst>
                </a:gridCol>
                <a:gridCol w="2560407">
                  <a:extLst>
                    <a:ext uri="{9D8B030D-6E8A-4147-A177-3AD203B41FA5}">
                      <a16:colId xmlns:a16="http://schemas.microsoft.com/office/drawing/2014/main" val="2279223171"/>
                    </a:ext>
                  </a:extLst>
                </a:gridCol>
                <a:gridCol w="2573687">
                  <a:extLst>
                    <a:ext uri="{9D8B030D-6E8A-4147-A177-3AD203B41FA5}">
                      <a16:colId xmlns:a16="http://schemas.microsoft.com/office/drawing/2014/main" val="503435564"/>
                    </a:ext>
                  </a:extLst>
                </a:gridCol>
              </a:tblGrid>
              <a:tr h="420715">
                <a:tc>
                  <a:txBody>
                    <a:bodyPr/>
                    <a:lstStyle/>
                    <a:p>
                      <a:r>
                        <a:rPr lang="en-US" sz="1900"/>
                        <a:t>Dataset</a:t>
                      </a:r>
                    </a:p>
                  </a:txBody>
                  <a:tcPr marL="95617" marR="95617" marT="47808" marB="47808" anchor="ctr"/>
                </a:tc>
                <a:tc>
                  <a:txBody>
                    <a:bodyPr/>
                    <a:lstStyle/>
                    <a:p>
                      <a:r>
                        <a:rPr lang="en-US" sz="1900"/>
                        <a:t>Description</a:t>
                      </a:r>
                    </a:p>
                  </a:txBody>
                  <a:tcPr marL="95617" marR="95617" marT="47808" marB="47808" anchor="ctr"/>
                </a:tc>
                <a:tc>
                  <a:txBody>
                    <a:bodyPr/>
                    <a:lstStyle/>
                    <a:p>
                      <a:r>
                        <a:rPr lang="en-US" sz="1900"/>
                        <a:t>Source</a:t>
                      </a:r>
                    </a:p>
                  </a:txBody>
                  <a:tcPr marL="95617" marR="95617" marT="47808" marB="47808" anchor="ctr"/>
                </a:tc>
                <a:extLst>
                  <a:ext uri="{0D108BD9-81ED-4DB2-BD59-A6C34878D82A}">
                    <a16:rowId xmlns:a16="http://schemas.microsoft.com/office/drawing/2014/main" val="380728474"/>
                  </a:ext>
                </a:extLst>
              </a:tr>
              <a:tr h="707565">
                <a:tc>
                  <a:txBody>
                    <a:bodyPr/>
                    <a:lstStyle/>
                    <a:p>
                      <a:r>
                        <a:rPr lang="en-US" sz="1900" b="1"/>
                        <a:t>Common Crawl</a:t>
                      </a:r>
                      <a:endParaRPr lang="en-US" sz="1900"/>
                    </a:p>
                  </a:txBody>
                  <a:tcPr marL="95617" marR="95617" marT="47808" marB="47808" anchor="ctr"/>
                </a:tc>
                <a:tc>
                  <a:txBody>
                    <a:bodyPr/>
                    <a:lstStyle/>
                    <a:p>
                      <a:r>
                        <a:rPr lang="en-US" sz="1900"/>
                        <a:t>Web-scale crawl data (~10TB+)</a:t>
                      </a:r>
                    </a:p>
                  </a:txBody>
                  <a:tcPr marL="95617" marR="95617" marT="47808" marB="47808" anchor="ctr"/>
                </a:tc>
                <a:tc>
                  <a:txBody>
                    <a:bodyPr/>
                    <a:lstStyle/>
                    <a:p>
                      <a:r>
                        <a:rPr lang="en-US" sz="1900"/>
                        <a:t>commoncrawl.org</a:t>
                      </a:r>
                    </a:p>
                  </a:txBody>
                  <a:tcPr marL="95617" marR="95617" marT="47808" marB="47808" anchor="ctr"/>
                </a:tc>
                <a:extLst>
                  <a:ext uri="{0D108BD9-81ED-4DB2-BD59-A6C34878D82A}">
                    <a16:rowId xmlns:a16="http://schemas.microsoft.com/office/drawing/2014/main" val="2549056563"/>
                  </a:ext>
                </a:extLst>
              </a:tr>
              <a:tr h="707565">
                <a:tc>
                  <a:txBody>
                    <a:bodyPr/>
                    <a:lstStyle/>
                    <a:p>
                      <a:r>
                        <a:rPr lang="en-US" sz="1900" b="1"/>
                        <a:t>BooksCorpus</a:t>
                      </a:r>
                      <a:endParaRPr lang="en-US" sz="1900"/>
                    </a:p>
                  </a:txBody>
                  <a:tcPr marL="95617" marR="95617" marT="47808" marB="47808" anchor="ctr"/>
                </a:tc>
                <a:tc>
                  <a:txBody>
                    <a:bodyPr/>
                    <a:lstStyle/>
                    <a:p>
                      <a:r>
                        <a:rPr lang="en-US" sz="1900"/>
                        <a:t>11K+ books with diverse topics</a:t>
                      </a:r>
                    </a:p>
                  </a:txBody>
                  <a:tcPr marL="95617" marR="95617" marT="47808" marB="47808" anchor="ctr"/>
                </a:tc>
                <a:tc>
                  <a:txBody>
                    <a:bodyPr/>
                    <a:lstStyle/>
                    <a:p>
                      <a:r>
                        <a:rPr lang="en-US" sz="1900"/>
                        <a:t>GitHub: yknzhu/BookCorpus</a:t>
                      </a:r>
                    </a:p>
                  </a:txBody>
                  <a:tcPr marL="95617" marR="95617" marT="47808" marB="47808" anchor="ctr"/>
                </a:tc>
                <a:extLst>
                  <a:ext uri="{0D108BD9-81ED-4DB2-BD59-A6C34878D82A}">
                    <a16:rowId xmlns:a16="http://schemas.microsoft.com/office/drawing/2014/main" val="553675888"/>
                  </a:ext>
                </a:extLst>
              </a:tr>
              <a:tr h="707565">
                <a:tc>
                  <a:txBody>
                    <a:bodyPr/>
                    <a:lstStyle/>
                    <a:p>
                      <a:r>
                        <a:rPr lang="en-US" sz="1900" b="1"/>
                        <a:t>Wikipedia</a:t>
                      </a:r>
                      <a:endParaRPr lang="en-US" sz="1900"/>
                    </a:p>
                  </a:txBody>
                  <a:tcPr marL="95617" marR="95617" marT="47808" marB="47808" anchor="ctr"/>
                </a:tc>
                <a:tc>
                  <a:txBody>
                    <a:bodyPr/>
                    <a:lstStyle/>
                    <a:p>
                      <a:r>
                        <a:rPr lang="en-US" sz="1900"/>
                        <a:t>High-quality encyclopedic content</a:t>
                      </a:r>
                    </a:p>
                  </a:txBody>
                  <a:tcPr marL="95617" marR="95617" marT="47808" marB="47808"/>
                </a:tc>
                <a:tc>
                  <a:txBody>
                    <a:bodyPr/>
                    <a:lstStyle/>
                    <a:p>
                      <a:r>
                        <a:rPr lang="en-US" sz="1900"/>
                        <a:t>dumps.wikimedia.org</a:t>
                      </a:r>
                    </a:p>
                  </a:txBody>
                  <a:tcPr marL="95617" marR="95617" marT="47808" marB="47808"/>
                </a:tc>
                <a:extLst>
                  <a:ext uri="{0D108BD9-81ED-4DB2-BD59-A6C34878D82A}">
                    <a16:rowId xmlns:a16="http://schemas.microsoft.com/office/drawing/2014/main" val="304339057"/>
                  </a:ext>
                </a:extLst>
              </a:tr>
              <a:tr h="994416">
                <a:tc>
                  <a:txBody>
                    <a:bodyPr/>
                    <a:lstStyle/>
                    <a:p>
                      <a:r>
                        <a:rPr lang="en-US" sz="1900" b="1"/>
                        <a:t>GitHub Code</a:t>
                      </a:r>
                      <a:endParaRPr lang="en-US" sz="1900"/>
                    </a:p>
                  </a:txBody>
                  <a:tcPr marL="95617" marR="95617" marT="47808" marB="47808" anchor="ctr"/>
                </a:tc>
                <a:tc>
                  <a:txBody>
                    <a:bodyPr/>
                    <a:lstStyle/>
                    <a:p>
                      <a:r>
                        <a:rPr lang="en-US" sz="1900"/>
                        <a:t>Code repositories across many languages</a:t>
                      </a:r>
                    </a:p>
                  </a:txBody>
                  <a:tcPr marL="95617" marR="95617" marT="47808" marB="47808" anchor="ctr"/>
                </a:tc>
                <a:tc>
                  <a:txBody>
                    <a:bodyPr/>
                    <a:lstStyle/>
                    <a:p>
                      <a:r>
                        <a:rPr lang="en-US" sz="1900"/>
                        <a:t>GitHub Archive</a:t>
                      </a:r>
                    </a:p>
                  </a:txBody>
                  <a:tcPr marL="95617" marR="95617" marT="47808" marB="47808" anchor="ctr"/>
                </a:tc>
                <a:extLst>
                  <a:ext uri="{0D108BD9-81ED-4DB2-BD59-A6C34878D82A}">
                    <a16:rowId xmlns:a16="http://schemas.microsoft.com/office/drawing/2014/main" val="3792908188"/>
                  </a:ext>
                </a:extLst>
              </a:tr>
              <a:tr h="707565">
                <a:tc>
                  <a:txBody>
                    <a:bodyPr/>
                    <a:lstStyle/>
                    <a:p>
                      <a:r>
                        <a:rPr lang="en-US" sz="1900" b="1"/>
                        <a:t>ArXiv / PubMed</a:t>
                      </a:r>
                      <a:endParaRPr lang="en-US" sz="1900"/>
                    </a:p>
                  </a:txBody>
                  <a:tcPr marL="95617" marR="95617" marT="47808" marB="47808" anchor="ctr"/>
                </a:tc>
                <a:tc>
                  <a:txBody>
                    <a:bodyPr/>
                    <a:lstStyle/>
                    <a:p>
                      <a:pPr marL="0" algn="l" defTabSz="914400" rtl="0" eaLnBrk="1" latinLnBrk="0" hangingPunct="1"/>
                      <a:r>
                        <a:rPr lang="en-US" sz="1900"/>
                        <a:t>Scientific papers for domain LLMs</a:t>
                      </a:r>
                      <a:endParaRPr lang="en-US" sz="1900" kern="1200">
                        <a:solidFill>
                          <a:schemeClr val="dk1"/>
                        </a:solidFill>
                        <a:latin typeface="+mn-lt"/>
                        <a:ea typeface="+mn-ea"/>
                        <a:cs typeface="+mn-cs"/>
                      </a:endParaRPr>
                    </a:p>
                  </a:txBody>
                  <a:tcPr marL="95617" marR="95617" marT="47808" marB="47808" anchor="ctr"/>
                </a:tc>
                <a:tc>
                  <a:txBody>
                    <a:bodyPr/>
                    <a:lstStyle/>
                    <a:p>
                      <a:r>
                        <a:rPr lang="en-US" sz="1900"/>
                        <a:t>HuggingFace Datasets</a:t>
                      </a:r>
                    </a:p>
                  </a:txBody>
                  <a:tcPr marL="95617" marR="95617" marT="47808" marB="47808" anchor="ctr"/>
                </a:tc>
                <a:extLst>
                  <a:ext uri="{0D108BD9-81ED-4DB2-BD59-A6C34878D82A}">
                    <a16:rowId xmlns:a16="http://schemas.microsoft.com/office/drawing/2014/main" val="2140892075"/>
                  </a:ext>
                </a:extLst>
              </a:tr>
            </a:tbl>
          </a:graphicData>
        </a:graphic>
      </p:graphicFrame>
    </p:spTree>
    <p:extLst>
      <p:ext uri="{BB962C8B-B14F-4D97-AF65-F5344CB8AC3E}">
        <p14:creationId xmlns:p14="http://schemas.microsoft.com/office/powerpoint/2010/main" val="1989935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B509-163A-FF65-9DEE-8801EA23D6BC}"/>
              </a:ext>
            </a:extLst>
          </p:cNvPr>
          <p:cNvSpPr>
            <a:spLocks noGrp="1"/>
          </p:cNvSpPr>
          <p:nvPr>
            <p:ph type="title"/>
          </p:nvPr>
        </p:nvSpPr>
        <p:spPr>
          <a:xfrm>
            <a:off x="609600" y="370114"/>
            <a:ext cx="10360152" cy="1139911"/>
          </a:xfrm>
        </p:spPr>
        <p:txBody>
          <a:bodyPr>
            <a:normAutofit/>
          </a:bodyPr>
          <a:lstStyle/>
          <a:p>
            <a:r>
              <a:rPr lang="en-US" dirty="0"/>
              <a:t>Tokenization and Training Objectives</a:t>
            </a:r>
          </a:p>
        </p:txBody>
      </p:sp>
      <p:sp>
        <p:nvSpPr>
          <p:cNvPr id="4" name="Content Placeholder 3">
            <a:extLst>
              <a:ext uri="{FF2B5EF4-FFF2-40B4-BE49-F238E27FC236}">
                <a16:creationId xmlns:a16="http://schemas.microsoft.com/office/drawing/2014/main" id="{BE2ACC57-0571-47F4-E7A5-BC2449D91AD3}"/>
              </a:ext>
            </a:extLst>
          </p:cNvPr>
          <p:cNvSpPr>
            <a:spLocks noGrp="1"/>
          </p:cNvSpPr>
          <p:nvPr>
            <p:ph idx="1"/>
          </p:nvPr>
        </p:nvSpPr>
        <p:spPr>
          <a:xfrm>
            <a:off x="1025301" y="1675528"/>
            <a:ext cx="10890928" cy="4224528"/>
          </a:xfrm>
        </p:spPr>
        <p:txBody>
          <a:bodyPr>
            <a:normAutofit/>
          </a:bodyPr>
          <a:lstStyle/>
          <a:p>
            <a:r>
              <a:rPr lang="en-US" b="1" dirty="0"/>
              <a:t>Tokenization</a:t>
            </a:r>
            <a:endParaRPr lang="en-US" dirty="0"/>
          </a:p>
          <a:p>
            <a:pPr lvl="1"/>
            <a:r>
              <a:rPr lang="en-US" dirty="0"/>
              <a:t>Converts text to IDs using learned vocabulary</a:t>
            </a:r>
          </a:p>
          <a:p>
            <a:pPr lvl="1"/>
            <a:r>
              <a:rPr lang="en-US" dirty="0"/>
              <a:t>BPE &amp; </a:t>
            </a:r>
            <a:r>
              <a:rPr lang="en-US" dirty="0" err="1"/>
              <a:t>SentencePiece</a:t>
            </a:r>
            <a:r>
              <a:rPr lang="en-US" dirty="0"/>
              <a:t> commonly used for LLMs</a:t>
            </a:r>
          </a:p>
          <a:p>
            <a:r>
              <a:rPr lang="en-US" b="1" dirty="0"/>
              <a:t>Objective Examples:</a:t>
            </a:r>
            <a:endParaRPr lang="en-US" dirty="0"/>
          </a:p>
          <a:p>
            <a:pPr lvl="1"/>
            <a:r>
              <a:rPr lang="en-US" b="1" dirty="0"/>
              <a:t>Causal LM (e.g., GPT-3): </a:t>
            </a:r>
            <a:r>
              <a:rPr lang="en-US" dirty="0"/>
              <a:t>Predict the next token</a:t>
            </a:r>
          </a:p>
          <a:p>
            <a:pPr lvl="1"/>
            <a:r>
              <a:rPr lang="en-US" b="1" dirty="0"/>
              <a:t>Masked LM (e.g., BERT): </a:t>
            </a:r>
            <a:r>
              <a:rPr lang="en-US" dirty="0"/>
              <a:t>Predict randomly masked tokens</a:t>
            </a:r>
          </a:p>
          <a:p>
            <a:r>
              <a:rPr lang="en-US" b="1" dirty="0"/>
              <a:t>Example (Causal LM): </a:t>
            </a:r>
          </a:p>
          <a:p>
            <a:pPr lvl="1"/>
            <a:r>
              <a:rPr lang="en-US" dirty="0"/>
              <a:t>Input: "The weather today is"</a:t>
            </a:r>
            <a:br>
              <a:rPr lang="en-US" dirty="0"/>
            </a:br>
            <a:r>
              <a:rPr lang="en-US" dirty="0"/>
              <a:t>Target: "sunny"</a:t>
            </a:r>
          </a:p>
          <a:p>
            <a:endParaRPr lang="en-US" dirty="0"/>
          </a:p>
        </p:txBody>
      </p:sp>
    </p:spTree>
    <p:extLst>
      <p:ext uri="{BB962C8B-B14F-4D97-AF65-F5344CB8AC3E}">
        <p14:creationId xmlns:p14="http://schemas.microsoft.com/office/powerpoint/2010/main" val="2626956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B509-163A-FF65-9DEE-8801EA23D6BC}"/>
              </a:ext>
            </a:extLst>
          </p:cNvPr>
          <p:cNvSpPr>
            <a:spLocks noGrp="1"/>
          </p:cNvSpPr>
          <p:nvPr>
            <p:ph type="title"/>
          </p:nvPr>
        </p:nvSpPr>
        <p:spPr>
          <a:xfrm>
            <a:off x="640152" y="275772"/>
            <a:ext cx="10360152" cy="1139911"/>
          </a:xfrm>
        </p:spPr>
        <p:txBody>
          <a:bodyPr>
            <a:normAutofit/>
          </a:bodyPr>
          <a:lstStyle/>
          <a:p>
            <a:r>
              <a:rPr lang="en-US" dirty="0"/>
              <a:t>Key Challenges in Pretraining</a:t>
            </a:r>
          </a:p>
        </p:txBody>
      </p:sp>
      <p:sp>
        <p:nvSpPr>
          <p:cNvPr id="4" name="Content Placeholder 3">
            <a:extLst>
              <a:ext uri="{FF2B5EF4-FFF2-40B4-BE49-F238E27FC236}">
                <a16:creationId xmlns:a16="http://schemas.microsoft.com/office/drawing/2014/main" id="{BE2ACC57-0571-47F4-E7A5-BC2449D91AD3}"/>
              </a:ext>
            </a:extLst>
          </p:cNvPr>
          <p:cNvSpPr>
            <a:spLocks noGrp="1"/>
          </p:cNvSpPr>
          <p:nvPr>
            <p:ph idx="1"/>
          </p:nvPr>
        </p:nvSpPr>
        <p:spPr>
          <a:xfrm>
            <a:off x="1112387" y="1646499"/>
            <a:ext cx="10890928" cy="4224528"/>
          </a:xfrm>
        </p:spPr>
        <p:txBody>
          <a:bodyPr>
            <a:normAutofit fontScale="92500" lnSpcReduction="20000"/>
          </a:bodyPr>
          <a:lstStyle/>
          <a:p>
            <a:r>
              <a:rPr lang="en-US" b="1" dirty="0"/>
              <a:t>Data Quality Issues</a:t>
            </a:r>
            <a:endParaRPr lang="en-US" dirty="0"/>
          </a:p>
          <a:p>
            <a:pPr lvl="1"/>
            <a:r>
              <a:rPr lang="en-US" dirty="0"/>
              <a:t>Noisy web data → hallucinations or bias</a:t>
            </a:r>
          </a:p>
          <a:p>
            <a:pPr lvl="1"/>
            <a:r>
              <a:rPr lang="en-US" dirty="0"/>
              <a:t>PII contamination → privacy risks</a:t>
            </a:r>
          </a:p>
          <a:p>
            <a:pPr lvl="1"/>
            <a:r>
              <a:rPr lang="en-US" dirty="0"/>
              <a:t>Redundancy → overfitting</a:t>
            </a:r>
          </a:p>
          <a:p>
            <a:r>
              <a:rPr lang="en-US" b="1" dirty="0"/>
              <a:t>Dataset Balance</a:t>
            </a:r>
            <a:endParaRPr lang="en-US" dirty="0"/>
          </a:p>
          <a:p>
            <a:pPr lvl="1"/>
            <a:r>
              <a:rPr lang="en-US" dirty="0"/>
              <a:t>Overrepresentation of English or certain domains</a:t>
            </a:r>
          </a:p>
          <a:p>
            <a:pPr lvl="1"/>
            <a:r>
              <a:rPr lang="en-US" dirty="0"/>
              <a:t>Insufficient coverage of minority languages</a:t>
            </a:r>
          </a:p>
          <a:p>
            <a:r>
              <a:rPr lang="en-US" b="1" dirty="0"/>
              <a:t>Resource Constraints</a:t>
            </a:r>
            <a:endParaRPr lang="en-US" dirty="0"/>
          </a:p>
          <a:p>
            <a:pPr lvl="1"/>
            <a:r>
              <a:rPr lang="en-US" dirty="0"/>
              <a:t>Training GPT-3 (175B):</a:t>
            </a:r>
          </a:p>
          <a:p>
            <a:pPr marL="980694" lvl="2" indent="-285750"/>
            <a:r>
              <a:rPr lang="en-US" dirty="0"/>
              <a:t>3000+ A100 GPUs</a:t>
            </a:r>
          </a:p>
          <a:p>
            <a:pPr marL="980694" lvl="2" indent="-285750"/>
            <a:r>
              <a:rPr lang="en-US" dirty="0"/>
              <a:t>Months of compute</a:t>
            </a:r>
          </a:p>
          <a:p>
            <a:pPr marL="980694" lvl="2" indent="-285750"/>
            <a:r>
              <a:rPr lang="en-US" dirty="0"/>
              <a:t>$5M–$10M cost</a:t>
            </a:r>
          </a:p>
          <a:p>
            <a:endParaRPr lang="en-US" dirty="0"/>
          </a:p>
        </p:txBody>
      </p:sp>
    </p:spTree>
    <p:extLst>
      <p:ext uri="{BB962C8B-B14F-4D97-AF65-F5344CB8AC3E}">
        <p14:creationId xmlns:p14="http://schemas.microsoft.com/office/powerpoint/2010/main" val="213811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B509-163A-FF65-9DEE-8801EA23D6BC}"/>
              </a:ext>
            </a:extLst>
          </p:cNvPr>
          <p:cNvSpPr>
            <a:spLocks noGrp="1"/>
          </p:cNvSpPr>
          <p:nvPr>
            <p:ph type="title"/>
          </p:nvPr>
        </p:nvSpPr>
        <p:spPr>
          <a:xfrm>
            <a:off x="682171" y="268497"/>
            <a:ext cx="11379200" cy="1139911"/>
          </a:xfrm>
        </p:spPr>
        <p:txBody>
          <a:bodyPr>
            <a:normAutofit fontScale="90000"/>
          </a:bodyPr>
          <a:lstStyle/>
          <a:p>
            <a:r>
              <a:rPr lang="en-US" dirty="0"/>
              <a:t>Pretraining Best Practices (Case Study) – </a:t>
            </a:r>
            <a:r>
              <a:rPr lang="en-US" dirty="0" err="1"/>
              <a:t>LLaMA</a:t>
            </a:r>
            <a:r>
              <a:rPr lang="en-US" dirty="0"/>
              <a:t> 4 </a:t>
            </a:r>
          </a:p>
        </p:txBody>
      </p:sp>
      <p:sp>
        <p:nvSpPr>
          <p:cNvPr id="4" name="Content Placeholder 3">
            <a:extLst>
              <a:ext uri="{FF2B5EF4-FFF2-40B4-BE49-F238E27FC236}">
                <a16:creationId xmlns:a16="http://schemas.microsoft.com/office/drawing/2014/main" id="{BE2ACC57-0571-47F4-E7A5-BC2449D91AD3}"/>
              </a:ext>
            </a:extLst>
          </p:cNvPr>
          <p:cNvSpPr>
            <a:spLocks noGrp="1"/>
          </p:cNvSpPr>
          <p:nvPr>
            <p:ph idx="1"/>
          </p:nvPr>
        </p:nvSpPr>
        <p:spPr>
          <a:xfrm>
            <a:off x="551543" y="1408408"/>
            <a:ext cx="11640457" cy="4942113"/>
          </a:xfrm>
        </p:spPr>
        <p:txBody>
          <a:bodyPr>
            <a:normAutofit fontScale="92500" lnSpcReduction="20000"/>
          </a:bodyPr>
          <a:lstStyle/>
          <a:p>
            <a:r>
              <a:rPr lang="en-US" b="1" dirty="0"/>
              <a:t>Overview:</a:t>
            </a:r>
            <a:endParaRPr lang="en-US" dirty="0"/>
          </a:p>
          <a:p>
            <a:pPr lvl="1"/>
            <a:r>
              <a:rPr lang="en-US" b="1" dirty="0"/>
              <a:t>Models:</a:t>
            </a:r>
            <a:r>
              <a:rPr lang="en-US" dirty="0"/>
              <a:t> </a:t>
            </a:r>
            <a:r>
              <a:rPr lang="en-US" dirty="0" err="1"/>
              <a:t>LLaMA</a:t>
            </a:r>
            <a:r>
              <a:rPr lang="en-US" dirty="0"/>
              <a:t> 4 Scout and Maverick​</a:t>
            </a:r>
          </a:p>
          <a:p>
            <a:pPr lvl="1"/>
            <a:r>
              <a:rPr lang="en-US" b="1" dirty="0"/>
              <a:t>Tokens:</a:t>
            </a:r>
            <a:r>
              <a:rPr lang="en-US" dirty="0"/>
              <a:t> ~40T (Scout), ~22T (Maverick)​</a:t>
            </a:r>
          </a:p>
          <a:p>
            <a:pPr lvl="1"/>
            <a:r>
              <a:rPr lang="en-US" b="1" dirty="0"/>
              <a:t>Compute:</a:t>
            </a:r>
            <a:r>
              <a:rPr lang="en-US" dirty="0"/>
              <a:t> 7.38M GPU-hours on H100-80GB​</a:t>
            </a:r>
          </a:p>
          <a:p>
            <a:pPr lvl="1"/>
            <a:r>
              <a:rPr lang="en-US" b="1" dirty="0"/>
              <a:t>Architecture:</a:t>
            </a:r>
            <a:r>
              <a:rPr lang="en-US" dirty="0"/>
              <a:t> Mixture-of-Experts (</a:t>
            </a:r>
            <a:r>
              <a:rPr lang="en-US" dirty="0" err="1"/>
              <a:t>MoE</a:t>
            </a:r>
            <a:r>
              <a:rPr lang="en-US" dirty="0"/>
              <a:t>) with early fusion for multimodality​</a:t>
            </a:r>
          </a:p>
          <a:p>
            <a:r>
              <a:rPr lang="en-US" b="1" dirty="0"/>
              <a:t>Data &amp; Filtering:</a:t>
            </a:r>
            <a:endParaRPr lang="en-US" dirty="0"/>
          </a:p>
          <a:p>
            <a:pPr lvl="1"/>
            <a:r>
              <a:rPr lang="en-US" b="1" dirty="0"/>
              <a:t>Sources:</a:t>
            </a:r>
            <a:r>
              <a:rPr lang="en-US" dirty="0"/>
              <a:t> Publicly available, licensed data, and Meta's own platforms​</a:t>
            </a:r>
          </a:p>
          <a:p>
            <a:pPr lvl="1"/>
            <a:r>
              <a:rPr lang="en-US" b="1" dirty="0"/>
              <a:t>Techniques:</a:t>
            </a:r>
            <a:r>
              <a:rPr lang="en-US" dirty="0"/>
              <a:t> Deduplication with </a:t>
            </a:r>
            <a:r>
              <a:rPr lang="en-US" dirty="0" err="1"/>
              <a:t>MinHash</a:t>
            </a:r>
            <a:r>
              <a:rPr lang="en-US" dirty="0"/>
              <a:t>, language classification, and removal of low-quality content​</a:t>
            </a:r>
          </a:p>
          <a:p>
            <a:r>
              <a:rPr lang="en-US" b="1" dirty="0"/>
              <a:t>Training Enhancements:</a:t>
            </a:r>
            <a:endParaRPr lang="en-US" dirty="0"/>
          </a:p>
          <a:p>
            <a:pPr lvl="1"/>
            <a:r>
              <a:rPr lang="en-US" b="1" dirty="0"/>
              <a:t>Precision:</a:t>
            </a:r>
            <a:r>
              <a:rPr lang="en-US" dirty="0"/>
              <a:t> FP8 for efficient computation​</a:t>
            </a:r>
          </a:p>
          <a:p>
            <a:pPr lvl="1"/>
            <a:r>
              <a:rPr lang="en-US" b="1" dirty="0"/>
              <a:t>Context Window:</a:t>
            </a:r>
            <a:r>
              <a:rPr lang="en-US" dirty="0"/>
              <a:t> Up to 10 million tokens (Scout) </a:t>
            </a:r>
          </a:p>
          <a:p>
            <a:pPr lvl="1"/>
            <a:r>
              <a:rPr lang="en-US" b="1" dirty="0"/>
              <a:t>Post-training:</a:t>
            </a:r>
            <a:r>
              <a:rPr lang="en-US" dirty="0"/>
              <a:t> Lightweight SFT, online RL, and DPO for improved alignment​</a:t>
            </a:r>
            <a:r>
              <a:rPr lang="en-US" b="1" dirty="0"/>
              <a:t>Multilingual &amp; Multimodal:</a:t>
            </a:r>
            <a:endParaRPr lang="en-US" dirty="0"/>
          </a:p>
          <a:p>
            <a:pPr lvl="1"/>
            <a:r>
              <a:rPr lang="en-US" b="1" dirty="0"/>
              <a:t>Languages:</a:t>
            </a:r>
            <a:r>
              <a:rPr lang="en-US" dirty="0"/>
              <a:t> Pretrained on 200 languages​</a:t>
            </a:r>
          </a:p>
          <a:p>
            <a:pPr lvl="1"/>
            <a:r>
              <a:rPr lang="en-US" b="1" dirty="0"/>
              <a:t>Modalities:</a:t>
            </a:r>
            <a:r>
              <a:rPr lang="en-US" dirty="0"/>
              <a:t> Supports text and image inputs​</a:t>
            </a:r>
          </a:p>
        </p:txBody>
      </p:sp>
      <p:sp>
        <p:nvSpPr>
          <p:cNvPr id="5" name="TextBox 4">
            <a:extLst>
              <a:ext uri="{FF2B5EF4-FFF2-40B4-BE49-F238E27FC236}">
                <a16:creationId xmlns:a16="http://schemas.microsoft.com/office/drawing/2014/main" id="{B5282A92-5E85-0788-7FC0-BC1ABD397C13}"/>
              </a:ext>
            </a:extLst>
          </p:cNvPr>
          <p:cNvSpPr txBox="1"/>
          <p:nvPr/>
        </p:nvSpPr>
        <p:spPr>
          <a:xfrm>
            <a:off x="435427" y="6596742"/>
            <a:ext cx="11872688" cy="246221"/>
          </a:xfrm>
          <a:prstGeom prst="rect">
            <a:avLst/>
          </a:prstGeom>
          <a:noFill/>
        </p:spPr>
        <p:txBody>
          <a:bodyPr wrap="square">
            <a:spAutoFit/>
          </a:bodyPr>
          <a:lstStyle/>
          <a:p>
            <a:r>
              <a:rPr lang="en-US" sz="1000" dirty="0"/>
              <a:t>Meta AI. "Llama 4 Omni: Model Cards and Prompt Formats." </a:t>
            </a:r>
            <a:r>
              <a:rPr lang="en-US" sz="1000" i="1" dirty="0"/>
              <a:t>Llama</a:t>
            </a:r>
            <a:r>
              <a:rPr lang="en-US" sz="1000" dirty="0"/>
              <a:t>, 5 Apr. 2025, </a:t>
            </a:r>
            <a:r>
              <a:rPr lang="en-US" sz="1000" dirty="0">
                <a:hlinkClick r:id="rId3"/>
              </a:rPr>
              <a:t>https://www.llama.com/docs/model-cards-and-prompt-formats/llama4_omni/.</a:t>
            </a:r>
            <a:endParaRPr lang="en-US" sz="1000" dirty="0"/>
          </a:p>
        </p:txBody>
      </p:sp>
    </p:spTree>
    <p:extLst>
      <p:ext uri="{BB962C8B-B14F-4D97-AF65-F5344CB8AC3E}">
        <p14:creationId xmlns:p14="http://schemas.microsoft.com/office/powerpoint/2010/main" val="1719111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B509-163A-FF65-9DEE-8801EA23D6BC}"/>
              </a:ext>
            </a:extLst>
          </p:cNvPr>
          <p:cNvSpPr>
            <a:spLocks noGrp="1"/>
          </p:cNvSpPr>
          <p:nvPr>
            <p:ph type="title"/>
          </p:nvPr>
        </p:nvSpPr>
        <p:spPr>
          <a:xfrm>
            <a:off x="640152" y="275772"/>
            <a:ext cx="10360152" cy="1139911"/>
          </a:xfrm>
        </p:spPr>
        <p:txBody>
          <a:bodyPr>
            <a:normAutofit/>
          </a:bodyPr>
          <a:lstStyle/>
          <a:p>
            <a:r>
              <a:rPr lang="en-US" dirty="0"/>
              <a:t>Supervised Fine-Tuning (SFT)</a:t>
            </a:r>
          </a:p>
        </p:txBody>
      </p:sp>
      <p:sp>
        <p:nvSpPr>
          <p:cNvPr id="4" name="Content Placeholder 3">
            <a:extLst>
              <a:ext uri="{FF2B5EF4-FFF2-40B4-BE49-F238E27FC236}">
                <a16:creationId xmlns:a16="http://schemas.microsoft.com/office/drawing/2014/main" id="{BE2ACC57-0571-47F4-E7A5-BC2449D91AD3}"/>
              </a:ext>
            </a:extLst>
          </p:cNvPr>
          <p:cNvSpPr>
            <a:spLocks noGrp="1"/>
          </p:cNvSpPr>
          <p:nvPr>
            <p:ph idx="1"/>
          </p:nvPr>
        </p:nvSpPr>
        <p:spPr>
          <a:xfrm>
            <a:off x="285073" y="1316736"/>
            <a:ext cx="3384998" cy="4224528"/>
          </a:xfrm>
        </p:spPr>
        <p:txBody>
          <a:bodyPr>
            <a:normAutofit fontScale="85000" lnSpcReduction="10000"/>
          </a:bodyPr>
          <a:lstStyle/>
          <a:p>
            <a:r>
              <a:rPr lang="en-US" dirty="0"/>
              <a:t>Adapt the pretrained model to specific tasks using labeled data.​</a:t>
            </a:r>
          </a:p>
          <a:p>
            <a:r>
              <a:rPr lang="en-US" b="1" dirty="0"/>
              <a:t>Methods</a:t>
            </a:r>
            <a:r>
              <a:rPr lang="en-US" dirty="0"/>
              <a:t>:</a:t>
            </a:r>
          </a:p>
          <a:p>
            <a:pPr lvl="1"/>
            <a:r>
              <a:rPr lang="en-US" dirty="0"/>
              <a:t>Full fine-tuning​</a:t>
            </a:r>
          </a:p>
          <a:p>
            <a:pPr lvl="1"/>
            <a:r>
              <a:rPr lang="en-US" dirty="0"/>
              <a:t>Parameter-efficient tuning (e.g., </a:t>
            </a:r>
            <a:r>
              <a:rPr lang="en-US" dirty="0" err="1"/>
              <a:t>LoRA</a:t>
            </a:r>
            <a:r>
              <a:rPr lang="en-US" dirty="0"/>
              <a:t>)​</a:t>
            </a:r>
          </a:p>
          <a:p>
            <a:r>
              <a:rPr lang="en-US" b="1" dirty="0"/>
              <a:t>Applications</a:t>
            </a:r>
            <a:r>
              <a:rPr lang="en-US" dirty="0"/>
              <a:t>:</a:t>
            </a:r>
          </a:p>
          <a:p>
            <a:pPr lvl="1"/>
            <a:r>
              <a:rPr lang="en-US" dirty="0"/>
              <a:t>Question Answering​</a:t>
            </a:r>
          </a:p>
          <a:p>
            <a:pPr lvl="1"/>
            <a:r>
              <a:rPr lang="en-US" dirty="0"/>
              <a:t>Text Classification​</a:t>
            </a:r>
          </a:p>
          <a:p>
            <a:pPr lvl="1"/>
            <a:r>
              <a:rPr lang="en-US" dirty="0"/>
              <a:t>Summarization</a:t>
            </a:r>
          </a:p>
          <a:p>
            <a:pPr marL="265176" lvl="1" indent="0">
              <a:buNone/>
            </a:pPr>
            <a:r>
              <a:rPr lang="en-US" dirty="0"/>
              <a:t>We will learn more SFT in lesson 5</a:t>
            </a:r>
          </a:p>
          <a:p>
            <a:endParaRPr lang="en-US" dirty="0"/>
          </a:p>
        </p:txBody>
      </p:sp>
      <p:pic>
        <p:nvPicPr>
          <p:cNvPr id="5" name="Picture 4" descr="A diagram of a diagram&#10;&#10;Description automatically generated">
            <a:extLst>
              <a:ext uri="{FF2B5EF4-FFF2-40B4-BE49-F238E27FC236}">
                <a16:creationId xmlns:a16="http://schemas.microsoft.com/office/drawing/2014/main" id="{3C72030D-A853-28BD-7689-B1E4111B4EDA}"/>
              </a:ext>
            </a:extLst>
          </p:cNvPr>
          <p:cNvPicPr>
            <a:picLocks noChangeAspect="1"/>
          </p:cNvPicPr>
          <p:nvPr/>
        </p:nvPicPr>
        <p:blipFill>
          <a:blip r:embed="rId3"/>
          <a:stretch>
            <a:fillRect/>
          </a:stretch>
        </p:blipFill>
        <p:spPr>
          <a:xfrm>
            <a:off x="3902299" y="1316736"/>
            <a:ext cx="7772400" cy="4699873"/>
          </a:xfrm>
          <a:prstGeom prst="rect">
            <a:avLst/>
          </a:prstGeom>
        </p:spPr>
      </p:pic>
      <p:sp>
        <p:nvSpPr>
          <p:cNvPr id="7" name="TextBox 6">
            <a:extLst>
              <a:ext uri="{FF2B5EF4-FFF2-40B4-BE49-F238E27FC236}">
                <a16:creationId xmlns:a16="http://schemas.microsoft.com/office/drawing/2014/main" id="{0CE7EFD3-BE39-1497-6479-D64FAACAB569}"/>
              </a:ext>
            </a:extLst>
          </p:cNvPr>
          <p:cNvSpPr txBox="1"/>
          <p:nvPr/>
        </p:nvSpPr>
        <p:spPr>
          <a:xfrm>
            <a:off x="640152" y="6451423"/>
            <a:ext cx="11814629" cy="261610"/>
          </a:xfrm>
          <a:prstGeom prst="rect">
            <a:avLst/>
          </a:prstGeom>
          <a:noFill/>
        </p:spPr>
        <p:txBody>
          <a:bodyPr wrap="square">
            <a:spAutoFit/>
          </a:bodyPr>
          <a:lstStyle/>
          <a:p>
            <a:r>
              <a:rPr lang="en-US" sz="1100" dirty="0"/>
              <a:t>[1] Walker II, Stephen M. "Supervised Fine-Tuning (SFT)." </a:t>
            </a:r>
            <a:r>
              <a:rPr lang="en-US" sz="1100" i="1" dirty="0" err="1"/>
              <a:t>Klu</a:t>
            </a:r>
            <a:r>
              <a:rPr lang="en-US" sz="1100" dirty="0"/>
              <a:t>, </a:t>
            </a:r>
            <a:r>
              <a:rPr lang="en-US" sz="1100" dirty="0">
                <a:hlinkClick r:id="rId4"/>
              </a:rPr>
              <a:t>https://klu.ai/glossary/supervised-fine-tuning.</a:t>
            </a:r>
            <a:endParaRPr lang="en-US" sz="1100" dirty="0"/>
          </a:p>
        </p:txBody>
      </p:sp>
      <p:sp>
        <p:nvSpPr>
          <p:cNvPr id="8" name="TextBox 7">
            <a:extLst>
              <a:ext uri="{FF2B5EF4-FFF2-40B4-BE49-F238E27FC236}">
                <a16:creationId xmlns:a16="http://schemas.microsoft.com/office/drawing/2014/main" id="{3E64F5A6-22A1-F24F-8C5E-31080FEA2792}"/>
              </a:ext>
            </a:extLst>
          </p:cNvPr>
          <p:cNvSpPr txBox="1"/>
          <p:nvPr/>
        </p:nvSpPr>
        <p:spPr>
          <a:xfrm>
            <a:off x="7623229" y="6166756"/>
            <a:ext cx="330540" cy="246221"/>
          </a:xfrm>
          <a:prstGeom prst="rect">
            <a:avLst/>
          </a:prstGeom>
          <a:noFill/>
        </p:spPr>
        <p:txBody>
          <a:bodyPr wrap="none" rtlCol="0">
            <a:spAutoFit/>
          </a:bodyPr>
          <a:lstStyle/>
          <a:p>
            <a:r>
              <a:rPr lang="en-US" sz="1000" dirty="0"/>
              <a:t>[1]</a:t>
            </a:r>
          </a:p>
        </p:txBody>
      </p:sp>
    </p:spTree>
    <p:extLst>
      <p:ext uri="{BB962C8B-B14F-4D97-AF65-F5344CB8AC3E}">
        <p14:creationId xmlns:p14="http://schemas.microsoft.com/office/powerpoint/2010/main" val="3254247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B509-163A-FF65-9DEE-8801EA23D6BC}"/>
              </a:ext>
            </a:extLst>
          </p:cNvPr>
          <p:cNvSpPr>
            <a:spLocks noGrp="1"/>
          </p:cNvSpPr>
          <p:nvPr>
            <p:ph type="title"/>
          </p:nvPr>
        </p:nvSpPr>
        <p:spPr>
          <a:xfrm>
            <a:off x="640152" y="275772"/>
            <a:ext cx="10360152" cy="1139911"/>
          </a:xfrm>
        </p:spPr>
        <p:txBody>
          <a:bodyPr>
            <a:normAutofit/>
          </a:bodyPr>
          <a:lstStyle/>
          <a:p>
            <a:r>
              <a:rPr lang="en-US" dirty="0"/>
              <a:t>Alignment Techniques</a:t>
            </a:r>
          </a:p>
        </p:txBody>
      </p:sp>
      <p:sp>
        <p:nvSpPr>
          <p:cNvPr id="4" name="Content Placeholder 3">
            <a:extLst>
              <a:ext uri="{FF2B5EF4-FFF2-40B4-BE49-F238E27FC236}">
                <a16:creationId xmlns:a16="http://schemas.microsoft.com/office/drawing/2014/main" id="{BE2ACC57-0571-47F4-E7A5-BC2449D91AD3}"/>
              </a:ext>
            </a:extLst>
          </p:cNvPr>
          <p:cNvSpPr>
            <a:spLocks noGrp="1"/>
          </p:cNvSpPr>
          <p:nvPr>
            <p:ph idx="1"/>
          </p:nvPr>
        </p:nvSpPr>
        <p:spPr>
          <a:xfrm>
            <a:off x="476364" y="1346057"/>
            <a:ext cx="6156665" cy="2566384"/>
          </a:xfrm>
        </p:spPr>
        <p:txBody>
          <a:bodyPr>
            <a:normAutofit fontScale="92500" lnSpcReduction="10000"/>
          </a:bodyPr>
          <a:lstStyle/>
          <a:p>
            <a:r>
              <a:rPr lang="en-US" dirty="0"/>
              <a:t>Ensure model outputs align with human values and intentions.​</a:t>
            </a:r>
          </a:p>
          <a:p>
            <a:r>
              <a:rPr lang="en-US" b="1" dirty="0"/>
              <a:t>Methods</a:t>
            </a:r>
            <a:r>
              <a:rPr lang="en-US" dirty="0"/>
              <a:t>:</a:t>
            </a:r>
          </a:p>
          <a:p>
            <a:pPr lvl="1"/>
            <a:r>
              <a:rPr lang="en-US" b="1" dirty="0"/>
              <a:t>DPO (Direct Preference Optimization)</a:t>
            </a:r>
            <a:r>
              <a:rPr lang="en-US" dirty="0"/>
              <a:t>:</a:t>
            </a:r>
          </a:p>
          <a:p>
            <a:pPr marL="980694" lvl="2" indent="-285750"/>
            <a:r>
              <a:rPr lang="en-US" dirty="0"/>
              <a:t>Optimizes model outputs based on human preferences.</a:t>
            </a:r>
          </a:p>
          <a:p>
            <a:pPr lvl="1"/>
            <a:r>
              <a:rPr lang="en-US" b="1" dirty="0"/>
              <a:t>PPO (Proximal Policy Optimization)</a:t>
            </a:r>
            <a:r>
              <a:rPr lang="en-US" dirty="0"/>
              <a:t>:</a:t>
            </a:r>
          </a:p>
          <a:p>
            <a:pPr marL="980694" lvl="2" indent="-285750"/>
            <a:r>
              <a:rPr lang="en-US" dirty="0"/>
              <a:t>Reinforcement learning approach to fine-tune models.</a:t>
            </a:r>
          </a:p>
          <a:p>
            <a:endParaRPr lang="en-US" dirty="0"/>
          </a:p>
        </p:txBody>
      </p:sp>
      <p:sp>
        <p:nvSpPr>
          <p:cNvPr id="8" name="TextBox 7">
            <a:extLst>
              <a:ext uri="{FF2B5EF4-FFF2-40B4-BE49-F238E27FC236}">
                <a16:creationId xmlns:a16="http://schemas.microsoft.com/office/drawing/2014/main" id="{3E64F5A6-22A1-F24F-8C5E-31080FEA2792}"/>
              </a:ext>
            </a:extLst>
          </p:cNvPr>
          <p:cNvSpPr txBox="1"/>
          <p:nvPr/>
        </p:nvSpPr>
        <p:spPr>
          <a:xfrm>
            <a:off x="7623229" y="6166756"/>
            <a:ext cx="330540" cy="246221"/>
          </a:xfrm>
          <a:prstGeom prst="rect">
            <a:avLst/>
          </a:prstGeom>
          <a:noFill/>
        </p:spPr>
        <p:txBody>
          <a:bodyPr wrap="none" rtlCol="0">
            <a:spAutoFit/>
          </a:bodyPr>
          <a:lstStyle/>
          <a:p>
            <a:r>
              <a:rPr lang="en-US" sz="1000" dirty="0"/>
              <a:t>[1]</a:t>
            </a:r>
          </a:p>
        </p:txBody>
      </p:sp>
      <p:pic>
        <p:nvPicPr>
          <p:cNvPr id="18434" name="Picture 2" descr="DPO for Human preference. ">
            <a:extLst>
              <a:ext uri="{FF2B5EF4-FFF2-40B4-BE49-F238E27FC236}">
                <a16:creationId xmlns:a16="http://schemas.microsoft.com/office/drawing/2014/main" id="{C97AC54B-8D5B-8A8D-54DE-5D5583E28D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42814"/>
            <a:ext cx="12192000" cy="25701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87E64E3-6EE0-D92B-F2A4-BB9CD3380821}"/>
              </a:ext>
            </a:extLst>
          </p:cNvPr>
          <p:cNvSpPr txBox="1"/>
          <p:nvPr/>
        </p:nvSpPr>
        <p:spPr>
          <a:xfrm>
            <a:off x="6661998" y="1352074"/>
            <a:ext cx="6096000" cy="923330"/>
          </a:xfrm>
          <a:prstGeom prst="rect">
            <a:avLst/>
          </a:prstGeom>
          <a:noFill/>
        </p:spPr>
        <p:txBody>
          <a:bodyPr wrap="square">
            <a:spAutoFit/>
          </a:bodyPr>
          <a:lstStyle/>
          <a:p>
            <a:pPr marL="285750" indent="-285750">
              <a:buFont typeface="Arial" panose="020B0604020202020204" pitchFamily="34" charset="0"/>
              <a:buChar char="•"/>
            </a:pPr>
            <a:r>
              <a:rPr lang="en-US" b="1" dirty="0"/>
              <a:t>Importance</a:t>
            </a:r>
            <a:r>
              <a:rPr lang="en-US" dirty="0"/>
              <a:t>:</a:t>
            </a:r>
          </a:p>
          <a:p>
            <a:pPr lvl="1"/>
            <a:r>
              <a:rPr lang="en-US" dirty="0"/>
              <a:t>Reduces harmful or biased outputs​</a:t>
            </a:r>
          </a:p>
          <a:p>
            <a:pPr lvl="1"/>
            <a:r>
              <a:rPr lang="en-US" dirty="0"/>
              <a:t>Improves user satisfaction</a:t>
            </a:r>
          </a:p>
        </p:txBody>
      </p:sp>
      <p:sp>
        <p:nvSpPr>
          <p:cNvPr id="10" name="TextBox 9">
            <a:extLst>
              <a:ext uri="{FF2B5EF4-FFF2-40B4-BE49-F238E27FC236}">
                <a16:creationId xmlns:a16="http://schemas.microsoft.com/office/drawing/2014/main" id="{C6851D14-D560-C529-4F24-E17C857A536E}"/>
              </a:ext>
            </a:extLst>
          </p:cNvPr>
          <p:cNvSpPr txBox="1"/>
          <p:nvPr/>
        </p:nvSpPr>
        <p:spPr>
          <a:xfrm>
            <a:off x="188227" y="6562306"/>
            <a:ext cx="12337602" cy="246221"/>
          </a:xfrm>
          <a:prstGeom prst="rect">
            <a:avLst/>
          </a:prstGeom>
          <a:noFill/>
        </p:spPr>
        <p:txBody>
          <a:bodyPr wrap="square">
            <a:spAutoFit/>
          </a:bodyPr>
          <a:lstStyle/>
          <a:p>
            <a:r>
              <a:rPr lang="en-US" sz="1000" dirty="0" err="1"/>
              <a:t>Emanuilov</a:t>
            </a:r>
            <a:r>
              <a:rPr lang="en-US" sz="1000" dirty="0"/>
              <a:t>, Simeon. "Direct Preference Optimization (DPO) in Language Model Alignment." </a:t>
            </a:r>
            <a:r>
              <a:rPr lang="en-US" sz="1000" i="1" dirty="0" err="1"/>
              <a:t>UnfoldAI</a:t>
            </a:r>
            <a:r>
              <a:rPr lang="en-US" sz="1000" dirty="0"/>
              <a:t>, 23 Dec. 2024, </a:t>
            </a:r>
            <a:r>
              <a:rPr lang="en-US" sz="1000" dirty="0">
                <a:hlinkClick r:id="rId4"/>
              </a:rPr>
              <a:t>https://unfoldai.com/dpo-llms/.</a:t>
            </a:r>
            <a:endParaRPr lang="en-US" sz="1000" dirty="0"/>
          </a:p>
        </p:txBody>
      </p:sp>
    </p:spTree>
    <p:extLst>
      <p:ext uri="{BB962C8B-B14F-4D97-AF65-F5344CB8AC3E}">
        <p14:creationId xmlns:p14="http://schemas.microsoft.com/office/powerpoint/2010/main" val="4178116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637580D-1176-4083-A9A1-BD8ED0899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A0B509-163A-FF65-9DEE-8801EA23D6BC}"/>
              </a:ext>
            </a:extLst>
          </p:cNvPr>
          <p:cNvSpPr>
            <a:spLocks noGrp="1"/>
          </p:cNvSpPr>
          <p:nvPr>
            <p:ph type="title"/>
          </p:nvPr>
        </p:nvSpPr>
        <p:spPr>
          <a:xfrm>
            <a:off x="640080" y="1371600"/>
            <a:ext cx="2652779" cy="4150811"/>
          </a:xfrm>
        </p:spPr>
        <p:txBody>
          <a:bodyPr>
            <a:normAutofit/>
          </a:bodyPr>
          <a:lstStyle/>
          <a:p>
            <a:r>
              <a:rPr lang="en-US" sz="3400" dirty="0"/>
              <a:t>Direct Preference Optimization (DPO)</a:t>
            </a:r>
          </a:p>
        </p:txBody>
      </p:sp>
      <p:cxnSp>
        <p:nvCxnSpPr>
          <p:cNvPr id="31" name="Straight Connector 30">
            <a:extLst>
              <a:ext uri="{FF2B5EF4-FFF2-40B4-BE49-F238E27FC236}">
                <a16:creationId xmlns:a16="http://schemas.microsoft.com/office/drawing/2014/main" id="{1A85A180-17F0-9F5F-51D9-6D242E7884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87E64E3-6EE0-D92B-F2A4-BB9CD3380821}"/>
              </a:ext>
            </a:extLst>
          </p:cNvPr>
          <p:cNvSpPr txBox="1"/>
          <p:nvPr/>
        </p:nvSpPr>
        <p:spPr>
          <a:xfrm>
            <a:off x="6241143" y="1346056"/>
            <a:ext cx="6096000" cy="5165838"/>
          </a:xfrm>
          <a:prstGeom prst="rect">
            <a:avLst/>
          </a:prstGeom>
        </p:spPr>
        <p:txBody>
          <a:bodyPr vert="horz" lIns="91440" tIns="45720" rIns="91440" bIns="45720" rtlCol="0">
            <a:normAutofit/>
          </a:bodyPr>
          <a:lstStyle>
            <a:lvl1pPr marL="228600" indent="-228600">
              <a:lnSpc>
                <a:spcPct val="120000"/>
              </a:lnSpc>
              <a:spcBef>
                <a:spcPts val="1000"/>
              </a:spcBef>
              <a:buSzPct val="87000"/>
              <a:buFont typeface="Arial" panose="020B0604020202020204" pitchFamily="34" charset="0"/>
              <a:buChar char="•"/>
              <a:defRPr sz="2000" b="1"/>
            </a:lvl1pPr>
            <a:lvl2pPr marL="493776" lvl="1" indent="-228600">
              <a:lnSpc>
                <a:spcPct val="120000"/>
              </a:lnSpc>
              <a:spcBef>
                <a:spcPts val="500"/>
              </a:spcBef>
              <a:buSzPct val="87000"/>
              <a:buFont typeface="Arial" panose="020B0604020202020204" pitchFamily="34" charset="0"/>
              <a:buChar char="•"/>
              <a:defRPr/>
            </a:lvl2pPr>
            <a:lvl3pPr marL="731520" indent="-228600">
              <a:lnSpc>
                <a:spcPct val="120000"/>
              </a:lnSpc>
              <a:spcBef>
                <a:spcPts val="500"/>
              </a:spcBef>
              <a:buSzPct val="87000"/>
              <a:buFont typeface="Arial" panose="020B0604020202020204" pitchFamily="34" charset="0"/>
              <a:buChar char="•"/>
              <a:defRPr sz="1600"/>
            </a:lvl3pPr>
            <a:lvl4pPr marL="1051560" indent="-285750">
              <a:lnSpc>
                <a:spcPct val="120000"/>
              </a:lnSpc>
              <a:spcBef>
                <a:spcPts val="500"/>
              </a:spcBef>
              <a:buSzPct val="87000"/>
              <a:buFont typeface="Arial" panose="020B0604020202020204" pitchFamily="34" charset="0"/>
              <a:buChar char="•"/>
              <a:defRPr sz="1400"/>
            </a:lvl4pPr>
            <a:lvl5pPr marL="1298448" indent="-228600">
              <a:lnSpc>
                <a:spcPct val="120000"/>
              </a:lnSpc>
              <a:spcBef>
                <a:spcPts val="500"/>
              </a:spcBef>
              <a:buSzPct val="87000"/>
              <a:buFont typeface="Arial" panose="020B0604020202020204" pitchFamily="34" charset="0"/>
              <a:buChar char="•"/>
              <a:defRPr sz="1400"/>
            </a:lvl5pPr>
            <a:lvl6pPr marL="2514600" indent="-228600">
              <a:lnSpc>
                <a:spcPct val="90000"/>
              </a:lnSpc>
              <a:spcBef>
                <a:spcPts val="500"/>
              </a:spcBef>
              <a:buFont typeface="Arial" panose="020B0604020202020204" pitchFamily="34" charset="0"/>
              <a:buChar char="•"/>
              <a:defRPr/>
            </a:lvl6pPr>
            <a:lvl7pPr marL="2971800" indent="-228600">
              <a:lnSpc>
                <a:spcPct val="90000"/>
              </a:lnSpc>
              <a:spcBef>
                <a:spcPts val="500"/>
              </a:spcBef>
              <a:buFont typeface="Arial" panose="020B0604020202020204" pitchFamily="34" charset="0"/>
              <a:buChar char="•"/>
              <a:defRPr/>
            </a:lvl7pPr>
            <a:lvl8pPr marL="3429000" indent="-228600">
              <a:lnSpc>
                <a:spcPct val="90000"/>
              </a:lnSpc>
              <a:spcBef>
                <a:spcPts val="500"/>
              </a:spcBef>
              <a:buFont typeface="Arial" panose="020B0604020202020204" pitchFamily="34" charset="0"/>
              <a:buChar char="•"/>
              <a:defRPr/>
            </a:lvl8pPr>
            <a:lvl9pPr marL="3886200" indent="-228600">
              <a:lnSpc>
                <a:spcPct val="90000"/>
              </a:lnSpc>
              <a:spcBef>
                <a:spcPts val="500"/>
              </a:spcBef>
              <a:buFont typeface="Arial" panose="020B0604020202020204" pitchFamily="34" charset="0"/>
              <a:buChar char="•"/>
              <a:defRPr/>
            </a:lvl9pPr>
          </a:lstStyle>
          <a:p>
            <a:endParaRPr lang="en-US" dirty="0"/>
          </a:p>
        </p:txBody>
      </p:sp>
      <p:graphicFrame>
        <p:nvGraphicFramePr>
          <p:cNvPr id="18" name="Content Placeholder 3">
            <a:extLst>
              <a:ext uri="{FF2B5EF4-FFF2-40B4-BE49-F238E27FC236}">
                <a16:creationId xmlns:a16="http://schemas.microsoft.com/office/drawing/2014/main" id="{B54FE8A4-3D2E-7D3F-BA35-2D840F17A541}"/>
              </a:ext>
            </a:extLst>
          </p:cNvPr>
          <p:cNvGraphicFramePr>
            <a:graphicFrameLocks noGrp="1"/>
          </p:cNvGraphicFramePr>
          <p:nvPr>
            <p:ph idx="1"/>
            <p:extLst>
              <p:ext uri="{D42A27DB-BD31-4B8C-83A1-F6EECF244321}">
                <p14:modId xmlns:p14="http://schemas.microsoft.com/office/powerpoint/2010/main" val="48679541"/>
              </p:ext>
            </p:extLst>
          </p:nvPr>
        </p:nvGraphicFramePr>
        <p:xfrm>
          <a:off x="4045291" y="1371600"/>
          <a:ext cx="7485718" cy="49263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9293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B509-163A-FF65-9DEE-8801EA23D6BC}"/>
              </a:ext>
            </a:extLst>
          </p:cNvPr>
          <p:cNvSpPr>
            <a:spLocks noGrp="1"/>
          </p:cNvSpPr>
          <p:nvPr>
            <p:ph type="title"/>
          </p:nvPr>
        </p:nvSpPr>
        <p:spPr>
          <a:xfrm>
            <a:off x="640080" y="1371600"/>
            <a:ext cx="2652779" cy="4150811"/>
          </a:xfrm>
        </p:spPr>
        <p:txBody>
          <a:bodyPr>
            <a:normAutofit/>
          </a:bodyPr>
          <a:lstStyle/>
          <a:p>
            <a:r>
              <a:rPr lang="en-US" sz="3400" dirty="0"/>
              <a:t>Proximal Policy Optimization (PPO)</a:t>
            </a:r>
          </a:p>
        </p:txBody>
      </p:sp>
      <p:sp>
        <p:nvSpPr>
          <p:cNvPr id="6" name="TextBox 5">
            <a:extLst>
              <a:ext uri="{FF2B5EF4-FFF2-40B4-BE49-F238E27FC236}">
                <a16:creationId xmlns:a16="http://schemas.microsoft.com/office/drawing/2014/main" id="{187E64E3-6EE0-D92B-F2A4-BB9CD3380821}"/>
              </a:ext>
            </a:extLst>
          </p:cNvPr>
          <p:cNvSpPr txBox="1"/>
          <p:nvPr/>
        </p:nvSpPr>
        <p:spPr>
          <a:xfrm>
            <a:off x="6241143" y="1346056"/>
            <a:ext cx="6096000" cy="5165838"/>
          </a:xfrm>
          <a:prstGeom prst="rect">
            <a:avLst/>
          </a:prstGeom>
        </p:spPr>
        <p:txBody>
          <a:bodyPr vert="horz" lIns="91440" tIns="45720" rIns="91440" bIns="45720" rtlCol="0">
            <a:normAutofit/>
          </a:bodyPr>
          <a:lstStyle>
            <a:lvl1pPr marL="228600" indent="-228600">
              <a:lnSpc>
                <a:spcPct val="120000"/>
              </a:lnSpc>
              <a:spcBef>
                <a:spcPts val="1000"/>
              </a:spcBef>
              <a:buSzPct val="87000"/>
              <a:buFont typeface="Arial" panose="020B0604020202020204" pitchFamily="34" charset="0"/>
              <a:buChar char="•"/>
              <a:defRPr sz="2000" b="1"/>
            </a:lvl1pPr>
            <a:lvl2pPr marL="493776" lvl="1" indent="-228600">
              <a:lnSpc>
                <a:spcPct val="120000"/>
              </a:lnSpc>
              <a:spcBef>
                <a:spcPts val="500"/>
              </a:spcBef>
              <a:buSzPct val="87000"/>
              <a:buFont typeface="Arial" panose="020B0604020202020204" pitchFamily="34" charset="0"/>
              <a:buChar char="•"/>
              <a:defRPr/>
            </a:lvl2pPr>
            <a:lvl3pPr marL="731520" indent="-228600">
              <a:lnSpc>
                <a:spcPct val="120000"/>
              </a:lnSpc>
              <a:spcBef>
                <a:spcPts val="500"/>
              </a:spcBef>
              <a:buSzPct val="87000"/>
              <a:buFont typeface="Arial" panose="020B0604020202020204" pitchFamily="34" charset="0"/>
              <a:buChar char="•"/>
              <a:defRPr sz="1600"/>
            </a:lvl3pPr>
            <a:lvl4pPr marL="1051560" indent="-285750">
              <a:lnSpc>
                <a:spcPct val="120000"/>
              </a:lnSpc>
              <a:spcBef>
                <a:spcPts val="500"/>
              </a:spcBef>
              <a:buSzPct val="87000"/>
              <a:buFont typeface="Arial" panose="020B0604020202020204" pitchFamily="34" charset="0"/>
              <a:buChar char="•"/>
              <a:defRPr sz="1400"/>
            </a:lvl4pPr>
            <a:lvl5pPr marL="1298448" indent="-228600">
              <a:lnSpc>
                <a:spcPct val="120000"/>
              </a:lnSpc>
              <a:spcBef>
                <a:spcPts val="500"/>
              </a:spcBef>
              <a:buSzPct val="87000"/>
              <a:buFont typeface="Arial" panose="020B0604020202020204" pitchFamily="34" charset="0"/>
              <a:buChar char="•"/>
              <a:defRPr sz="1400"/>
            </a:lvl5pPr>
            <a:lvl6pPr marL="2514600" indent="-228600">
              <a:lnSpc>
                <a:spcPct val="90000"/>
              </a:lnSpc>
              <a:spcBef>
                <a:spcPts val="500"/>
              </a:spcBef>
              <a:buFont typeface="Arial" panose="020B0604020202020204" pitchFamily="34" charset="0"/>
              <a:buChar char="•"/>
              <a:defRPr/>
            </a:lvl6pPr>
            <a:lvl7pPr marL="2971800" indent="-228600">
              <a:lnSpc>
                <a:spcPct val="90000"/>
              </a:lnSpc>
              <a:spcBef>
                <a:spcPts val="500"/>
              </a:spcBef>
              <a:buFont typeface="Arial" panose="020B0604020202020204" pitchFamily="34" charset="0"/>
              <a:buChar char="•"/>
              <a:defRPr/>
            </a:lvl7pPr>
            <a:lvl8pPr marL="3429000" indent="-228600">
              <a:lnSpc>
                <a:spcPct val="90000"/>
              </a:lnSpc>
              <a:spcBef>
                <a:spcPts val="500"/>
              </a:spcBef>
              <a:buFont typeface="Arial" panose="020B0604020202020204" pitchFamily="34" charset="0"/>
              <a:buChar char="•"/>
              <a:defRPr/>
            </a:lvl8pPr>
            <a:lvl9pPr marL="3886200" indent="-228600">
              <a:lnSpc>
                <a:spcPct val="90000"/>
              </a:lnSpc>
              <a:spcBef>
                <a:spcPts val="500"/>
              </a:spcBef>
              <a:buFont typeface="Arial" panose="020B0604020202020204" pitchFamily="34" charset="0"/>
              <a:buChar char="•"/>
              <a:defRPr/>
            </a:lvl9pPr>
          </a:lstStyle>
          <a:p>
            <a:endParaRPr lang="en-US" dirty="0"/>
          </a:p>
        </p:txBody>
      </p:sp>
      <p:graphicFrame>
        <p:nvGraphicFramePr>
          <p:cNvPr id="18" name="Content Placeholder 3">
            <a:extLst>
              <a:ext uri="{FF2B5EF4-FFF2-40B4-BE49-F238E27FC236}">
                <a16:creationId xmlns:a16="http://schemas.microsoft.com/office/drawing/2014/main" id="{B54FE8A4-3D2E-7D3F-BA35-2D840F17A541}"/>
              </a:ext>
            </a:extLst>
          </p:cNvPr>
          <p:cNvGraphicFramePr>
            <a:graphicFrameLocks noGrp="1"/>
          </p:cNvGraphicFramePr>
          <p:nvPr>
            <p:ph idx="1"/>
            <p:extLst>
              <p:ext uri="{D42A27DB-BD31-4B8C-83A1-F6EECF244321}">
                <p14:modId xmlns:p14="http://schemas.microsoft.com/office/powerpoint/2010/main" val="1605394175"/>
              </p:ext>
            </p:extLst>
          </p:nvPr>
        </p:nvGraphicFramePr>
        <p:xfrm>
          <a:off x="4045291" y="1371600"/>
          <a:ext cx="7485718" cy="49263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6161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C52FAB7B-42C1-46AA-9C68-7AD281066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gled shot of pen on a graph">
            <a:extLst>
              <a:ext uri="{FF2B5EF4-FFF2-40B4-BE49-F238E27FC236}">
                <a16:creationId xmlns:a16="http://schemas.microsoft.com/office/drawing/2014/main" id="{26C7D635-66A0-7E77-087F-2CAECC90D48C}"/>
              </a:ext>
            </a:extLst>
          </p:cNvPr>
          <p:cNvPicPr>
            <a:picLocks noChangeAspect="1"/>
          </p:cNvPicPr>
          <p:nvPr/>
        </p:nvPicPr>
        <p:blipFill>
          <a:blip r:embed="rId2">
            <a:alphaModFix/>
          </a:blip>
          <a:srcRect t="9442" b="6290"/>
          <a:stretch/>
        </p:blipFill>
        <p:spPr>
          <a:xfrm>
            <a:off x="1" y="152"/>
            <a:ext cx="12192000" cy="6857848"/>
          </a:xfrm>
          <a:prstGeom prst="rect">
            <a:avLst/>
          </a:prstGeom>
        </p:spPr>
      </p:pic>
      <p:sp>
        <p:nvSpPr>
          <p:cNvPr id="13" name="Rectangle 12">
            <a:extLst>
              <a:ext uri="{FF2B5EF4-FFF2-40B4-BE49-F238E27FC236}">
                <a16:creationId xmlns:a16="http://schemas.microsoft.com/office/drawing/2014/main" id="{F905206B-651D-4874-B365-85CC5F9C8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152"/>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C3F0F4-1B09-6825-AE01-58A54B7AF8AD}"/>
              </a:ext>
            </a:extLst>
          </p:cNvPr>
          <p:cNvSpPr>
            <a:spLocks noGrp="1"/>
          </p:cNvSpPr>
          <p:nvPr>
            <p:ph type="title"/>
          </p:nvPr>
        </p:nvSpPr>
        <p:spPr>
          <a:xfrm>
            <a:off x="6614531" y="1371600"/>
            <a:ext cx="4916477" cy="2933952"/>
          </a:xfrm>
        </p:spPr>
        <p:txBody>
          <a:bodyPr vert="horz" lIns="91440" tIns="45720" rIns="91440" bIns="45720" rtlCol="0" anchor="t">
            <a:normAutofit/>
          </a:bodyPr>
          <a:lstStyle/>
          <a:p>
            <a:pPr algn="r"/>
            <a:r>
              <a:rPr lang="en-US" sz="5400" b="1" kern="1200">
                <a:solidFill>
                  <a:srgbClr val="FFFFFF"/>
                </a:solidFill>
                <a:latin typeface="+mj-lt"/>
                <a:ea typeface="+mj-ea"/>
                <a:cs typeface="+mj-cs"/>
              </a:rPr>
              <a:t>Training Data</a:t>
            </a:r>
          </a:p>
        </p:txBody>
      </p:sp>
      <p:cxnSp>
        <p:nvCxnSpPr>
          <p:cNvPr id="15" name="Straight Connector 14">
            <a:extLst>
              <a:ext uri="{FF2B5EF4-FFF2-40B4-BE49-F238E27FC236}">
                <a16:creationId xmlns:a16="http://schemas.microsoft.com/office/drawing/2014/main" id="{F0CE0765-E93C-4D37-9D5F-D464EFB10F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35776"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829785"/>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B509-163A-FF65-9DEE-8801EA23D6BC}"/>
              </a:ext>
            </a:extLst>
          </p:cNvPr>
          <p:cNvSpPr>
            <a:spLocks noGrp="1"/>
          </p:cNvSpPr>
          <p:nvPr>
            <p:ph type="title"/>
          </p:nvPr>
        </p:nvSpPr>
        <p:spPr>
          <a:xfrm>
            <a:off x="640152" y="275772"/>
            <a:ext cx="10360152" cy="1139911"/>
          </a:xfrm>
        </p:spPr>
        <p:txBody>
          <a:bodyPr>
            <a:normAutofit/>
          </a:bodyPr>
          <a:lstStyle/>
          <a:p>
            <a:r>
              <a:rPr lang="en-US" dirty="0"/>
              <a:t>Data Requirements – Scale and Diversity</a:t>
            </a:r>
          </a:p>
        </p:txBody>
      </p:sp>
      <p:sp>
        <p:nvSpPr>
          <p:cNvPr id="4" name="Content Placeholder 3">
            <a:extLst>
              <a:ext uri="{FF2B5EF4-FFF2-40B4-BE49-F238E27FC236}">
                <a16:creationId xmlns:a16="http://schemas.microsoft.com/office/drawing/2014/main" id="{BE2ACC57-0571-47F4-E7A5-BC2449D91AD3}"/>
              </a:ext>
            </a:extLst>
          </p:cNvPr>
          <p:cNvSpPr>
            <a:spLocks noGrp="1"/>
          </p:cNvSpPr>
          <p:nvPr>
            <p:ph idx="1"/>
          </p:nvPr>
        </p:nvSpPr>
        <p:spPr>
          <a:xfrm>
            <a:off x="650536" y="1646499"/>
            <a:ext cx="10890928" cy="4224528"/>
          </a:xfrm>
        </p:spPr>
        <p:txBody>
          <a:bodyPr>
            <a:normAutofit/>
          </a:bodyPr>
          <a:lstStyle/>
          <a:p>
            <a:r>
              <a:rPr lang="en-US" b="1" dirty="0"/>
              <a:t>Why Data Matters</a:t>
            </a:r>
            <a:endParaRPr lang="en-US" dirty="0"/>
          </a:p>
          <a:p>
            <a:pPr lvl="1"/>
            <a:r>
              <a:rPr lang="en-US" dirty="0"/>
              <a:t>LLMs learn by generalizing from massive datasets.</a:t>
            </a:r>
          </a:p>
          <a:p>
            <a:pPr lvl="1"/>
            <a:r>
              <a:rPr lang="en-US" b="1" dirty="0"/>
              <a:t>More data → better generalization</a:t>
            </a:r>
            <a:r>
              <a:rPr lang="en-US" dirty="0"/>
              <a:t> (to a point), especially for multilingual and multi-domain tasks.</a:t>
            </a:r>
          </a:p>
          <a:p>
            <a:r>
              <a:rPr lang="en-US" b="1" dirty="0"/>
              <a:t>Example:</a:t>
            </a:r>
            <a:endParaRPr lang="en-US" dirty="0"/>
          </a:p>
          <a:p>
            <a:pPr lvl="1"/>
            <a:r>
              <a:rPr lang="en-US" b="1" dirty="0"/>
              <a:t>GPT-4</a:t>
            </a:r>
            <a:r>
              <a:rPr lang="en-US" dirty="0"/>
              <a:t>: trained on an estimated </a:t>
            </a:r>
            <a:r>
              <a:rPr lang="en-US" b="1" dirty="0"/>
              <a:t>45+TB of text</a:t>
            </a:r>
            <a:r>
              <a:rPr lang="en-US" dirty="0"/>
              <a:t>, including books, code, social media, academic data.</a:t>
            </a:r>
          </a:p>
          <a:p>
            <a:pPr lvl="1"/>
            <a:r>
              <a:rPr lang="en-US" b="1" dirty="0" err="1"/>
              <a:t>LLaMA</a:t>
            </a:r>
            <a:r>
              <a:rPr lang="en-US" b="1" dirty="0"/>
              <a:t> 4</a:t>
            </a:r>
            <a:r>
              <a:rPr lang="en-US" dirty="0"/>
              <a:t>: used </a:t>
            </a:r>
            <a:r>
              <a:rPr lang="en-US" b="1" dirty="0"/>
              <a:t>22T–40T tokens</a:t>
            </a:r>
            <a:r>
              <a:rPr lang="en-US" dirty="0"/>
              <a:t> with high diversity across 200+ languages.</a:t>
            </a:r>
          </a:p>
          <a:p>
            <a:r>
              <a:rPr lang="en-US" b="1" dirty="0"/>
              <a:t>Key Requirements:</a:t>
            </a:r>
            <a:endParaRPr lang="en-US" dirty="0"/>
          </a:p>
          <a:p>
            <a:pPr lvl="1"/>
            <a:r>
              <a:rPr lang="en-US" b="1" dirty="0"/>
              <a:t>Scale</a:t>
            </a:r>
            <a:r>
              <a:rPr lang="en-US" dirty="0"/>
              <a:t>: at least </a:t>
            </a:r>
            <a:r>
              <a:rPr lang="en-US" b="1" dirty="0"/>
              <a:t>trillions of tokens</a:t>
            </a:r>
            <a:r>
              <a:rPr lang="en-US" dirty="0"/>
              <a:t> to compete at frontier model level.</a:t>
            </a:r>
          </a:p>
          <a:p>
            <a:pPr lvl="1"/>
            <a:r>
              <a:rPr lang="en-US" b="1" dirty="0"/>
              <a:t>Diversity</a:t>
            </a:r>
            <a:r>
              <a:rPr lang="en-US" dirty="0"/>
              <a:t>: includes web pages, code, academic papers, user queries, social chat, etc.</a:t>
            </a:r>
          </a:p>
          <a:p>
            <a:pPr lvl="1"/>
            <a:r>
              <a:rPr lang="en-US" b="1" dirty="0"/>
              <a:t>Quality</a:t>
            </a:r>
            <a:r>
              <a:rPr lang="en-US" dirty="0"/>
              <a:t>: low-noise, well-formatted, human-like data improves alignment and reduces hallucination.</a:t>
            </a:r>
          </a:p>
          <a:p>
            <a:endParaRPr lang="en-US" dirty="0"/>
          </a:p>
        </p:txBody>
      </p:sp>
    </p:spTree>
    <p:extLst>
      <p:ext uri="{BB962C8B-B14F-4D97-AF65-F5344CB8AC3E}">
        <p14:creationId xmlns:p14="http://schemas.microsoft.com/office/powerpoint/2010/main" val="1204263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B509-163A-FF65-9DEE-8801EA23D6BC}"/>
              </a:ext>
            </a:extLst>
          </p:cNvPr>
          <p:cNvSpPr>
            <a:spLocks noGrp="1"/>
          </p:cNvSpPr>
          <p:nvPr>
            <p:ph type="title"/>
          </p:nvPr>
        </p:nvSpPr>
        <p:spPr/>
        <p:txBody>
          <a:bodyPr/>
          <a:lstStyle/>
          <a:p>
            <a:r>
              <a:rPr lang="en-US" sz="4000"/>
              <a:t>Transformer Architecture</a:t>
            </a:r>
            <a:endParaRPr lang="en-US" dirty="0"/>
          </a:p>
        </p:txBody>
      </p:sp>
      <p:sp>
        <p:nvSpPr>
          <p:cNvPr id="3" name="Content Placeholder 2">
            <a:extLst>
              <a:ext uri="{FF2B5EF4-FFF2-40B4-BE49-F238E27FC236}">
                <a16:creationId xmlns:a16="http://schemas.microsoft.com/office/drawing/2014/main" id="{096BBDB3-D01F-C894-2193-58D5B0305A32}"/>
              </a:ext>
            </a:extLst>
          </p:cNvPr>
          <p:cNvSpPr>
            <a:spLocks noGrp="1"/>
          </p:cNvSpPr>
          <p:nvPr>
            <p:ph idx="1"/>
          </p:nvPr>
        </p:nvSpPr>
        <p:spPr>
          <a:xfrm>
            <a:off x="1073217" y="2922230"/>
            <a:ext cx="10890928" cy="3566160"/>
          </a:xfrm>
        </p:spPr>
        <p:txBody>
          <a:bodyPr/>
          <a:lstStyle/>
          <a:p>
            <a:r>
              <a:rPr lang="en-US" b="1" dirty="0"/>
              <a:t>Key Components</a:t>
            </a:r>
            <a:r>
              <a:rPr lang="en-US" dirty="0"/>
              <a:t>:</a:t>
            </a:r>
          </a:p>
          <a:p>
            <a:pPr lvl="1"/>
            <a:r>
              <a:rPr lang="en-US" dirty="0"/>
              <a:t>Multi-Head Self-Attention​</a:t>
            </a:r>
          </a:p>
          <a:p>
            <a:pPr lvl="1"/>
            <a:r>
              <a:rPr lang="en-US" dirty="0"/>
              <a:t>Feedforward Neural Networks​</a:t>
            </a:r>
          </a:p>
          <a:p>
            <a:pPr lvl="1"/>
            <a:r>
              <a:rPr lang="en-US" dirty="0"/>
              <a:t>Positional Encoding​</a:t>
            </a:r>
          </a:p>
          <a:p>
            <a:pPr lvl="1"/>
            <a:r>
              <a:rPr lang="en-US" dirty="0"/>
              <a:t>Layer Normalization</a:t>
            </a:r>
          </a:p>
          <a:p>
            <a:endParaRPr lang="en-US" dirty="0"/>
          </a:p>
        </p:txBody>
      </p:sp>
    </p:spTree>
    <p:extLst>
      <p:ext uri="{BB962C8B-B14F-4D97-AF65-F5344CB8AC3E}">
        <p14:creationId xmlns:p14="http://schemas.microsoft.com/office/powerpoint/2010/main" val="3606925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A0B509-163A-FF65-9DEE-8801EA23D6BC}"/>
              </a:ext>
            </a:extLst>
          </p:cNvPr>
          <p:cNvSpPr>
            <a:spLocks noGrp="1"/>
          </p:cNvSpPr>
          <p:nvPr>
            <p:ph type="title"/>
          </p:nvPr>
        </p:nvSpPr>
        <p:spPr>
          <a:xfrm>
            <a:off x="640080" y="1371600"/>
            <a:ext cx="10890928" cy="971550"/>
          </a:xfrm>
        </p:spPr>
        <p:txBody>
          <a:bodyPr anchor="t">
            <a:normAutofit/>
          </a:bodyPr>
          <a:lstStyle/>
          <a:p>
            <a:r>
              <a:rPr lang="en-US" dirty="0"/>
              <a:t>Training Costs – Real-World Examples</a:t>
            </a:r>
          </a:p>
        </p:txBody>
      </p:sp>
      <p:cxnSp>
        <p:nvCxnSpPr>
          <p:cNvPr id="11" name="Straight Connector 10">
            <a:extLst>
              <a:ext uri="{FF2B5EF4-FFF2-40B4-BE49-F238E27FC236}">
                <a16:creationId xmlns:a16="http://schemas.microsoft.com/office/drawing/2014/main" id="{39AA7464-1EB7-A869-C7D3-AA680BBA98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E2ACC57-0571-47F4-E7A5-BC2449D91AD3}"/>
              </a:ext>
            </a:extLst>
          </p:cNvPr>
          <p:cNvSpPr>
            <a:spLocks noGrp="1"/>
          </p:cNvSpPr>
          <p:nvPr>
            <p:ph idx="1"/>
          </p:nvPr>
        </p:nvSpPr>
        <p:spPr>
          <a:xfrm>
            <a:off x="713233" y="2505753"/>
            <a:ext cx="3642228" cy="4054703"/>
          </a:xfrm>
        </p:spPr>
        <p:txBody>
          <a:bodyPr anchor="t">
            <a:normAutofit/>
          </a:bodyPr>
          <a:lstStyle/>
          <a:p>
            <a:r>
              <a:rPr lang="en-US" dirty="0"/>
              <a:t>Infrastructure Costs</a:t>
            </a:r>
          </a:p>
          <a:p>
            <a:r>
              <a:rPr lang="en-US" b="1" dirty="0"/>
              <a:t>Hardware</a:t>
            </a:r>
            <a:r>
              <a:rPr lang="en-US" dirty="0"/>
              <a:t>: Requires </a:t>
            </a:r>
            <a:r>
              <a:rPr lang="en-US" b="1" dirty="0"/>
              <a:t>A100/H100 GPU clusters</a:t>
            </a:r>
            <a:r>
              <a:rPr lang="en-US" dirty="0"/>
              <a:t> (or TPU equivalents)</a:t>
            </a:r>
          </a:p>
          <a:p>
            <a:r>
              <a:rPr lang="en-US" b="1" dirty="0"/>
              <a:t>Time</a:t>
            </a:r>
            <a:r>
              <a:rPr lang="en-US" dirty="0"/>
              <a:t>: Full pretraining can take </a:t>
            </a:r>
            <a:r>
              <a:rPr lang="en-US" b="1" dirty="0"/>
              <a:t>weeks to months</a:t>
            </a:r>
            <a:endParaRPr lang="en-US" dirty="0"/>
          </a:p>
          <a:p>
            <a:endParaRPr lang="en-US" dirty="0"/>
          </a:p>
        </p:txBody>
      </p:sp>
      <p:graphicFrame>
        <p:nvGraphicFramePr>
          <p:cNvPr id="3" name="Table 2">
            <a:extLst>
              <a:ext uri="{FF2B5EF4-FFF2-40B4-BE49-F238E27FC236}">
                <a16:creationId xmlns:a16="http://schemas.microsoft.com/office/drawing/2014/main" id="{B1C1B056-9818-AF2A-AC7A-579F64EE7B47}"/>
              </a:ext>
            </a:extLst>
          </p:cNvPr>
          <p:cNvGraphicFramePr>
            <a:graphicFrameLocks noGrp="1"/>
          </p:cNvGraphicFramePr>
          <p:nvPr>
            <p:extLst>
              <p:ext uri="{D42A27DB-BD31-4B8C-83A1-F6EECF244321}">
                <p14:modId xmlns:p14="http://schemas.microsoft.com/office/powerpoint/2010/main" val="1586738256"/>
              </p:ext>
            </p:extLst>
          </p:nvPr>
        </p:nvGraphicFramePr>
        <p:xfrm>
          <a:off x="4609889" y="2683748"/>
          <a:ext cx="7327682" cy="2644873"/>
        </p:xfrm>
        <a:graphic>
          <a:graphicData uri="http://schemas.openxmlformats.org/drawingml/2006/table">
            <a:tbl>
              <a:tblPr>
                <a:solidFill>
                  <a:schemeClr val="tx1">
                    <a:lumMod val="75000"/>
                    <a:lumOff val="25000"/>
                  </a:schemeClr>
                </a:solidFill>
              </a:tblPr>
              <a:tblGrid>
                <a:gridCol w="1542461">
                  <a:extLst>
                    <a:ext uri="{9D8B030D-6E8A-4147-A177-3AD203B41FA5}">
                      <a16:colId xmlns:a16="http://schemas.microsoft.com/office/drawing/2014/main" val="3732861364"/>
                    </a:ext>
                  </a:extLst>
                </a:gridCol>
                <a:gridCol w="1396162">
                  <a:extLst>
                    <a:ext uri="{9D8B030D-6E8A-4147-A177-3AD203B41FA5}">
                      <a16:colId xmlns:a16="http://schemas.microsoft.com/office/drawing/2014/main" val="2900881550"/>
                    </a:ext>
                  </a:extLst>
                </a:gridCol>
                <a:gridCol w="1351329">
                  <a:extLst>
                    <a:ext uri="{9D8B030D-6E8A-4147-A177-3AD203B41FA5}">
                      <a16:colId xmlns:a16="http://schemas.microsoft.com/office/drawing/2014/main" val="1354599598"/>
                    </a:ext>
                  </a:extLst>
                </a:gridCol>
                <a:gridCol w="1226268">
                  <a:extLst>
                    <a:ext uri="{9D8B030D-6E8A-4147-A177-3AD203B41FA5}">
                      <a16:colId xmlns:a16="http://schemas.microsoft.com/office/drawing/2014/main" val="995478207"/>
                    </a:ext>
                  </a:extLst>
                </a:gridCol>
                <a:gridCol w="1811462">
                  <a:extLst>
                    <a:ext uri="{9D8B030D-6E8A-4147-A177-3AD203B41FA5}">
                      <a16:colId xmlns:a16="http://schemas.microsoft.com/office/drawing/2014/main" val="3999421832"/>
                    </a:ext>
                  </a:extLst>
                </a:gridCol>
              </a:tblGrid>
              <a:tr h="720711">
                <a:tc>
                  <a:txBody>
                    <a:bodyPr/>
                    <a:lstStyle/>
                    <a:p>
                      <a:r>
                        <a:rPr lang="en-US" sz="1600" cap="none" spc="0">
                          <a:solidFill>
                            <a:schemeClr val="bg1"/>
                          </a:solidFill>
                        </a:rPr>
                        <a:t>Model</a:t>
                      </a:r>
                    </a:p>
                  </a:txBody>
                  <a:tcPr marL="136194" marR="104765" marT="104765" marB="104765" anchor="ctr">
                    <a:lnL w="38100" cap="flat" cmpd="sng" algn="ctr">
                      <a:no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600" cap="none" spc="0">
                          <a:solidFill>
                            <a:schemeClr val="bg1"/>
                          </a:solidFill>
                        </a:rPr>
                        <a:t>Params</a:t>
                      </a:r>
                    </a:p>
                  </a:txBody>
                  <a:tcPr marL="136194" marR="104765" marT="104765" marB="10476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600" cap="none" spc="0">
                          <a:solidFill>
                            <a:schemeClr val="bg1"/>
                          </a:solidFill>
                        </a:rPr>
                        <a:t>Tokens</a:t>
                      </a:r>
                    </a:p>
                  </a:txBody>
                  <a:tcPr marL="136194" marR="104765" marT="104765" marB="10476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600" cap="none" spc="0">
                          <a:solidFill>
                            <a:schemeClr val="bg1"/>
                          </a:solidFill>
                        </a:rPr>
                        <a:t>GPU Hours</a:t>
                      </a:r>
                    </a:p>
                  </a:txBody>
                  <a:tcPr marL="136194" marR="104765" marT="104765" marB="10476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600" cap="none" spc="0" dirty="0">
                          <a:solidFill>
                            <a:schemeClr val="bg1"/>
                          </a:solidFill>
                        </a:rPr>
                        <a:t>Cost Estimate</a:t>
                      </a:r>
                    </a:p>
                  </a:txBody>
                  <a:tcPr marL="136194" marR="104765" marT="104765" marB="104765" anchor="ctr">
                    <a:lnL w="6350" cap="flat" cmpd="sng" algn="ctr">
                      <a:solidFill>
                        <a:schemeClr val="tx1">
                          <a:lumMod val="50000"/>
                          <a:lumOff val="50000"/>
                        </a:schemeClr>
                      </a:solidFill>
                      <a:prstDash val="solid"/>
                    </a:lnL>
                    <a:lnR w="38100" cap="flat" cmpd="sng" algn="ctr">
                      <a:noFill/>
                      <a:prstDash val="solid"/>
                    </a:lnR>
                    <a:lnT w="38100" cap="flat" cmpd="sng" algn="ctr">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371833656"/>
                  </a:ext>
                </a:extLst>
              </a:tr>
              <a:tr h="720711">
                <a:tc>
                  <a:txBody>
                    <a:bodyPr/>
                    <a:lstStyle/>
                    <a:p>
                      <a:r>
                        <a:rPr lang="en-US" sz="1600" cap="none" spc="0">
                          <a:solidFill>
                            <a:schemeClr val="bg1"/>
                          </a:solidFill>
                        </a:rPr>
                        <a:t>LLaMA 2 70B</a:t>
                      </a:r>
                    </a:p>
                  </a:txBody>
                  <a:tcPr marL="136194" marR="104765" marT="104765" marB="104765"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600" cap="none" spc="0">
                          <a:solidFill>
                            <a:schemeClr val="bg1"/>
                          </a:solidFill>
                        </a:rPr>
                        <a:t>1.4T</a:t>
                      </a:r>
                    </a:p>
                  </a:txBody>
                  <a:tcPr marL="136194" marR="104765" marT="104765" marB="10476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600" cap="none" spc="0">
                          <a:solidFill>
                            <a:schemeClr val="bg1"/>
                          </a:solidFill>
                        </a:rPr>
                        <a:t>2.6T</a:t>
                      </a:r>
                    </a:p>
                  </a:txBody>
                  <a:tcPr marL="136194" marR="104765" marT="104765" marB="10476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600" cap="none" spc="0">
                          <a:solidFill>
                            <a:schemeClr val="bg1"/>
                          </a:solidFill>
                        </a:rPr>
                        <a:t>~1.5M</a:t>
                      </a:r>
                    </a:p>
                  </a:txBody>
                  <a:tcPr marL="136194" marR="104765" marT="104765" marB="10476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600" cap="none" spc="0" dirty="0">
                          <a:solidFill>
                            <a:schemeClr val="bg1"/>
                          </a:solidFill>
                        </a:rPr>
                        <a:t>~$3M–$4M</a:t>
                      </a:r>
                    </a:p>
                  </a:txBody>
                  <a:tcPr marL="136194" marR="104765" marT="104765" marB="104765"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027490807"/>
                  </a:ext>
                </a:extLst>
              </a:tr>
              <a:tr h="482740">
                <a:tc>
                  <a:txBody>
                    <a:bodyPr/>
                    <a:lstStyle/>
                    <a:p>
                      <a:r>
                        <a:rPr lang="en-US" sz="1600" cap="none" spc="0">
                          <a:solidFill>
                            <a:schemeClr val="bg1"/>
                          </a:solidFill>
                        </a:rPr>
                        <a:t>GPT-3</a:t>
                      </a:r>
                    </a:p>
                  </a:txBody>
                  <a:tcPr marL="136194" marR="104765" marT="104765" marB="104765"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600" cap="none" spc="0">
                          <a:solidFill>
                            <a:schemeClr val="bg1"/>
                          </a:solidFill>
                        </a:rPr>
                        <a:t>175B</a:t>
                      </a:r>
                    </a:p>
                  </a:txBody>
                  <a:tcPr marL="136194" marR="104765" marT="104765" marB="10476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600" cap="none" spc="0">
                          <a:solidFill>
                            <a:schemeClr val="bg1"/>
                          </a:solidFill>
                        </a:rPr>
                        <a:t>~300B</a:t>
                      </a:r>
                    </a:p>
                  </a:txBody>
                  <a:tcPr marL="136194" marR="104765" marT="104765" marB="10476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600" cap="none" spc="0">
                          <a:solidFill>
                            <a:schemeClr val="bg1"/>
                          </a:solidFill>
                        </a:rPr>
                        <a:t>~3M</a:t>
                      </a:r>
                    </a:p>
                  </a:txBody>
                  <a:tcPr marL="136194" marR="104765" marT="104765" marB="10476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600" cap="none" spc="0" dirty="0">
                          <a:solidFill>
                            <a:schemeClr val="bg1"/>
                          </a:solidFill>
                        </a:rPr>
                        <a:t>~$10M+</a:t>
                      </a:r>
                    </a:p>
                  </a:txBody>
                  <a:tcPr marL="136194" marR="104765" marT="104765" marB="104765"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963113134"/>
                  </a:ext>
                </a:extLst>
              </a:tr>
              <a:tr h="720711">
                <a:tc>
                  <a:txBody>
                    <a:bodyPr/>
                    <a:lstStyle/>
                    <a:p>
                      <a:r>
                        <a:rPr lang="en-US" sz="1600" cap="none" spc="0">
                          <a:solidFill>
                            <a:schemeClr val="bg1"/>
                          </a:solidFill>
                        </a:rPr>
                        <a:t>LLaMA 4</a:t>
                      </a:r>
                    </a:p>
                  </a:txBody>
                  <a:tcPr marL="136194" marR="104765" marT="104765" marB="104765"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en-US" sz="1600" cap="none" spc="0">
                          <a:solidFill>
                            <a:schemeClr val="bg1"/>
                          </a:solidFill>
                        </a:rPr>
                        <a:t>MoE 400B</a:t>
                      </a:r>
                    </a:p>
                  </a:txBody>
                  <a:tcPr marL="136194" marR="104765" marT="104765" marB="10476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en-US" sz="1600" cap="none" spc="0">
                          <a:solidFill>
                            <a:schemeClr val="bg1"/>
                          </a:solidFill>
                        </a:rPr>
                        <a:t>22T–40T</a:t>
                      </a:r>
                    </a:p>
                  </a:txBody>
                  <a:tcPr marL="136194" marR="104765" marT="104765" marB="10476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en-US" sz="1600" cap="none" spc="0">
                          <a:solidFill>
                            <a:schemeClr val="bg1"/>
                          </a:solidFill>
                        </a:rPr>
                        <a:t>7.4M+</a:t>
                      </a:r>
                    </a:p>
                  </a:txBody>
                  <a:tcPr marL="136194" marR="104765" marT="104765" marB="10476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r>
                        <a:rPr lang="en-US" sz="1600" cap="none" spc="0" dirty="0">
                          <a:solidFill>
                            <a:schemeClr val="bg1"/>
                          </a:solidFill>
                        </a:rPr>
                        <a:t>~$15M+</a:t>
                      </a:r>
                    </a:p>
                  </a:txBody>
                  <a:tcPr marL="136194" marR="104765" marT="104765" marB="104765"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extLst>
                  <a:ext uri="{0D108BD9-81ED-4DB2-BD59-A6C34878D82A}">
                    <a16:rowId xmlns:a16="http://schemas.microsoft.com/office/drawing/2014/main" val="875702335"/>
                  </a:ext>
                </a:extLst>
              </a:tr>
            </a:tbl>
          </a:graphicData>
        </a:graphic>
      </p:graphicFrame>
    </p:spTree>
    <p:extLst>
      <p:ext uri="{BB962C8B-B14F-4D97-AF65-F5344CB8AC3E}">
        <p14:creationId xmlns:p14="http://schemas.microsoft.com/office/powerpoint/2010/main" val="1119167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B509-163A-FF65-9DEE-8801EA23D6BC}"/>
              </a:ext>
            </a:extLst>
          </p:cNvPr>
          <p:cNvSpPr>
            <a:spLocks noGrp="1"/>
          </p:cNvSpPr>
          <p:nvPr>
            <p:ph type="title"/>
          </p:nvPr>
        </p:nvSpPr>
        <p:spPr>
          <a:xfrm>
            <a:off x="640152" y="275772"/>
            <a:ext cx="10360152" cy="1139911"/>
          </a:xfrm>
        </p:spPr>
        <p:txBody>
          <a:bodyPr>
            <a:normAutofit/>
          </a:bodyPr>
          <a:lstStyle/>
          <a:p>
            <a:r>
              <a:rPr lang="en-US" dirty="0"/>
              <a:t>Data Collection Challenges</a:t>
            </a:r>
          </a:p>
        </p:txBody>
      </p:sp>
      <p:graphicFrame>
        <p:nvGraphicFramePr>
          <p:cNvPr id="7" name="Content Placeholder 3">
            <a:extLst>
              <a:ext uri="{FF2B5EF4-FFF2-40B4-BE49-F238E27FC236}">
                <a16:creationId xmlns:a16="http://schemas.microsoft.com/office/drawing/2014/main" id="{5E053DA1-65F6-D67B-F597-B5EE30442547}"/>
              </a:ext>
            </a:extLst>
          </p:cNvPr>
          <p:cNvGraphicFramePr>
            <a:graphicFrameLocks noGrp="1"/>
          </p:cNvGraphicFramePr>
          <p:nvPr>
            <p:ph idx="1"/>
            <p:extLst>
              <p:ext uri="{D42A27DB-BD31-4B8C-83A1-F6EECF244321}">
                <p14:modId xmlns:p14="http://schemas.microsoft.com/office/powerpoint/2010/main" val="3324677076"/>
              </p:ext>
            </p:extLst>
          </p:nvPr>
        </p:nvGraphicFramePr>
        <p:xfrm>
          <a:off x="640152" y="1798899"/>
          <a:ext cx="11425350" cy="50591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0E74D09E-7D8C-BD8A-4362-2C326057610A}"/>
              </a:ext>
            </a:extLst>
          </p:cNvPr>
          <p:cNvSpPr txBox="1"/>
          <p:nvPr/>
        </p:nvSpPr>
        <p:spPr>
          <a:xfrm>
            <a:off x="640152" y="1515780"/>
            <a:ext cx="6096000" cy="369332"/>
          </a:xfrm>
          <a:prstGeom prst="rect">
            <a:avLst/>
          </a:prstGeom>
          <a:noFill/>
        </p:spPr>
        <p:txBody>
          <a:bodyPr wrap="square">
            <a:spAutoFit/>
          </a:bodyPr>
          <a:lstStyle/>
          <a:p>
            <a:r>
              <a:rPr lang="en-US" b="1" dirty="0"/>
              <a:t>Challenges in Gathering Training Data</a:t>
            </a:r>
            <a:endParaRPr lang="en-US" dirty="0"/>
          </a:p>
        </p:txBody>
      </p:sp>
    </p:spTree>
    <p:extLst>
      <p:ext uri="{BB962C8B-B14F-4D97-AF65-F5344CB8AC3E}">
        <p14:creationId xmlns:p14="http://schemas.microsoft.com/office/powerpoint/2010/main" val="2483412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B509-163A-FF65-9DEE-8801EA23D6BC}"/>
              </a:ext>
            </a:extLst>
          </p:cNvPr>
          <p:cNvSpPr>
            <a:spLocks noGrp="1"/>
          </p:cNvSpPr>
          <p:nvPr>
            <p:ph type="title"/>
          </p:nvPr>
        </p:nvSpPr>
        <p:spPr>
          <a:xfrm>
            <a:off x="640080" y="1371600"/>
            <a:ext cx="10890928" cy="971550"/>
          </a:xfrm>
        </p:spPr>
        <p:txBody>
          <a:bodyPr anchor="t">
            <a:normAutofit/>
          </a:bodyPr>
          <a:lstStyle/>
          <a:p>
            <a:r>
              <a:rPr lang="en-US" dirty="0"/>
              <a:t>Practical Considerations</a:t>
            </a:r>
          </a:p>
        </p:txBody>
      </p:sp>
      <p:sp>
        <p:nvSpPr>
          <p:cNvPr id="4" name="Content Placeholder 3">
            <a:extLst>
              <a:ext uri="{FF2B5EF4-FFF2-40B4-BE49-F238E27FC236}">
                <a16:creationId xmlns:a16="http://schemas.microsoft.com/office/drawing/2014/main" id="{BE2ACC57-0571-47F4-E7A5-BC2449D91AD3}"/>
              </a:ext>
            </a:extLst>
          </p:cNvPr>
          <p:cNvSpPr>
            <a:spLocks noGrp="1"/>
          </p:cNvSpPr>
          <p:nvPr>
            <p:ph idx="1"/>
          </p:nvPr>
        </p:nvSpPr>
        <p:spPr>
          <a:xfrm>
            <a:off x="713232" y="2505753"/>
            <a:ext cx="9766081" cy="4054703"/>
          </a:xfrm>
        </p:spPr>
        <p:txBody>
          <a:bodyPr anchor="t">
            <a:normAutofit/>
          </a:bodyPr>
          <a:lstStyle/>
          <a:p>
            <a:r>
              <a:rPr lang="en-US" b="1" dirty="0"/>
              <a:t>What This Means for You</a:t>
            </a:r>
            <a:endParaRPr lang="en-US" dirty="0"/>
          </a:p>
          <a:p>
            <a:pPr lvl="1"/>
            <a:r>
              <a:rPr lang="en-US" b="1" dirty="0"/>
              <a:t>Smaller Teams</a:t>
            </a:r>
            <a:r>
              <a:rPr lang="en-US" dirty="0"/>
              <a:t> → focus on data curation + fine-tuning, not full pretraining.</a:t>
            </a:r>
          </a:p>
          <a:p>
            <a:pPr lvl="1"/>
            <a:r>
              <a:rPr lang="en-US" dirty="0"/>
              <a:t>Use public or open datasets (e.g., The Pile, Wikipedia dumps, </a:t>
            </a:r>
            <a:r>
              <a:rPr lang="en-US" dirty="0" err="1"/>
              <a:t>arXiv</a:t>
            </a:r>
            <a:r>
              <a:rPr lang="en-US" dirty="0"/>
              <a:t>, Common Crawl + filters)</a:t>
            </a:r>
          </a:p>
          <a:p>
            <a:pPr lvl="1"/>
            <a:r>
              <a:rPr lang="en-US" b="1" dirty="0"/>
              <a:t>Lightweight options</a:t>
            </a:r>
            <a:r>
              <a:rPr lang="en-US" dirty="0"/>
              <a:t>:</a:t>
            </a:r>
          </a:p>
          <a:p>
            <a:pPr marL="980694" lvl="2" indent="-285750"/>
            <a:r>
              <a:rPr lang="en-US" dirty="0"/>
              <a:t>Start with open LLMs (</a:t>
            </a:r>
            <a:r>
              <a:rPr lang="en-US" dirty="0" err="1"/>
              <a:t>Ollama</a:t>
            </a:r>
            <a:r>
              <a:rPr lang="en-US" dirty="0"/>
              <a:t>, Mistral, </a:t>
            </a:r>
            <a:r>
              <a:rPr lang="en-US" dirty="0" err="1"/>
              <a:t>LLaMA</a:t>
            </a:r>
            <a:r>
              <a:rPr lang="en-US" dirty="0"/>
              <a:t>, Phi)</a:t>
            </a:r>
          </a:p>
          <a:p>
            <a:pPr marL="980694" lvl="2" indent="-285750"/>
            <a:r>
              <a:rPr lang="en-US" dirty="0"/>
              <a:t>Train domain adapters (</a:t>
            </a:r>
            <a:r>
              <a:rPr lang="en-US" dirty="0" err="1"/>
              <a:t>LoRA</a:t>
            </a:r>
            <a:r>
              <a:rPr lang="en-US" dirty="0"/>
              <a:t>) with </a:t>
            </a:r>
            <a:r>
              <a:rPr lang="en-US" b="1" dirty="0"/>
              <a:t>instruction or SFT data</a:t>
            </a:r>
            <a:endParaRPr lang="en-US" dirty="0"/>
          </a:p>
        </p:txBody>
      </p:sp>
    </p:spTree>
    <p:extLst>
      <p:ext uri="{BB962C8B-B14F-4D97-AF65-F5344CB8AC3E}">
        <p14:creationId xmlns:p14="http://schemas.microsoft.com/office/powerpoint/2010/main" val="2769979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B509-163A-FF65-9DEE-8801EA23D6BC}"/>
              </a:ext>
            </a:extLst>
          </p:cNvPr>
          <p:cNvSpPr>
            <a:spLocks noGrp="1"/>
          </p:cNvSpPr>
          <p:nvPr>
            <p:ph type="title"/>
          </p:nvPr>
        </p:nvSpPr>
        <p:spPr>
          <a:xfrm>
            <a:off x="650536" y="305254"/>
            <a:ext cx="10890928" cy="971550"/>
          </a:xfrm>
        </p:spPr>
        <p:txBody>
          <a:bodyPr anchor="t">
            <a:normAutofit/>
          </a:bodyPr>
          <a:lstStyle/>
          <a:p>
            <a:r>
              <a:rPr lang="en-US" dirty="0"/>
              <a:t>Test-Time Scaling (O1, O3)</a:t>
            </a:r>
          </a:p>
        </p:txBody>
      </p:sp>
      <p:sp>
        <p:nvSpPr>
          <p:cNvPr id="4" name="Content Placeholder 3">
            <a:extLst>
              <a:ext uri="{FF2B5EF4-FFF2-40B4-BE49-F238E27FC236}">
                <a16:creationId xmlns:a16="http://schemas.microsoft.com/office/drawing/2014/main" id="{BE2ACC57-0571-47F4-E7A5-BC2449D91AD3}"/>
              </a:ext>
            </a:extLst>
          </p:cNvPr>
          <p:cNvSpPr>
            <a:spLocks noGrp="1"/>
          </p:cNvSpPr>
          <p:nvPr>
            <p:ph idx="1"/>
          </p:nvPr>
        </p:nvSpPr>
        <p:spPr>
          <a:xfrm>
            <a:off x="887404" y="1401648"/>
            <a:ext cx="10654060" cy="4883038"/>
          </a:xfrm>
        </p:spPr>
        <p:txBody>
          <a:bodyPr anchor="t">
            <a:normAutofit fontScale="92500" lnSpcReduction="10000"/>
          </a:bodyPr>
          <a:lstStyle/>
          <a:p>
            <a:r>
              <a:rPr lang="en-US" dirty="0"/>
              <a:t>Optimizing model performance during inference by adjusting computational strategies without altering the model's weights.</a:t>
            </a:r>
          </a:p>
          <a:p>
            <a:r>
              <a:rPr lang="en-US" b="1" dirty="0"/>
              <a:t>O1 Optimization</a:t>
            </a:r>
            <a:r>
              <a:rPr lang="en-US" dirty="0"/>
              <a:t>:</a:t>
            </a:r>
          </a:p>
          <a:p>
            <a:pPr lvl="1"/>
            <a:r>
              <a:rPr lang="en-US" dirty="0"/>
              <a:t>Utilizes mixed-precision training (e.g., FP16) to reduce memory usage and increase speed.​</a:t>
            </a:r>
          </a:p>
          <a:p>
            <a:pPr lvl="1"/>
            <a:r>
              <a:rPr lang="en-US" dirty="0"/>
              <a:t>Incorporates techniques like kernel fusion and hardware-specific quantization to boost performance.​</a:t>
            </a:r>
          </a:p>
          <a:p>
            <a:r>
              <a:rPr lang="en-US" b="1" dirty="0"/>
              <a:t>O3 Optimization</a:t>
            </a:r>
            <a:r>
              <a:rPr lang="en-US" dirty="0"/>
              <a:t>:</a:t>
            </a:r>
          </a:p>
          <a:p>
            <a:pPr lvl="1"/>
            <a:r>
              <a:rPr lang="en-US" dirty="0"/>
              <a:t>Employs advanced methods such as sparse attention mechanisms and adaptive computation to handle complex tasks efficiently.​</a:t>
            </a:r>
          </a:p>
          <a:p>
            <a:pPr lvl="1"/>
            <a:r>
              <a:rPr lang="en-US" dirty="0"/>
              <a:t>Integrates reflection mechanisms, allowing models to self-assess and refine their outputs during inference.​</a:t>
            </a:r>
          </a:p>
          <a:p>
            <a:r>
              <a:rPr lang="en-US" b="1" dirty="0"/>
              <a:t>Benefits</a:t>
            </a:r>
            <a:r>
              <a:rPr lang="en-US" dirty="0"/>
              <a:t>:</a:t>
            </a:r>
          </a:p>
          <a:p>
            <a:pPr lvl="1"/>
            <a:r>
              <a:rPr lang="en-US" dirty="0"/>
              <a:t>Enhanced reasoning capabilities.​</a:t>
            </a:r>
          </a:p>
          <a:p>
            <a:pPr lvl="1"/>
            <a:r>
              <a:rPr lang="en-US" dirty="0"/>
              <a:t>Reduced latency and computational costs.</a:t>
            </a:r>
          </a:p>
          <a:p>
            <a:pPr lvl="1"/>
            <a:endParaRPr lang="en-US" dirty="0"/>
          </a:p>
          <a:p>
            <a:endParaRPr lang="en-US" dirty="0"/>
          </a:p>
          <a:p>
            <a:endParaRPr lang="en-US" dirty="0"/>
          </a:p>
        </p:txBody>
      </p:sp>
    </p:spTree>
    <p:extLst>
      <p:ext uri="{BB962C8B-B14F-4D97-AF65-F5344CB8AC3E}">
        <p14:creationId xmlns:p14="http://schemas.microsoft.com/office/powerpoint/2010/main" val="3959608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a highway near the ocean">
            <a:extLst>
              <a:ext uri="{FF2B5EF4-FFF2-40B4-BE49-F238E27FC236}">
                <a16:creationId xmlns:a16="http://schemas.microsoft.com/office/drawing/2014/main" id="{FDD6CC7C-DB1B-828D-8E80-6042CEB2B3AB}"/>
              </a:ext>
            </a:extLst>
          </p:cNvPr>
          <p:cNvPicPr>
            <a:picLocks noChangeAspect="1"/>
          </p:cNvPicPr>
          <p:nvPr/>
        </p:nvPicPr>
        <p:blipFill>
          <a:blip r:embed="rId2"/>
          <a:srcRect t="11833" b="13167"/>
          <a:stretch/>
        </p:blipFill>
        <p:spPr>
          <a:xfrm>
            <a:off x="20" y="10"/>
            <a:ext cx="12191979" cy="6857989"/>
          </a:xfrm>
          <a:prstGeom prst="rect">
            <a:avLst/>
          </a:prstGeom>
        </p:spPr>
      </p:pic>
      <p:sp>
        <p:nvSpPr>
          <p:cNvPr id="13" name="Rectangle 12">
            <a:extLst>
              <a:ext uri="{FF2B5EF4-FFF2-40B4-BE49-F238E27FC236}">
                <a16:creationId xmlns:a16="http://schemas.microsoft.com/office/drawing/2014/main" id="{9E9D00D9-C4F5-471E-BE2C-126CB112A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98CBDD-4523-CB21-9A14-43D51CBBAEC4}"/>
              </a:ext>
            </a:extLst>
          </p:cNvPr>
          <p:cNvSpPr>
            <a:spLocks noGrp="1"/>
          </p:cNvSpPr>
          <p:nvPr>
            <p:ph type="title"/>
          </p:nvPr>
        </p:nvSpPr>
        <p:spPr>
          <a:xfrm>
            <a:off x="640080" y="914400"/>
            <a:ext cx="4892948" cy="3427867"/>
          </a:xfrm>
        </p:spPr>
        <p:txBody>
          <a:bodyPr vert="horz" lIns="91440" tIns="45720" rIns="91440" bIns="45720" rtlCol="0" anchor="t">
            <a:normAutofit/>
          </a:bodyPr>
          <a:lstStyle/>
          <a:p>
            <a:r>
              <a:rPr lang="en-US" sz="5400" b="1" kern="1200" dirty="0">
                <a:solidFill>
                  <a:srgbClr val="FFFFFF"/>
                </a:solidFill>
                <a:latin typeface="+mj-lt"/>
                <a:ea typeface="+mj-ea"/>
                <a:cs typeface="+mj-cs"/>
              </a:rPr>
              <a:t>Thank you</a:t>
            </a:r>
          </a:p>
        </p:txBody>
      </p:sp>
      <p:cxnSp>
        <p:nvCxnSpPr>
          <p:cNvPr id="15" name="Straight Connector 14">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20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30491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6E7B3A7-1E30-7AA0-D093-BB9457B19B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236" y="817532"/>
            <a:ext cx="10099964" cy="53748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9A6679E-58F4-87CE-A3EB-B3975F6F88B7}"/>
              </a:ext>
            </a:extLst>
          </p:cNvPr>
          <p:cNvSpPr txBox="1"/>
          <p:nvPr/>
        </p:nvSpPr>
        <p:spPr>
          <a:xfrm>
            <a:off x="176645" y="124691"/>
            <a:ext cx="7356763" cy="584775"/>
          </a:xfrm>
          <a:prstGeom prst="rect">
            <a:avLst/>
          </a:prstGeom>
          <a:noFill/>
        </p:spPr>
        <p:txBody>
          <a:bodyPr wrap="square" rtlCol="0">
            <a:spAutoFit/>
          </a:bodyPr>
          <a:lstStyle/>
          <a:p>
            <a:r>
              <a:rPr lang="en-US" sz="3200" b="1" dirty="0"/>
              <a:t>Transformer Architecture Overview</a:t>
            </a:r>
          </a:p>
        </p:txBody>
      </p:sp>
      <p:sp>
        <p:nvSpPr>
          <p:cNvPr id="6" name="TextBox 5">
            <a:extLst>
              <a:ext uri="{FF2B5EF4-FFF2-40B4-BE49-F238E27FC236}">
                <a16:creationId xmlns:a16="http://schemas.microsoft.com/office/drawing/2014/main" id="{505FE432-CE79-BF17-6882-5BC725655AF4}"/>
              </a:ext>
            </a:extLst>
          </p:cNvPr>
          <p:cNvSpPr txBox="1"/>
          <p:nvPr/>
        </p:nvSpPr>
        <p:spPr>
          <a:xfrm>
            <a:off x="36367" y="6542194"/>
            <a:ext cx="11804074" cy="369332"/>
          </a:xfrm>
          <a:prstGeom prst="rect">
            <a:avLst/>
          </a:prstGeom>
          <a:noFill/>
        </p:spPr>
        <p:txBody>
          <a:bodyPr wrap="square">
            <a:spAutoFit/>
          </a:bodyPr>
          <a:lstStyle/>
          <a:p>
            <a:r>
              <a:rPr lang="en-US" sz="900" dirty="0"/>
              <a:t>​[1] </a:t>
            </a:r>
            <a:r>
              <a:rPr lang="en-US" sz="900" dirty="0" err="1"/>
              <a:t>Abaskohi</a:t>
            </a:r>
            <a:r>
              <a:rPr lang="en-US" sz="900" dirty="0"/>
              <a:t>, Amirhossein. "Navigating Transformers: A Comprehensive Exploration of Encoder-Only and Decoder-Only Models, Right Shift, and Beyond." </a:t>
            </a:r>
            <a:r>
              <a:rPr lang="en-US" sz="900" i="1" dirty="0"/>
              <a:t>Medium</a:t>
            </a:r>
            <a:r>
              <a:rPr lang="en-US" sz="900" dirty="0"/>
              <a:t>, 16 Aug. 2023, </a:t>
            </a:r>
            <a:r>
              <a:rPr lang="en-US" sz="900" dirty="0">
                <a:hlinkClick r:id="rId3"/>
              </a:rPr>
              <a:t>https://medium.com/@amirhossein.abaskohi/navigating-transformers-a-comprehensive-exploration-of-encoder-only-and-decoder-only-models-right-a0b46bdf6abe</a:t>
            </a:r>
            <a:r>
              <a:rPr lang="en-US" sz="900" dirty="0"/>
              <a:t>.</a:t>
            </a:r>
          </a:p>
        </p:txBody>
      </p:sp>
      <p:sp>
        <p:nvSpPr>
          <p:cNvPr id="8" name="TextBox 7">
            <a:extLst>
              <a:ext uri="{FF2B5EF4-FFF2-40B4-BE49-F238E27FC236}">
                <a16:creationId xmlns:a16="http://schemas.microsoft.com/office/drawing/2014/main" id="{5DBD80F7-96E6-8EF6-D772-DE9CB80EEFEB}"/>
              </a:ext>
            </a:extLst>
          </p:cNvPr>
          <p:cNvSpPr txBox="1"/>
          <p:nvPr/>
        </p:nvSpPr>
        <p:spPr>
          <a:xfrm>
            <a:off x="5251468" y="6192688"/>
            <a:ext cx="442750" cy="215444"/>
          </a:xfrm>
          <a:prstGeom prst="rect">
            <a:avLst/>
          </a:prstGeom>
          <a:noFill/>
        </p:spPr>
        <p:txBody>
          <a:bodyPr wrap="square" rtlCol="0">
            <a:spAutoFit/>
          </a:bodyPr>
          <a:lstStyle/>
          <a:p>
            <a:r>
              <a:rPr lang="en-US" sz="800" dirty="0"/>
              <a:t>[1]</a:t>
            </a:r>
          </a:p>
        </p:txBody>
      </p:sp>
    </p:spTree>
    <p:extLst>
      <p:ext uri="{BB962C8B-B14F-4D97-AF65-F5344CB8AC3E}">
        <p14:creationId xmlns:p14="http://schemas.microsoft.com/office/powerpoint/2010/main" val="380679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9" name="Rectangle 205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253F61-E92A-D89D-5B64-AD5E65FA8A6F}"/>
              </a:ext>
            </a:extLst>
          </p:cNvPr>
          <p:cNvSpPr>
            <a:spLocks noGrp="1"/>
          </p:cNvSpPr>
          <p:nvPr>
            <p:ph type="title"/>
          </p:nvPr>
        </p:nvSpPr>
        <p:spPr>
          <a:xfrm>
            <a:off x="640079" y="412616"/>
            <a:ext cx="5729547" cy="602668"/>
          </a:xfrm>
        </p:spPr>
        <p:txBody>
          <a:bodyPr>
            <a:normAutofit/>
          </a:bodyPr>
          <a:lstStyle/>
          <a:p>
            <a:pPr>
              <a:lnSpc>
                <a:spcPct val="90000"/>
              </a:lnSpc>
            </a:pPr>
            <a:r>
              <a:rPr lang="en-US" sz="3400" dirty="0"/>
              <a:t>Encoder-Decoder Structure</a:t>
            </a:r>
          </a:p>
        </p:txBody>
      </p:sp>
      <p:cxnSp>
        <p:nvCxnSpPr>
          <p:cNvPr id="2061" name="Straight Connector 2060">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69C8419-1C3F-9B66-1889-848E98516F7A}"/>
              </a:ext>
            </a:extLst>
          </p:cNvPr>
          <p:cNvSpPr>
            <a:spLocks noGrp="1"/>
          </p:cNvSpPr>
          <p:nvPr>
            <p:ph idx="1"/>
          </p:nvPr>
        </p:nvSpPr>
        <p:spPr>
          <a:xfrm>
            <a:off x="640079" y="2160019"/>
            <a:ext cx="10363893" cy="3666980"/>
          </a:xfrm>
        </p:spPr>
        <p:txBody>
          <a:bodyPr>
            <a:normAutofit/>
          </a:bodyPr>
          <a:lstStyle/>
          <a:p>
            <a:r>
              <a:rPr lang="en-US" b="1" dirty="0"/>
              <a:t>Overview</a:t>
            </a:r>
            <a:r>
              <a:rPr lang="en-US" dirty="0"/>
              <a:t>:</a:t>
            </a:r>
          </a:p>
          <a:p>
            <a:pPr lvl="1"/>
            <a:r>
              <a:rPr lang="en-US" dirty="0"/>
              <a:t>The Transformer architecture revolutionized natural language processing by eliminating recurrence and convolutions in favor of attention mechanisms.​ [1]</a:t>
            </a:r>
          </a:p>
          <a:p>
            <a:pPr lvl="1"/>
            <a:r>
              <a:rPr lang="en-US" dirty="0"/>
              <a:t>The architecture comprises two main components: </a:t>
            </a:r>
          </a:p>
          <a:p>
            <a:pPr lvl="1"/>
            <a:r>
              <a:rPr lang="en-US" dirty="0"/>
              <a:t>the </a:t>
            </a:r>
            <a:r>
              <a:rPr lang="en-US" b="1" dirty="0"/>
              <a:t>Encoder</a:t>
            </a:r>
            <a:r>
              <a:rPr lang="en-US" dirty="0"/>
              <a:t> and the </a:t>
            </a:r>
            <a:r>
              <a:rPr lang="en-US" b="1" dirty="0"/>
              <a:t>Decoder</a:t>
            </a:r>
            <a:r>
              <a:rPr lang="en-US" dirty="0"/>
              <a:t>, both built from stacks of identical layers.</a:t>
            </a:r>
          </a:p>
        </p:txBody>
      </p:sp>
      <p:sp>
        <p:nvSpPr>
          <p:cNvPr id="7" name="TextBox 6">
            <a:extLst>
              <a:ext uri="{FF2B5EF4-FFF2-40B4-BE49-F238E27FC236}">
                <a16:creationId xmlns:a16="http://schemas.microsoft.com/office/drawing/2014/main" id="{031FB4DE-17E0-B4EF-CCA4-6D1FA10E434C}"/>
              </a:ext>
            </a:extLst>
          </p:cNvPr>
          <p:cNvSpPr txBox="1"/>
          <p:nvPr/>
        </p:nvSpPr>
        <p:spPr>
          <a:xfrm>
            <a:off x="640079" y="6547763"/>
            <a:ext cx="7726919" cy="261610"/>
          </a:xfrm>
          <a:prstGeom prst="rect">
            <a:avLst/>
          </a:prstGeom>
          <a:noFill/>
        </p:spPr>
        <p:txBody>
          <a:bodyPr wrap="square">
            <a:spAutoFit/>
          </a:bodyPr>
          <a:lstStyle/>
          <a:p>
            <a:pPr>
              <a:spcAft>
                <a:spcPts val="600"/>
              </a:spcAft>
            </a:pPr>
            <a:r>
              <a:rPr lang="en-US" sz="1100" b="0" i="0" dirty="0">
                <a:solidFill>
                  <a:srgbClr val="222222"/>
                </a:solidFill>
                <a:effectLst/>
                <a:latin typeface="Arial" panose="020B0604020202020204" pitchFamily="34" charset="0"/>
              </a:rPr>
              <a:t>[1] Vaswani, Ashish, et al. "Attention is all you need." </a:t>
            </a:r>
            <a:r>
              <a:rPr lang="en-US" sz="1100" b="0" i="1" dirty="0">
                <a:solidFill>
                  <a:srgbClr val="222222"/>
                </a:solidFill>
                <a:effectLst/>
                <a:latin typeface="Arial" panose="020B0604020202020204" pitchFamily="34" charset="0"/>
              </a:rPr>
              <a:t>Advances in neural information processing systems</a:t>
            </a:r>
            <a:r>
              <a:rPr lang="en-US" sz="1100" b="0" i="0" dirty="0">
                <a:solidFill>
                  <a:srgbClr val="222222"/>
                </a:solidFill>
                <a:effectLst/>
                <a:latin typeface="Arial" panose="020B0604020202020204" pitchFamily="34" charset="0"/>
              </a:rPr>
              <a:t> 30 (2017).</a:t>
            </a:r>
            <a:endParaRPr lang="en-US" sz="1100" dirty="0"/>
          </a:p>
        </p:txBody>
      </p:sp>
    </p:spTree>
    <p:extLst>
      <p:ext uri="{BB962C8B-B14F-4D97-AF65-F5344CB8AC3E}">
        <p14:creationId xmlns:p14="http://schemas.microsoft.com/office/powerpoint/2010/main" val="877313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53F61-E92A-D89D-5B64-AD5E65FA8A6F}"/>
              </a:ext>
            </a:extLst>
          </p:cNvPr>
          <p:cNvSpPr>
            <a:spLocks noGrp="1"/>
          </p:cNvSpPr>
          <p:nvPr>
            <p:ph type="title"/>
          </p:nvPr>
        </p:nvSpPr>
        <p:spPr>
          <a:xfrm>
            <a:off x="640080" y="413658"/>
            <a:ext cx="5737859" cy="1097280"/>
          </a:xfrm>
        </p:spPr>
        <p:txBody>
          <a:bodyPr>
            <a:normAutofit/>
          </a:bodyPr>
          <a:lstStyle/>
          <a:p>
            <a:pPr>
              <a:lnSpc>
                <a:spcPct val="90000"/>
              </a:lnSpc>
            </a:pPr>
            <a:r>
              <a:rPr lang="en-US" sz="3400" dirty="0"/>
              <a:t>Encoder</a:t>
            </a:r>
          </a:p>
        </p:txBody>
      </p:sp>
      <p:sp>
        <p:nvSpPr>
          <p:cNvPr id="3" name="Content Placeholder 2">
            <a:extLst>
              <a:ext uri="{FF2B5EF4-FFF2-40B4-BE49-F238E27FC236}">
                <a16:creationId xmlns:a16="http://schemas.microsoft.com/office/drawing/2014/main" id="{C69C8419-1C3F-9B66-1889-848E98516F7A}"/>
              </a:ext>
            </a:extLst>
          </p:cNvPr>
          <p:cNvSpPr>
            <a:spLocks noGrp="1"/>
          </p:cNvSpPr>
          <p:nvPr>
            <p:ph idx="1"/>
          </p:nvPr>
        </p:nvSpPr>
        <p:spPr>
          <a:xfrm>
            <a:off x="857794" y="1595510"/>
            <a:ext cx="5737860" cy="3666980"/>
          </a:xfrm>
        </p:spPr>
        <p:txBody>
          <a:bodyPr>
            <a:noAutofit/>
          </a:bodyPr>
          <a:lstStyle/>
          <a:p>
            <a:pPr>
              <a:buFont typeface="Arial" panose="020B0604020202020204" pitchFamily="34" charset="0"/>
              <a:buChar char="•"/>
            </a:pPr>
            <a:r>
              <a:rPr lang="en-US" sz="1400" b="1" dirty="0"/>
              <a:t>Input Processing</a:t>
            </a:r>
            <a:r>
              <a:rPr lang="en-US" sz="1400" dirty="0"/>
              <a:t>:</a:t>
            </a:r>
          </a:p>
          <a:p>
            <a:pPr marL="742950" lvl="1" indent="-285750">
              <a:buFont typeface="Arial" panose="020B0604020202020204" pitchFamily="34" charset="0"/>
              <a:buChar char="•"/>
            </a:pPr>
            <a:r>
              <a:rPr lang="en-US" sz="1400" dirty="0"/>
              <a:t>Each input token is first converted into a vector using an embedding layer.​</a:t>
            </a:r>
          </a:p>
          <a:p>
            <a:pPr marL="742950" lvl="1" indent="-285750">
              <a:buFont typeface="Arial" panose="020B0604020202020204" pitchFamily="34" charset="0"/>
              <a:buChar char="•"/>
            </a:pPr>
            <a:r>
              <a:rPr lang="en-US" sz="1400" dirty="0"/>
              <a:t>Positional encoding is added to these embeddings to retain the order of the sequence, as the model lacks inherent sequence-awareness.​</a:t>
            </a:r>
            <a:r>
              <a:rPr lang="en-US" sz="1400" b="1" dirty="0"/>
              <a:t>Layer Composition</a:t>
            </a:r>
            <a:r>
              <a:rPr lang="en-US" sz="1400" dirty="0"/>
              <a:t>:</a:t>
            </a:r>
          </a:p>
          <a:p>
            <a:pPr marL="742950" lvl="1" indent="-285750">
              <a:buFont typeface="Arial" panose="020B0604020202020204" pitchFamily="34" charset="0"/>
              <a:buChar char="•"/>
            </a:pPr>
            <a:r>
              <a:rPr lang="en-US" sz="1400" dirty="0"/>
              <a:t>Each encoder layer consists of:</a:t>
            </a:r>
          </a:p>
          <a:p>
            <a:pPr marL="980694" lvl="2" indent="-285750"/>
            <a:r>
              <a:rPr lang="en-US" sz="1400" b="1" dirty="0"/>
              <a:t>Multi-Head Self-Attention Mechanism</a:t>
            </a:r>
            <a:r>
              <a:rPr lang="en-US" sz="1400" dirty="0"/>
              <a:t>: Allows the model to focus on different parts of the input sequence simultaneously, capturing various relationships.</a:t>
            </a:r>
          </a:p>
          <a:p>
            <a:pPr marL="980694" lvl="2" indent="-285750"/>
            <a:r>
              <a:rPr lang="en-US" sz="1400" b="1" dirty="0"/>
              <a:t>Feed-Forward Neural Network (FFN)</a:t>
            </a:r>
            <a:r>
              <a:rPr lang="en-US" sz="1400" dirty="0"/>
              <a:t>: Applies non-linear transformations to each position separately and identically.</a:t>
            </a:r>
          </a:p>
          <a:p>
            <a:pPr marL="742950" lvl="1" indent="-285750">
              <a:buFont typeface="Arial" panose="020B0604020202020204" pitchFamily="34" charset="0"/>
              <a:buChar char="•"/>
            </a:pPr>
            <a:r>
              <a:rPr lang="en-US" sz="1400" dirty="0"/>
              <a:t>Residual connections and layer normalization are employed after each sub-layer to facilitate training and convergence.</a:t>
            </a:r>
          </a:p>
        </p:txBody>
      </p:sp>
      <p:sp>
        <p:nvSpPr>
          <p:cNvPr id="7" name="TextBox 6">
            <a:extLst>
              <a:ext uri="{FF2B5EF4-FFF2-40B4-BE49-F238E27FC236}">
                <a16:creationId xmlns:a16="http://schemas.microsoft.com/office/drawing/2014/main" id="{031FB4DE-17E0-B4EF-CCA4-6D1FA10E434C}"/>
              </a:ext>
            </a:extLst>
          </p:cNvPr>
          <p:cNvSpPr txBox="1"/>
          <p:nvPr/>
        </p:nvSpPr>
        <p:spPr>
          <a:xfrm>
            <a:off x="224443" y="6601042"/>
            <a:ext cx="11551920" cy="261610"/>
          </a:xfrm>
          <a:prstGeom prst="rect">
            <a:avLst/>
          </a:prstGeom>
          <a:noFill/>
        </p:spPr>
        <p:txBody>
          <a:bodyPr wrap="square">
            <a:spAutoFit/>
          </a:bodyPr>
          <a:lstStyle/>
          <a:p>
            <a:pPr>
              <a:spcAft>
                <a:spcPts val="600"/>
              </a:spcAft>
            </a:pPr>
            <a:r>
              <a:rPr lang="en-US" sz="1100" b="0" i="0" dirty="0">
                <a:solidFill>
                  <a:srgbClr val="222222"/>
                </a:solidFill>
                <a:effectLst/>
                <a:latin typeface="Arial" panose="020B0604020202020204" pitchFamily="34" charset="0"/>
              </a:rPr>
              <a:t>[1] </a:t>
            </a:r>
            <a:r>
              <a:rPr lang="en-US" sz="1100" dirty="0"/>
              <a:t>Zhang, Aston, et al. "11.7. The Transformer Architecture." </a:t>
            </a:r>
            <a:r>
              <a:rPr lang="en-US" sz="1100" i="1" dirty="0"/>
              <a:t>Dive into Deep Learning</a:t>
            </a:r>
            <a:r>
              <a:rPr lang="en-US" sz="1100" dirty="0"/>
              <a:t>, 2023, </a:t>
            </a:r>
            <a:r>
              <a:rPr lang="en-US" sz="1100" dirty="0">
                <a:hlinkClick r:id="rId2"/>
              </a:rPr>
              <a:t>https://d2l.ai/chapter_attention-mechanisms-and-transformers/transformer.html</a:t>
            </a:r>
            <a:r>
              <a:rPr lang="en-US" sz="1100" dirty="0"/>
              <a:t>.​</a:t>
            </a:r>
          </a:p>
        </p:txBody>
      </p:sp>
      <p:sp>
        <p:nvSpPr>
          <p:cNvPr id="10" name="TextBox 9">
            <a:extLst>
              <a:ext uri="{FF2B5EF4-FFF2-40B4-BE49-F238E27FC236}">
                <a16:creationId xmlns:a16="http://schemas.microsoft.com/office/drawing/2014/main" id="{725198F3-7D32-4A24-7F4B-26BC1013281A}"/>
              </a:ext>
            </a:extLst>
          </p:cNvPr>
          <p:cNvSpPr txBox="1"/>
          <p:nvPr/>
        </p:nvSpPr>
        <p:spPr>
          <a:xfrm>
            <a:off x="9284968" y="5869342"/>
            <a:ext cx="442750" cy="215444"/>
          </a:xfrm>
          <a:prstGeom prst="rect">
            <a:avLst/>
          </a:prstGeom>
          <a:noFill/>
        </p:spPr>
        <p:txBody>
          <a:bodyPr wrap="square" rtlCol="0">
            <a:spAutoFit/>
          </a:bodyPr>
          <a:lstStyle/>
          <a:p>
            <a:r>
              <a:rPr lang="en-US" sz="800" dirty="0"/>
              <a:t>[1]</a:t>
            </a:r>
          </a:p>
        </p:txBody>
      </p:sp>
      <p:pic>
        <p:nvPicPr>
          <p:cNvPr id="8" name="Graphic 7">
            <a:extLst>
              <a:ext uri="{FF2B5EF4-FFF2-40B4-BE49-F238E27FC236}">
                <a16:creationId xmlns:a16="http://schemas.microsoft.com/office/drawing/2014/main" id="{C683E4CF-D3B1-652F-B58C-1B9DE1202B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11341" y="1221142"/>
            <a:ext cx="3619500" cy="4648200"/>
          </a:xfrm>
          <a:prstGeom prst="rect">
            <a:avLst/>
          </a:prstGeom>
        </p:spPr>
      </p:pic>
    </p:spTree>
    <p:extLst>
      <p:ext uri="{BB962C8B-B14F-4D97-AF65-F5344CB8AC3E}">
        <p14:creationId xmlns:p14="http://schemas.microsoft.com/office/powerpoint/2010/main" val="2017729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53F61-E92A-D89D-5B64-AD5E65FA8A6F}"/>
              </a:ext>
            </a:extLst>
          </p:cNvPr>
          <p:cNvSpPr>
            <a:spLocks noGrp="1"/>
          </p:cNvSpPr>
          <p:nvPr>
            <p:ph type="title"/>
          </p:nvPr>
        </p:nvSpPr>
        <p:spPr>
          <a:xfrm>
            <a:off x="640080" y="428172"/>
            <a:ext cx="5737859" cy="1097280"/>
          </a:xfrm>
        </p:spPr>
        <p:txBody>
          <a:bodyPr>
            <a:normAutofit/>
          </a:bodyPr>
          <a:lstStyle/>
          <a:p>
            <a:pPr>
              <a:lnSpc>
                <a:spcPct val="90000"/>
              </a:lnSpc>
            </a:pPr>
            <a:r>
              <a:rPr lang="en-US" sz="3400" dirty="0"/>
              <a:t>Decoder</a:t>
            </a:r>
          </a:p>
        </p:txBody>
      </p:sp>
      <p:sp>
        <p:nvSpPr>
          <p:cNvPr id="3" name="Content Placeholder 2">
            <a:extLst>
              <a:ext uri="{FF2B5EF4-FFF2-40B4-BE49-F238E27FC236}">
                <a16:creationId xmlns:a16="http://schemas.microsoft.com/office/drawing/2014/main" id="{C69C8419-1C3F-9B66-1889-848E98516F7A}"/>
              </a:ext>
            </a:extLst>
          </p:cNvPr>
          <p:cNvSpPr>
            <a:spLocks noGrp="1"/>
          </p:cNvSpPr>
          <p:nvPr>
            <p:ph idx="1"/>
          </p:nvPr>
        </p:nvSpPr>
        <p:spPr>
          <a:xfrm>
            <a:off x="640080" y="1525452"/>
            <a:ext cx="5737860" cy="3666980"/>
          </a:xfrm>
        </p:spPr>
        <p:txBody>
          <a:bodyPr>
            <a:noAutofit/>
          </a:bodyPr>
          <a:lstStyle/>
          <a:p>
            <a:r>
              <a:rPr lang="en-US" sz="1400" b="1" dirty="0"/>
              <a:t>Input Processing</a:t>
            </a:r>
            <a:r>
              <a:rPr lang="en-US" sz="1400" dirty="0"/>
              <a:t>:</a:t>
            </a:r>
          </a:p>
          <a:p>
            <a:pPr lvl="1"/>
            <a:r>
              <a:rPr lang="en-US" sz="1400" dirty="0"/>
              <a:t>Similar to the encoder, the decoder starts with embedding the target sequence tokens and adding positional encodings.</a:t>
            </a:r>
          </a:p>
          <a:p>
            <a:r>
              <a:rPr lang="en-US" sz="1400" dirty="0"/>
              <a:t>​</a:t>
            </a:r>
            <a:r>
              <a:rPr lang="en-US" sz="1400" b="1" dirty="0"/>
              <a:t>Layer Composition</a:t>
            </a:r>
            <a:r>
              <a:rPr lang="en-US" sz="1400" dirty="0"/>
              <a:t>:</a:t>
            </a:r>
          </a:p>
          <a:p>
            <a:pPr lvl="1"/>
            <a:r>
              <a:rPr lang="en-US" sz="1400" dirty="0"/>
              <a:t>Each decoder layer includes:​</a:t>
            </a:r>
          </a:p>
          <a:p>
            <a:pPr marL="742950" lvl="1" indent="-285750">
              <a:buFont typeface="Arial" panose="020B0604020202020204" pitchFamily="34" charset="0"/>
              <a:buChar char="•"/>
            </a:pPr>
            <a:r>
              <a:rPr lang="en-US" sz="1400" b="1" dirty="0"/>
              <a:t>Masked Multi-Head Self-Attention Mechanism</a:t>
            </a:r>
            <a:r>
              <a:rPr lang="en-US" sz="1400" dirty="0"/>
              <a:t>: Prevents positions from attending to subsequent positions, ensuring the model predicts the next token without peeking ahead.</a:t>
            </a:r>
          </a:p>
          <a:p>
            <a:pPr marL="742950" lvl="1" indent="-285750">
              <a:buFont typeface="Arial" panose="020B0604020202020204" pitchFamily="34" charset="0"/>
              <a:buChar char="•"/>
            </a:pPr>
            <a:r>
              <a:rPr lang="en-US" sz="1400" b="1" dirty="0"/>
              <a:t>Encoder-Decoder Attention Mechanism</a:t>
            </a:r>
            <a:r>
              <a:rPr lang="en-US" sz="1400" dirty="0"/>
              <a:t>: Allows the decoder to focus on relevant parts of the input sequence by attending to the encoder's output.</a:t>
            </a:r>
          </a:p>
          <a:p>
            <a:pPr marL="742950" lvl="1" indent="-285750">
              <a:buFont typeface="Arial" panose="020B0604020202020204" pitchFamily="34" charset="0"/>
              <a:buChar char="•"/>
            </a:pPr>
            <a:r>
              <a:rPr lang="en-US" sz="1400" b="1" dirty="0"/>
              <a:t>Feed-Forward Neural Network (FFN)</a:t>
            </a:r>
            <a:r>
              <a:rPr lang="en-US" sz="1400" dirty="0"/>
              <a:t>: Similar to the encoder's FFN, applied position-wise.</a:t>
            </a:r>
          </a:p>
          <a:p>
            <a:pPr>
              <a:buFont typeface="Arial" panose="020B0604020202020204" pitchFamily="34" charset="0"/>
              <a:buChar char="•"/>
            </a:pPr>
            <a:r>
              <a:rPr lang="en-US" sz="1400" dirty="0"/>
              <a:t>Again, residual connections and layer normalization are applied after each sub-layer.​</a:t>
            </a:r>
          </a:p>
        </p:txBody>
      </p:sp>
      <p:sp>
        <p:nvSpPr>
          <p:cNvPr id="7" name="TextBox 6">
            <a:extLst>
              <a:ext uri="{FF2B5EF4-FFF2-40B4-BE49-F238E27FC236}">
                <a16:creationId xmlns:a16="http://schemas.microsoft.com/office/drawing/2014/main" id="{031FB4DE-17E0-B4EF-CCA4-6D1FA10E434C}"/>
              </a:ext>
            </a:extLst>
          </p:cNvPr>
          <p:cNvSpPr txBox="1"/>
          <p:nvPr/>
        </p:nvSpPr>
        <p:spPr>
          <a:xfrm>
            <a:off x="224443" y="6601042"/>
            <a:ext cx="11551920" cy="261610"/>
          </a:xfrm>
          <a:prstGeom prst="rect">
            <a:avLst/>
          </a:prstGeom>
          <a:noFill/>
        </p:spPr>
        <p:txBody>
          <a:bodyPr wrap="square">
            <a:spAutoFit/>
          </a:bodyPr>
          <a:lstStyle/>
          <a:p>
            <a:pPr>
              <a:spcAft>
                <a:spcPts val="600"/>
              </a:spcAft>
            </a:pPr>
            <a:r>
              <a:rPr lang="en-US" sz="1100" b="0" i="0" dirty="0">
                <a:solidFill>
                  <a:srgbClr val="222222"/>
                </a:solidFill>
                <a:effectLst/>
                <a:latin typeface="Arial" panose="020B0604020202020204" pitchFamily="34" charset="0"/>
              </a:rPr>
              <a:t>[1] </a:t>
            </a:r>
            <a:r>
              <a:rPr lang="en-US" sz="1100" dirty="0"/>
              <a:t>Zhang, Aston, et al. "11.7. The Transformer Architecture." </a:t>
            </a:r>
            <a:r>
              <a:rPr lang="en-US" sz="1100" i="1" dirty="0"/>
              <a:t>Dive into Deep Learning</a:t>
            </a:r>
            <a:r>
              <a:rPr lang="en-US" sz="1100" dirty="0"/>
              <a:t>, 2023, </a:t>
            </a:r>
            <a:r>
              <a:rPr lang="en-US" sz="1100" dirty="0">
                <a:hlinkClick r:id="rId2"/>
              </a:rPr>
              <a:t>https://d2l.ai/chapter_attention-mechanisms-and-transformers/transformer.html</a:t>
            </a:r>
            <a:r>
              <a:rPr lang="en-US" sz="1100" dirty="0"/>
              <a:t>.​</a:t>
            </a:r>
          </a:p>
        </p:txBody>
      </p:sp>
      <p:sp>
        <p:nvSpPr>
          <p:cNvPr id="10" name="TextBox 9">
            <a:extLst>
              <a:ext uri="{FF2B5EF4-FFF2-40B4-BE49-F238E27FC236}">
                <a16:creationId xmlns:a16="http://schemas.microsoft.com/office/drawing/2014/main" id="{725198F3-7D32-4A24-7F4B-26BC1013281A}"/>
              </a:ext>
            </a:extLst>
          </p:cNvPr>
          <p:cNvSpPr txBox="1"/>
          <p:nvPr/>
        </p:nvSpPr>
        <p:spPr>
          <a:xfrm>
            <a:off x="9284968" y="5869342"/>
            <a:ext cx="442750" cy="215444"/>
          </a:xfrm>
          <a:prstGeom prst="rect">
            <a:avLst/>
          </a:prstGeom>
          <a:noFill/>
        </p:spPr>
        <p:txBody>
          <a:bodyPr wrap="square" rtlCol="0">
            <a:spAutoFit/>
          </a:bodyPr>
          <a:lstStyle/>
          <a:p>
            <a:r>
              <a:rPr lang="en-US" sz="800" dirty="0"/>
              <a:t>[1]</a:t>
            </a:r>
          </a:p>
        </p:txBody>
      </p:sp>
      <p:pic>
        <p:nvPicPr>
          <p:cNvPr id="8" name="Graphic 7">
            <a:extLst>
              <a:ext uri="{FF2B5EF4-FFF2-40B4-BE49-F238E27FC236}">
                <a16:creationId xmlns:a16="http://schemas.microsoft.com/office/drawing/2014/main" id="{C683E4CF-D3B1-652F-B58C-1B9DE1202B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11341" y="1221142"/>
            <a:ext cx="3619500" cy="4648200"/>
          </a:xfrm>
          <a:prstGeom prst="rect">
            <a:avLst/>
          </a:prstGeom>
        </p:spPr>
      </p:pic>
    </p:spTree>
    <p:extLst>
      <p:ext uri="{BB962C8B-B14F-4D97-AF65-F5344CB8AC3E}">
        <p14:creationId xmlns:p14="http://schemas.microsoft.com/office/powerpoint/2010/main" val="2063823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53F61-E92A-D89D-5B64-AD5E65FA8A6F}"/>
              </a:ext>
            </a:extLst>
          </p:cNvPr>
          <p:cNvSpPr>
            <a:spLocks noGrp="1"/>
          </p:cNvSpPr>
          <p:nvPr>
            <p:ph type="title"/>
          </p:nvPr>
        </p:nvSpPr>
        <p:spPr>
          <a:xfrm>
            <a:off x="640078" y="465085"/>
            <a:ext cx="6332220" cy="602668"/>
          </a:xfrm>
        </p:spPr>
        <p:txBody>
          <a:bodyPr>
            <a:normAutofit/>
          </a:bodyPr>
          <a:lstStyle/>
          <a:p>
            <a:pPr>
              <a:lnSpc>
                <a:spcPct val="90000"/>
              </a:lnSpc>
            </a:pPr>
            <a:r>
              <a:rPr lang="en-US" sz="3400" dirty="0"/>
              <a:t>Encoder-Decoder Key Features:</a:t>
            </a:r>
          </a:p>
        </p:txBody>
      </p:sp>
      <p:sp>
        <p:nvSpPr>
          <p:cNvPr id="3" name="Content Placeholder 2">
            <a:extLst>
              <a:ext uri="{FF2B5EF4-FFF2-40B4-BE49-F238E27FC236}">
                <a16:creationId xmlns:a16="http://schemas.microsoft.com/office/drawing/2014/main" id="{C69C8419-1C3F-9B66-1889-848E98516F7A}"/>
              </a:ext>
            </a:extLst>
          </p:cNvPr>
          <p:cNvSpPr>
            <a:spLocks noGrp="1"/>
          </p:cNvSpPr>
          <p:nvPr>
            <p:ph idx="1"/>
          </p:nvPr>
        </p:nvSpPr>
        <p:spPr>
          <a:xfrm>
            <a:off x="640078" y="1371600"/>
            <a:ext cx="10363893" cy="3666980"/>
          </a:xfrm>
        </p:spPr>
        <p:txBody>
          <a:bodyPr>
            <a:normAutofit/>
          </a:bodyPr>
          <a:lstStyle/>
          <a:p>
            <a:r>
              <a:rPr lang="en-US" b="1" dirty="0"/>
              <a:t>Parallelization</a:t>
            </a:r>
            <a:r>
              <a:rPr lang="en-US" dirty="0"/>
              <a:t>: Unlike RNNs, Transformers process all tokens simultaneously, enabling efficient training and inference.​ [1]</a:t>
            </a:r>
          </a:p>
          <a:p>
            <a:r>
              <a:rPr lang="en-US" b="1" dirty="0"/>
              <a:t>Long-Range Dependency Modeling</a:t>
            </a:r>
            <a:r>
              <a:rPr lang="en-US" dirty="0"/>
              <a:t>: The attention mechanisms allow the model to capture relationships between distant tokens effectively.​</a:t>
            </a:r>
          </a:p>
          <a:p>
            <a:r>
              <a:rPr lang="en-US" b="1" dirty="0"/>
              <a:t>Flexibility</a:t>
            </a:r>
            <a:r>
              <a:rPr lang="en-US" dirty="0"/>
              <a:t>: The architecture can be adapted for various tasks by modifying the encoder, decoder, or both.</a:t>
            </a:r>
          </a:p>
        </p:txBody>
      </p:sp>
      <p:sp>
        <p:nvSpPr>
          <p:cNvPr id="7" name="TextBox 6">
            <a:extLst>
              <a:ext uri="{FF2B5EF4-FFF2-40B4-BE49-F238E27FC236}">
                <a16:creationId xmlns:a16="http://schemas.microsoft.com/office/drawing/2014/main" id="{031FB4DE-17E0-B4EF-CCA4-6D1FA10E434C}"/>
              </a:ext>
            </a:extLst>
          </p:cNvPr>
          <p:cNvSpPr txBox="1"/>
          <p:nvPr/>
        </p:nvSpPr>
        <p:spPr>
          <a:xfrm>
            <a:off x="640079" y="6547763"/>
            <a:ext cx="7726919" cy="261610"/>
          </a:xfrm>
          <a:prstGeom prst="rect">
            <a:avLst/>
          </a:prstGeom>
          <a:noFill/>
        </p:spPr>
        <p:txBody>
          <a:bodyPr wrap="square">
            <a:spAutoFit/>
          </a:bodyPr>
          <a:lstStyle/>
          <a:p>
            <a:pPr>
              <a:spcAft>
                <a:spcPts val="600"/>
              </a:spcAft>
            </a:pPr>
            <a:r>
              <a:rPr lang="en-US" sz="1100" b="0" i="0" dirty="0">
                <a:solidFill>
                  <a:srgbClr val="222222"/>
                </a:solidFill>
                <a:effectLst/>
                <a:latin typeface="Arial" panose="020B0604020202020204" pitchFamily="34" charset="0"/>
              </a:rPr>
              <a:t>[1] </a:t>
            </a:r>
            <a:r>
              <a:rPr lang="en-US" sz="1100" dirty="0"/>
              <a:t>Hugging Face. </a:t>
            </a:r>
            <a:r>
              <a:rPr lang="en-US" sz="1100" i="1" dirty="0"/>
              <a:t>Transformer-based Encoder-Decoder Models</a:t>
            </a:r>
            <a:r>
              <a:rPr lang="en-US" sz="1100" dirty="0"/>
              <a:t>. </a:t>
            </a:r>
            <a:r>
              <a:rPr lang="en-US" sz="1100" dirty="0">
                <a:hlinkClick r:id="rId2"/>
              </a:rPr>
              <a:t>Hugging Face Blog</a:t>
            </a:r>
            <a:endParaRPr lang="en-US" sz="1100" dirty="0"/>
          </a:p>
        </p:txBody>
      </p:sp>
      <p:sp>
        <p:nvSpPr>
          <p:cNvPr id="5" name="TextBox 4">
            <a:extLst>
              <a:ext uri="{FF2B5EF4-FFF2-40B4-BE49-F238E27FC236}">
                <a16:creationId xmlns:a16="http://schemas.microsoft.com/office/drawing/2014/main" id="{9233DFC7-0BB5-E8D1-84E6-0AB1FB13296A}"/>
              </a:ext>
            </a:extLst>
          </p:cNvPr>
          <p:cNvSpPr txBox="1"/>
          <p:nvPr/>
        </p:nvSpPr>
        <p:spPr>
          <a:xfrm>
            <a:off x="640078" y="4315843"/>
            <a:ext cx="6094268" cy="1477328"/>
          </a:xfrm>
          <a:prstGeom prst="rect">
            <a:avLst/>
          </a:prstGeom>
          <a:noFill/>
        </p:spPr>
        <p:txBody>
          <a:bodyPr wrap="square">
            <a:spAutoFit/>
          </a:bodyPr>
          <a:lstStyle/>
          <a:p>
            <a:r>
              <a:rPr lang="en-US" b="1" dirty="0"/>
              <a:t>Applications</a:t>
            </a:r>
            <a:r>
              <a:rPr lang="en-US" dirty="0"/>
              <a:t>:</a:t>
            </a:r>
          </a:p>
          <a:p>
            <a:pPr marL="285750" indent="-285750">
              <a:buFont typeface="Arial" panose="020B0604020202020204" pitchFamily="34" charset="0"/>
              <a:buChar char="•"/>
            </a:pPr>
            <a:r>
              <a:rPr lang="en-US" dirty="0"/>
              <a:t>Machine Translation (e.g., English to German)​</a:t>
            </a:r>
          </a:p>
          <a:p>
            <a:pPr marL="285750" indent="-285750">
              <a:buFont typeface="Arial" panose="020B0604020202020204" pitchFamily="34" charset="0"/>
              <a:buChar char="•"/>
            </a:pPr>
            <a:r>
              <a:rPr lang="en-US" dirty="0"/>
              <a:t>Text Summarization​</a:t>
            </a:r>
          </a:p>
          <a:p>
            <a:pPr marL="285750" indent="-285750">
              <a:buFont typeface="Arial" panose="020B0604020202020204" pitchFamily="34" charset="0"/>
              <a:buChar char="•"/>
            </a:pPr>
            <a:r>
              <a:rPr lang="en-US" dirty="0"/>
              <a:t>Question Answering​</a:t>
            </a:r>
          </a:p>
          <a:p>
            <a:pPr marL="285750" indent="-285750">
              <a:buFont typeface="Arial" panose="020B0604020202020204" pitchFamily="34" charset="0"/>
              <a:buChar char="•"/>
            </a:pPr>
            <a:r>
              <a:rPr lang="en-US" dirty="0"/>
              <a:t>Text Generation</a:t>
            </a:r>
          </a:p>
        </p:txBody>
      </p:sp>
    </p:spTree>
    <p:extLst>
      <p:ext uri="{BB962C8B-B14F-4D97-AF65-F5344CB8AC3E}">
        <p14:creationId xmlns:p14="http://schemas.microsoft.com/office/powerpoint/2010/main" val="124127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BCCD-ABE8-0CB9-F5B9-865D2768DEE9}"/>
              </a:ext>
            </a:extLst>
          </p:cNvPr>
          <p:cNvSpPr>
            <a:spLocks noGrp="1"/>
          </p:cNvSpPr>
          <p:nvPr>
            <p:ph type="title"/>
          </p:nvPr>
        </p:nvSpPr>
        <p:spPr>
          <a:xfrm>
            <a:off x="640079" y="297544"/>
            <a:ext cx="10890929" cy="1097280"/>
          </a:xfrm>
        </p:spPr>
        <p:txBody>
          <a:bodyPr>
            <a:normAutofit/>
          </a:bodyPr>
          <a:lstStyle/>
          <a:p>
            <a:r>
              <a:rPr lang="en-US" dirty="0"/>
              <a:t>Attention Mechanism</a:t>
            </a:r>
          </a:p>
        </p:txBody>
      </p:sp>
      <p:sp>
        <p:nvSpPr>
          <p:cNvPr id="3" name="Content Placeholder 2">
            <a:extLst>
              <a:ext uri="{FF2B5EF4-FFF2-40B4-BE49-F238E27FC236}">
                <a16:creationId xmlns:a16="http://schemas.microsoft.com/office/drawing/2014/main" id="{7F72A6FE-39A9-079A-7B42-4ED2387EA113}"/>
              </a:ext>
            </a:extLst>
          </p:cNvPr>
          <p:cNvSpPr>
            <a:spLocks noGrp="1"/>
          </p:cNvSpPr>
          <p:nvPr>
            <p:ph idx="1"/>
          </p:nvPr>
        </p:nvSpPr>
        <p:spPr>
          <a:xfrm>
            <a:off x="640079" y="1645920"/>
            <a:ext cx="10890928" cy="3566160"/>
          </a:xfrm>
        </p:spPr>
        <p:txBody>
          <a:bodyPr>
            <a:normAutofit/>
          </a:bodyPr>
          <a:lstStyle/>
          <a:p>
            <a:r>
              <a:rPr lang="en-US" dirty="0"/>
              <a:t>An attention mechanism is a component in deep learning models that enables the network to focus on specific parts of the input data, assigning different levels of importance to different elements. This approach enhances the model's ability to capture relevant information, especially in tasks involving sequences or spatial data. Here’s some attention mechanism</a:t>
            </a:r>
          </a:p>
          <a:p>
            <a:r>
              <a:rPr lang="en-US" dirty="0"/>
              <a:t>Type of the attention cover in this lecture</a:t>
            </a:r>
          </a:p>
          <a:p>
            <a:pPr lvl="1"/>
            <a:r>
              <a:rPr lang="en-US" dirty="0"/>
              <a:t>Self-Attention </a:t>
            </a:r>
          </a:p>
          <a:p>
            <a:pPr lvl="1"/>
            <a:r>
              <a:rPr lang="en-US" dirty="0"/>
              <a:t>Multi-Head Attention</a:t>
            </a:r>
          </a:p>
        </p:txBody>
      </p:sp>
    </p:spTree>
    <p:extLst>
      <p:ext uri="{BB962C8B-B14F-4D97-AF65-F5344CB8AC3E}">
        <p14:creationId xmlns:p14="http://schemas.microsoft.com/office/powerpoint/2010/main" val="3533473436"/>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397</TotalTime>
  <Words>3068</Words>
  <Application>Microsoft Macintosh PowerPoint</Application>
  <PresentationFormat>Widescreen</PresentationFormat>
  <Paragraphs>387</Paragraphs>
  <Slides>34</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Aptos</vt:lpstr>
      <vt:lpstr>Arial</vt:lpstr>
      <vt:lpstr>Bierstadt</vt:lpstr>
      <vt:lpstr>Grandview Display</vt:lpstr>
      <vt:lpstr>Noto Sans</vt:lpstr>
      <vt:lpstr>DashVTI</vt:lpstr>
      <vt:lpstr>Week 2:  LLM Overview</vt:lpstr>
      <vt:lpstr>Agenda</vt:lpstr>
      <vt:lpstr>Transformer Architecture</vt:lpstr>
      <vt:lpstr>PowerPoint Presentation</vt:lpstr>
      <vt:lpstr>Encoder-Decoder Structure</vt:lpstr>
      <vt:lpstr>Encoder</vt:lpstr>
      <vt:lpstr>Decoder</vt:lpstr>
      <vt:lpstr>Encoder-Decoder Key Features:</vt:lpstr>
      <vt:lpstr>Attention Mechanism</vt:lpstr>
      <vt:lpstr>Self Attention / Scaled Dot Product attention </vt:lpstr>
      <vt:lpstr>Multi-Head Attention</vt:lpstr>
      <vt:lpstr>Feedforward Neural Networks​ </vt:lpstr>
      <vt:lpstr>Positional Encoding in Transformers</vt:lpstr>
      <vt:lpstr>Layer Normalization in Transformers</vt:lpstr>
      <vt:lpstr>Next Token Prediction</vt:lpstr>
      <vt:lpstr>Hallucination in LLMs</vt:lpstr>
      <vt:lpstr>Reducing Hallucination in LLMs</vt:lpstr>
      <vt:lpstr>LLM Pretraining</vt:lpstr>
      <vt:lpstr>Pretraining Pipeline Overview</vt:lpstr>
      <vt:lpstr>Common Pretraining Datasets</vt:lpstr>
      <vt:lpstr>Tokenization and Training Objectives</vt:lpstr>
      <vt:lpstr>Key Challenges in Pretraining</vt:lpstr>
      <vt:lpstr>Pretraining Best Practices (Case Study) – LLaMA 4 </vt:lpstr>
      <vt:lpstr>Supervised Fine-Tuning (SFT)</vt:lpstr>
      <vt:lpstr>Alignment Techniques</vt:lpstr>
      <vt:lpstr>Direct Preference Optimization (DPO)</vt:lpstr>
      <vt:lpstr>Proximal Policy Optimization (PPO)</vt:lpstr>
      <vt:lpstr>Training Data</vt:lpstr>
      <vt:lpstr>Data Requirements – Scale and Diversity</vt:lpstr>
      <vt:lpstr>Training Costs – Real-World Examples</vt:lpstr>
      <vt:lpstr>Data Collection Challenges</vt:lpstr>
      <vt:lpstr>Practical Considerations</vt:lpstr>
      <vt:lpstr>Test-Time Scaling (O1, O3)</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  LLM Overview</dc:title>
  <dc:creator>Quanliang Lai</dc:creator>
  <cp:lastModifiedBy>Quanliang Lai</cp:lastModifiedBy>
  <cp:revision>1</cp:revision>
  <dcterms:created xsi:type="dcterms:W3CDTF">2025-04-14T14:35:08Z</dcterms:created>
  <dcterms:modified xsi:type="dcterms:W3CDTF">2025-04-14T21:13:02Z</dcterms:modified>
</cp:coreProperties>
</file>