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latsi" charset="1" panose="00000500000000000000"/>
      <p:regular r:id="rId18"/>
    </p:embeddedFont>
    <p:embeddedFont>
      <p:font typeface="Roboto" charset="1" panose="02000000000000000000"/>
      <p:regular r:id="rId19"/>
    </p:embeddedFont>
    <p:embeddedFont>
      <p:font typeface="Open Sans Bold" charset="1" panose="020B0806030504020204"/>
      <p:regular r:id="rId20"/>
    </p:embeddedFont>
    <p:embeddedFont>
      <p:font typeface="Open Sans" charset="1" panose="020B0606030504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4836691" y="1930748"/>
            <a:ext cx="12422609" cy="4561079"/>
          </a:xfrm>
          <a:prstGeom prst="rect">
            <a:avLst/>
          </a:prstGeom>
        </p:spPr>
        <p:txBody>
          <a:bodyPr anchor="t" rtlCol="false" tIns="0" lIns="0" bIns="0" rIns="0">
            <a:spAutoFit/>
          </a:bodyPr>
          <a:lstStyle/>
          <a:p>
            <a:pPr algn="ctr">
              <a:lnSpc>
                <a:spcPts val="6201"/>
              </a:lnSpc>
            </a:pPr>
            <a:r>
              <a:rPr lang="en-US" sz="6393">
                <a:solidFill>
                  <a:srgbClr val="000000"/>
                </a:solidFill>
                <a:latin typeface="Alatsi"/>
                <a:ea typeface="Alatsi"/>
                <a:cs typeface="Alatsi"/>
                <a:sym typeface="Alatsi"/>
              </a:rPr>
              <a:t>AI-DRIVEN RISK PREDICTION ENGINE FOR EARLY DETECTION OF CHRONIC PATIENT DETERIORATION</a:t>
            </a:r>
          </a:p>
          <a:p>
            <a:pPr algn="ctr">
              <a:lnSpc>
                <a:spcPts val="15761"/>
              </a:lnSpc>
            </a:pP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9659474" y="6190527"/>
            <a:ext cx="7282506" cy="1986281"/>
          </a:xfrm>
          <a:prstGeom prst="rect">
            <a:avLst/>
          </a:prstGeom>
        </p:spPr>
        <p:txBody>
          <a:bodyPr anchor="t" rtlCol="false" tIns="0" lIns="0" bIns="0" rIns="0">
            <a:spAutoFit/>
          </a:bodyPr>
          <a:lstStyle/>
          <a:p>
            <a:pPr algn="ctr">
              <a:lnSpc>
                <a:spcPts val="3919"/>
              </a:lnSpc>
            </a:pPr>
            <a:r>
              <a:rPr lang="en-US" sz="2799">
                <a:solidFill>
                  <a:srgbClr val="000000"/>
                </a:solidFill>
                <a:latin typeface="Roboto"/>
                <a:ea typeface="Roboto"/>
                <a:cs typeface="Roboto"/>
                <a:sym typeface="Roboto"/>
              </a:rPr>
              <a:t>Aniruth Narayanan S -22BRS1068</a:t>
            </a:r>
          </a:p>
          <a:p>
            <a:pPr algn="ctr">
              <a:lnSpc>
                <a:spcPts val="3919"/>
              </a:lnSpc>
            </a:pPr>
            <a:r>
              <a:rPr lang="en-US" sz="2799">
                <a:solidFill>
                  <a:srgbClr val="000000"/>
                </a:solidFill>
                <a:latin typeface="Roboto"/>
                <a:ea typeface="Roboto"/>
                <a:cs typeface="Roboto"/>
                <a:sym typeface="Roboto"/>
              </a:rPr>
              <a:t>Akil S  - 22BRS1088</a:t>
            </a:r>
          </a:p>
          <a:p>
            <a:pPr algn="ctr">
              <a:lnSpc>
                <a:spcPts val="3919"/>
              </a:lnSpc>
            </a:pPr>
            <a:r>
              <a:rPr lang="en-US" sz="2799">
                <a:solidFill>
                  <a:srgbClr val="000000"/>
                </a:solidFill>
                <a:latin typeface="Roboto"/>
                <a:ea typeface="Roboto"/>
                <a:cs typeface="Roboto"/>
                <a:sym typeface="Roboto"/>
              </a:rPr>
              <a:t>Jagadeesh Raja N 22BCE1887</a:t>
            </a:r>
          </a:p>
          <a:p>
            <a:pPr algn="ctr">
              <a:lnSpc>
                <a:spcPts val="3919"/>
              </a:lnSpc>
              <a:spcBef>
                <a:spcPct val="0"/>
              </a:spcBef>
            </a:pPr>
            <a:r>
              <a:rPr lang="en-US" sz="2799">
                <a:solidFill>
                  <a:srgbClr val="000000"/>
                </a:solidFill>
                <a:latin typeface="Roboto"/>
                <a:ea typeface="Roboto"/>
                <a:cs typeface="Roboto"/>
                <a:sym typeface="Roboto"/>
              </a:rPr>
              <a:t>Thashventh .G  22BRS1186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681650" y="2650814"/>
            <a:ext cx="13914594" cy="6887724"/>
          </a:xfrm>
          <a:custGeom>
            <a:avLst/>
            <a:gdLst/>
            <a:ahLst/>
            <a:cxnLst/>
            <a:rect r="r" b="b" t="t" l="l"/>
            <a:pathLst>
              <a:path h="6887724" w="13914594">
                <a:moveTo>
                  <a:pt x="0" y="0"/>
                </a:moveTo>
                <a:lnTo>
                  <a:pt x="13914594" y="0"/>
                </a:lnTo>
                <a:lnTo>
                  <a:pt x="13914594" y="6887724"/>
                </a:lnTo>
                <a:lnTo>
                  <a:pt x="0" y="6887724"/>
                </a:lnTo>
                <a:lnTo>
                  <a:pt x="0" y="0"/>
                </a:lnTo>
                <a:close/>
              </a:path>
            </a:pathLst>
          </a:custGeom>
          <a:blipFill>
            <a:blip r:embed="rId2"/>
            <a:stretch>
              <a:fillRect l="0" t="0" r="0" b="0"/>
            </a:stretch>
          </a:blipFill>
        </p:spPr>
      </p:sp>
      <p:sp>
        <p:nvSpPr>
          <p:cNvPr name="TextBox 3" id="3"/>
          <p:cNvSpPr txBox="true"/>
          <p:nvPr/>
        </p:nvSpPr>
        <p:spPr>
          <a:xfrm rot="0">
            <a:off x="2530985" y="1272468"/>
            <a:ext cx="13776319" cy="880112"/>
          </a:xfrm>
          <a:prstGeom prst="rect">
            <a:avLst/>
          </a:prstGeom>
        </p:spPr>
        <p:txBody>
          <a:bodyPr anchor="t" rtlCol="false" tIns="0" lIns="0" bIns="0" rIns="0">
            <a:spAutoFit/>
          </a:bodyPr>
          <a:lstStyle/>
          <a:p>
            <a:pPr algn="ctr">
              <a:lnSpc>
                <a:spcPts val="7139"/>
              </a:lnSpc>
              <a:spcBef>
                <a:spcPct val="0"/>
              </a:spcBef>
            </a:pPr>
            <a:r>
              <a:rPr lang="en-US" sz="5099">
                <a:solidFill>
                  <a:srgbClr val="000000"/>
                </a:solidFill>
                <a:latin typeface="Alatsi"/>
                <a:ea typeface="Alatsi"/>
                <a:cs typeface="Alatsi"/>
                <a:sym typeface="Alatsi"/>
              </a:rPr>
              <a:t>SCREENSHOTS OF DASHBOARD PROTOTYPE</a:t>
            </a:r>
          </a:p>
        </p:txBody>
      </p:sp>
      <p:sp>
        <p:nvSpPr>
          <p:cNvPr name="Freeform 4" id="4"/>
          <p:cNvSpPr/>
          <p:nvPr/>
        </p:nvSpPr>
        <p:spPr>
          <a:xfrm flipH="false" flipV="false" rot="0">
            <a:off x="-2807380" y="-38761"/>
            <a:ext cx="6469532" cy="2191341"/>
          </a:xfrm>
          <a:custGeom>
            <a:avLst/>
            <a:gdLst/>
            <a:ahLst/>
            <a:cxnLst/>
            <a:rect r="r" b="b" t="t" l="l"/>
            <a:pathLst>
              <a:path h="2191341" w="6469532">
                <a:moveTo>
                  <a:pt x="0" y="0"/>
                </a:moveTo>
                <a:lnTo>
                  <a:pt x="6469532" y="0"/>
                </a:lnTo>
                <a:lnTo>
                  <a:pt x="6469532" y="2191341"/>
                </a:lnTo>
                <a:lnTo>
                  <a:pt x="0" y="21913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169578" y="7809217"/>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6477994"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9</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492239" y="965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89096" y="7809217"/>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7994"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10</a:t>
              </a:r>
            </a:p>
          </p:txBody>
        </p:sp>
      </p:grpSp>
      <p:sp>
        <p:nvSpPr>
          <p:cNvPr name="Freeform 9" id="9"/>
          <p:cNvSpPr/>
          <p:nvPr/>
        </p:nvSpPr>
        <p:spPr>
          <a:xfrm flipH="false" flipV="false" rot="0">
            <a:off x="3893287" y="1971314"/>
            <a:ext cx="9211404" cy="6943096"/>
          </a:xfrm>
          <a:custGeom>
            <a:avLst/>
            <a:gdLst/>
            <a:ahLst/>
            <a:cxnLst/>
            <a:rect r="r" b="b" t="t" l="l"/>
            <a:pathLst>
              <a:path h="6943096" w="9211404">
                <a:moveTo>
                  <a:pt x="0" y="0"/>
                </a:moveTo>
                <a:lnTo>
                  <a:pt x="9211404" y="0"/>
                </a:lnTo>
                <a:lnTo>
                  <a:pt x="9211404" y="6943096"/>
                </a:lnTo>
                <a:lnTo>
                  <a:pt x="0" y="6943096"/>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789262" y="1617927"/>
            <a:ext cx="9572272" cy="7478337"/>
          </a:xfrm>
          <a:custGeom>
            <a:avLst/>
            <a:gdLst/>
            <a:ahLst/>
            <a:cxnLst/>
            <a:rect r="r" b="b" t="t" l="l"/>
            <a:pathLst>
              <a:path h="7478337" w="9572272">
                <a:moveTo>
                  <a:pt x="0" y="0"/>
                </a:moveTo>
                <a:lnTo>
                  <a:pt x="9572271" y="0"/>
                </a:lnTo>
                <a:lnTo>
                  <a:pt x="9572271" y="7478337"/>
                </a:lnTo>
                <a:lnTo>
                  <a:pt x="0" y="7478337"/>
                </a:lnTo>
                <a:lnTo>
                  <a:pt x="0" y="0"/>
                </a:lnTo>
                <a:close/>
              </a:path>
            </a:pathLst>
          </a:custGeom>
          <a:blipFill>
            <a:blip r:embed="rId2"/>
            <a:stretch>
              <a:fillRect l="0" t="0" r="0" b="0"/>
            </a:stretch>
          </a:blipFill>
        </p:spPr>
      </p:sp>
      <p:sp>
        <p:nvSpPr>
          <p:cNvPr name="Freeform 3" id="3"/>
          <p:cNvSpPr/>
          <p:nvPr/>
        </p:nvSpPr>
        <p:spPr>
          <a:xfrm flipH="false" flipV="false" rot="0">
            <a:off x="-2628900"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380126" y="80194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6477994"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12</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791340" y="3263016"/>
            <a:ext cx="14705320" cy="3980678"/>
          </a:xfrm>
          <a:prstGeom prst="rect">
            <a:avLst/>
          </a:prstGeom>
        </p:spPr>
        <p:txBody>
          <a:bodyPr anchor="t" rtlCol="false" tIns="0" lIns="0" bIns="0" rIns="0">
            <a:spAutoFit/>
          </a:bodyPr>
          <a:lstStyle/>
          <a:p>
            <a:pPr algn="l">
              <a:lnSpc>
                <a:spcPts val="5292"/>
              </a:lnSpc>
            </a:pPr>
            <a:r>
              <a:rPr lang="en-US" sz="3780">
                <a:solidFill>
                  <a:srgbClr val="000000"/>
                </a:solidFill>
                <a:latin typeface="Alatsi"/>
                <a:ea typeface="Alatsi"/>
                <a:cs typeface="Alatsi"/>
                <a:sym typeface="Alatsi"/>
              </a:rPr>
              <a:t>Ch</a:t>
            </a:r>
            <a:r>
              <a:rPr lang="en-US" sz="3780">
                <a:solidFill>
                  <a:srgbClr val="000000"/>
                </a:solidFill>
                <a:latin typeface="Alatsi"/>
                <a:ea typeface="Alatsi"/>
                <a:cs typeface="Alatsi"/>
                <a:sym typeface="Alatsi"/>
              </a:rPr>
              <a:t>ronic conditions such as diabetes, obesity, and heart failure require continuous monitoring and proactive care. Despite access to vitals, lab results, and medication adherence data, predicting when a patient may deteriorate remains a major challenge. A reliable and explainable AI-driven solution could empower clinicians and care teams to intervene earlier, improve health outcomes, and reduce hospitalization risks.</a:t>
            </a:r>
          </a:p>
        </p:txBody>
      </p:sp>
      <p:sp>
        <p:nvSpPr>
          <p:cNvPr name="Freeform 3" id="3"/>
          <p:cNvSpPr/>
          <p:nvPr/>
        </p:nvSpPr>
        <p:spPr>
          <a:xfrm flipH="false" flipV="false" rot="0">
            <a:off x="13764167" y="826286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 STATEMENT</a:t>
            </a:r>
          </a:p>
        </p:txBody>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grpSp>
      <p:sp>
        <p:nvSpPr>
          <p:cNvPr name="Freeform 10" id="10"/>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95350"/>
            <a:ext cx="13180039" cy="1160774"/>
          </a:xfrm>
          <a:prstGeom prst="rect">
            <a:avLst/>
          </a:prstGeom>
        </p:spPr>
        <p:txBody>
          <a:bodyPr anchor="t" rtlCol="false" tIns="0" lIns="0" bIns="0" rIns="0">
            <a:spAutoFit/>
          </a:bodyPr>
          <a:lstStyle/>
          <a:p>
            <a:pPr algn="ctr">
              <a:lnSpc>
                <a:spcPts val="9520"/>
              </a:lnSpc>
            </a:pPr>
            <a:r>
              <a:rPr lang="en-US" sz="6800">
                <a:solidFill>
                  <a:srgbClr val="000000"/>
                </a:solidFill>
                <a:latin typeface="Alatsi"/>
                <a:ea typeface="Alatsi"/>
                <a:cs typeface="Alatsi"/>
                <a:sym typeface="Alatsi"/>
              </a:rPr>
              <a:t> GOAL AND METHODOLOGY</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8" id="8"/>
          <p:cNvSpPr/>
          <p:nvPr/>
        </p:nvSpPr>
        <p:spPr>
          <a:xfrm flipH="false" flipV="false" rot="0">
            <a:off x="-4060543" y="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286559" y="7809217"/>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0" y="2835917"/>
            <a:ext cx="18288000" cy="7371589"/>
          </a:xfrm>
          <a:prstGeom prst="rect">
            <a:avLst/>
          </a:prstGeom>
        </p:spPr>
        <p:txBody>
          <a:bodyPr anchor="t" rtlCol="false" tIns="0" lIns="0" bIns="0" rIns="0">
            <a:spAutoFit/>
          </a:bodyPr>
          <a:lstStyle/>
          <a:p>
            <a:pPr algn="l" marL="810699" indent="-405349" lvl="1">
              <a:lnSpc>
                <a:spcPts val="5256"/>
              </a:lnSpc>
              <a:buFont typeface="Arial"/>
              <a:buChar char="•"/>
            </a:pPr>
            <a:r>
              <a:rPr lang="en-US" sz="3754">
                <a:solidFill>
                  <a:srgbClr val="000000"/>
                </a:solidFill>
                <a:latin typeface="Roboto"/>
                <a:ea typeface="Roboto"/>
                <a:cs typeface="Roboto"/>
                <a:sym typeface="Roboto"/>
              </a:rPr>
              <a:t>Goal: Predict whether a patient’s health will deteriorate (0/1) based on multiple clinical, lifestyle, and environmental factors.</a:t>
            </a:r>
          </a:p>
          <a:p>
            <a:pPr algn="l">
              <a:lnSpc>
                <a:spcPts val="5256"/>
              </a:lnSpc>
            </a:pPr>
          </a:p>
          <a:p>
            <a:pPr algn="l" marL="810699" indent="-405349" lvl="1">
              <a:lnSpc>
                <a:spcPts val="5256"/>
              </a:lnSpc>
              <a:buFont typeface="Arial"/>
              <a:buChar char="•"/>
            </a:pPr>
            <a:r>
              <a:rPr lang="en-US" sz="3754">
                <a:solidFill>
                  <a:srgbClr val="000000"/>
                </a:solidFill>
                <a:latin typeface="Roboto"/>
                <a:ea typeface="Roboto"/>
                <a:cs typeface="Roboto"/>
                <a:sym typeface="Roboto"/>
              </a:rPr>
              <a:t>C</a:t>
            </a:r>
            <a:r>
              <a:rPr lang="en-US" sz="3754">
                <a:solidFill>
                  <a:srgbClr val="000000"/>
                </a:solidFill>
                <a:latin typeface="Roboto"/>
                <a:ea typeface="Roboto"/>
                <a:cs typeface="Roboto"/>
                <a:sym typeface="Roboto"/>
              </a:rPr>
              <a:t>onsider three chronic diseases: Diabetes, Asthma, Heart Disease.</a:t>
            </a:r>
          </a:p>
          <a:p>
            <a:pPr algn="l">
              <a:lnSpc>
                <a:spcPts val="5256"/>
              </a:lnSpc>
            </a:pPr>
          </a:p>
          <a:p>
            <a:pPr algn="l" marL="810699" indent="-405349" lvl="1">
              <a:lnSpc>
                <a:spcPts val="5256"/>
              </a:lnSpc>
              <a:buFont typeface="Arial"/>
              <a:buChar char="•"/>
            </a:pPr>
            <a:r>
              <a:rPr lang="en-US" sz="3754">
                <a:solidFill>
                  <a:srgbClr val="000000"/>
                </a:solidFill>
                <a:latin typeface="Roboto"/>
                <a:ea typeface="Roboto"/>
                <a:cs typeface="Roboto"/>
                <a:sym typeface="Roboto"/>
              </a:rPr>
              <a:t>Reduce individual measurements to time tendencies (u</a:t>
            </a:r>
            <a:r>
              <a:rPr lang="en-US" sz="3754">
                <a:solidFill>
                  <a:srgbClr val="000000"/>
                </a:solidFill>
                <a:latin typeface="Roboto"/>
                <a:ea typeface="Roboto"/>
                <a:cs typeface="Roboto"/>
                <a:sym typeface="Roboto"/>
              </a:rPr>
              <a:t>se</a:t>
            </a:r>
            <a:r>
              <a:rPr lang="en-US" sz="3754">
                <a:solidFill>
                  <a:srgbClr val="000000"/>
                </a:solidFill>
                <a:latin typeface="Roboto"/>
                <a:ea typeface="Roboto"/>
                <a:cs typeface="Roboto"/>
                <a:sym typeface="Roboto"/>
              </a:rPr>
              <a:t> derived features such as slopes, averages, volatility).</a:t>
            </a:r>
          </a:p>
          <a:p>
            <a:pPr algn="l">
              <a:lnSpc>
                <a:spcPts val="4276"/>
              </a:lnSpc>
            </a:pPr>
          </a:p>
          <a:p>
            <a:pPr algn="l">
              <a:lnSpc>
                <a:spcPts val="4276"/>
              </a:lnSpc>
            </a:pPr>
          </a:p>
          <a:p>
            <a:pPr algn="l">
              <a:lnSpc>
                <a:spcPts val="4276"/>
              </a:lnSpc>
            </a:pPr>
          </a:p>
          <a:p>
            <a:pPr algn="l">
              <a:lnSpc>
                <a:spcPts val="4276"/>
              </a:lnSpc>
            </a:pPr>
          </a:p>
          <a:p>
            <a:pPr algn="l">
              <a:lnSpc>
                <a:spcPts val="4276"/>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2982861" y="80194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8" id="8"/>
          <p:cNvSpPr/>
          <p:nvPr/>
        </p:nvSpPr>
        <p:spPr>
          <a:xfrm flipH="false" flipV="false" rot="0">
            <a:off x="-3032480" y="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33325" y="2171919"/>
            <a:ext cx="17821349" cy="7315636"/>
          </a:xfrm>
          <a:prstGeom prst="rect">
            <a:avLst/>
          </a:prstGeom>
        </p:spPr>
        <p:txBody>
          <a:bodyPr anchor="t" rtlCol="false" tIns="0" lIns="0" bIns="0" rIns="0">
            <a:spAutoFit/>
          </a:bodyPr>
          <a:lstStyle/>
          <a:p>
            <a:pPr algn="l">
              <a:lnSpc>
                <a:spcPts val="4175"/>
              </a:lnSpc>
            </a:pPr>
            <a:r>
              <a:rPr lang="en-US" sz="2982">
                <a:solidFill>
                  <a:srgbClr val="000000"/>
                </a:solidFill>
                <a:latin typeface="Open Sans"/>
                <a:ea typeface="Open Sans"/>
                <a:cs typeface="Open Sans"/>
                <a:sym typeface="Open Sans"/>
              </a:rPr>
              <a:t>D</a:t>
            </a:r>
            <a:r>
              <a:rPr lang="en-US" sz="2982">
                <a:solidFill>
                  <a:srgbClr val="000000"/>
                </a:solidFill>
                <a:latin typeface="Open Sans"/>
                <a:ea typeface="Open Sans"/>
                <a:cs typeface="Open Sans"/>
                <a:sym typeface="Open Sans"/>
              </a:rPr>
              <a:t>esigned dataset schema with static columns (</a:t>
            </a:r>
            <a:r>
              <a:rPr lang="en-US" sz="2982">
                <a:solidFill>
                  <a:srgbClr val="0097B2"/>
                </a:solidFill>
                <a:latin typeface="Open Sans"/>
                <a:ea typeface="Open Sans"/>
                <a:cs typeface="Open Sans"/>
                <a:sym typeface="Open Sans"/>
              </a:rPr>
              <a:t>age, sex, smoking, family history, chronic conditions</a:t>
            </a:r>
            <a:r>
              <a:rPr lang="en-US" sz="2982">
                <a:solidFill>
                  <a:srgbClr val="000000"/>
                </a:solidFill>
                <a:latin typeface="Open Sans"/>
                <a:ea typeface="Open Sans"/>
                <a:cs typeface="Open Sans"/>
                <a:sym typeface="Open Sans"/>
              </a:rPr>
              <a:t>) and dynamic health metrics </a:t>
            </a:r>
            <a:r>
              <a:rPr lang="en-US" sz="2982">
                <a:solidFill>
                  <a:srgbClr val="000000"/>
                </a:solidFill>
                <a:latin typeface="Open Sans"/>
                <a:ea typeface="Open Sans"/>
                <a:cs typeface="Open Sans"/>
                <a:sym typeface="Open Sans"/>
              </a:rPr>
              <a:t>(</a:t>
            </a:r>
            <a:r>
              <a:rPr lang="en-US" sz="2982">
                <a:solidFill>
                  <a:srgbClr val="0097B2"/>
                </a:solidFill>
                <a:latin typeface="Open Sans"/>
                <a:ea typeface="Open Sans"/>
                <a:cs typeface="Open Sans"/>
                <a:sym typeface="Open Sans"/>
              </a:rPr>
              <a:t>cholesterol, glucose, BP, weight, SpO2, HR, sleep, pollution index</a:t>
            </a:r>
            <a:r>
              <a:rPr lang="en-US" sz="2982">
                <a:solidFill>
                  <a:srgbClr val="000000"/>
                </a:solidFill>
                <a:latin typeface="Open Sans"/>
                <a:ea typeface="Open Sans"/>
                <a:cs typeface="Open Sans"/>
                <a:sym typeface="Open Sans"/>
              </a:rPr>
              <a:t>).</a:t>
            </a:r>
          </a:p>
          <a:p>
            <a:pPr algn="l">
              <a:lnSpc>
                <a:spcPts val="4175"/>
              </a:lnSpc>
            </a:pPr>
            <a:r>
              <a:rPr lang="en-US" sz="2982">
                <a:solidFill>
                  <a:srgbClr val="000000"/>
                </a:solidFill>
                <a:latin typeface="Open Sans"/>
                <a:ea typeface="Open Sans"/>
                <a:cs typeface="Open Sans"/>
                <a:sym typeface="Open Sans"/>
              </a:rPr>
              <a:t>For each metric, generated statistical trend features:</a:t>
            </a:r>
          </a:p>
          <a:p>
            <a:pPr algn="l" marL="643997" indent="-321998" lvl="1">
              <a:lnSpc>
                <a:spcPts val="4175"/>
              </a:lnSpc>
              <a:buFont typeface="Arial"/>
              <a:buChar char="•"/>
            </a:pPr>
            <a:r>
              <a:rPr lang="en-US" sz="2982">
                <a:solidFill>
                  <a:srgbClr val="000000"/>
                </a:solidFill>
                <a:latin typeface="Alatsi"/>
                <a:ea typeface="Alatsi"/>
                <a:cs typeface="Alatsi"/>
                <a:sym typeface="Alatsi"/>
              </a:rPr>
              <a:t>Latest value</a:t>
            </a:r>
          </a:p>
          <a:p>
            <a:pPr algn="l" marL="643997" indent="-321998" lvl="1">
              <a:lnSpc>
                <a:spcPts val="4175"/>
              </a:lnSpc>
              <a:buFont typeface="Arial"/>
              <a:buChar char="•"/>
            </a:pPr>
            <a:r>
              <a:rPr lang="en-US" sz="2982">
                <a:solidFill>
                  <a:srgbClr val="000000"/>
                </a:solidFill>
                <a:latin typeface="Alatsi"/>
                <a:ea typeface="Alatsi"/>
                <a:cs typeface="Alatsi"/>
                <a:sym typeface="Alatsi"/>
              </a:rPr>
              <a:t>7-day average</a:t>
            </a:r>
          </a:p>
          <a:p>
            <a:pPr algn="l" marL="643997" indent="-321998" lvl="1">
              <a:lnSpc>
                <a:spcPts val="4175"/>
              </a:lnSpc>
              <a:buFont typeface="Arial"/>
              <a:buChar char="•"/>
            </a:pPr>
            <a:r>
              <a:rPr lang="en-US" sz="2982">
                <a:solidFill>
                  <a:srgbClr val="000000"/>
                </a:solidFill>
                <a:latin typeface="Alatsi"/>
                <a:ea typeface="Alatsi"/>
                <a:cs typeface="Alatsi"/>
                <a:sym typeface="Alatsi"/>
              </a:rPr>
              <a:t>Slope (trend ↑/↓)</a:t>
            </a:r>
          </a:p>
          <a:p>
            <a:pPr algn="l" marL="643997" indent="-321998" lvl="1">
              <a:lnSpc>
                <a:spcPts val="4175"/>
              </a:lnSpc>
              <a:buFont typeface="Arial"/>
              <a:buChar char="•"/>
            </a:pPr>
            <a:r>
              <a:rPr lang="en-US" sz="2982">
                <a:solidFill>
                  <a:srgbClr val="000000"/>
                </a:solidFill>
                <a:latin typeface="Alatsi"/>
                <a:ea typeface="Alatsi"/>
                <a:cs typeface="Alatsi"/>
                <a:sym typeface="Alatsi"/>
              </a:rPr>
              <a:t>Volatility (std dev)</a:t>
            </a:r>
          </a:p>
          <a:p>
            <a:pPr algn="l" marL="643997" indent="-321998" lvl="1">
              <a:lnSpc>
                <a:spcPts val="4175"/>
              </a:lnSpc>
              <a:buFont typeface="Arial"/>
              <a:buChar char="•"/>
            </a:pPr>
            <a:r>
              <a:rPr lang="en-US" sz="2982">
                <a:solidFill>
                  <a:srgbClr val="000000"/>
                </a:solidFill>
                <a:latin typeface="Alatsi"/>
                <a:ea typeface="Alatsi"/>
                <a:cs typeface="Alatsi"/>
                <a:sym typeface="Alatsi"/>
              </a:rPr>
              <a:t>Days above/below critical thresholds</a:t>
            </a:r>
          </a:p>
          <a:p>
            <a:pPr algn="l">
              <a:lnSpc>
                <a:spcPts val="4175"/>
              </a:lnSpc>
            </a:pPr>
            <a:r>
              <a:rPr lang="en-US" sz="2982">
                <a:solidFill>
                  <a:srgbClr val="FF3131"/>
                </a:solidFill>
                <a:latin typeface="Roboto"/>
                <a:ea typeface="Roboto"/>
                <a:cs typeface="Roboto"/>
                <a:sym typeface="Roboto"/>
              </a:rPr>
              <a:t>Target column: deteriorated_health (0/1).</a:t>
            </a:r>
          </a:p>
          <a:p>
            <a:pPr algn="l">
              <a:lnSpc>
                <a:spcPts val="4175"/>
              </a:lnSpc>
            </a:pPr>
            <a:r>
              <a:rPr lang="en-US" sz="2982">
                <a:solidFill>
                  <a:srgbClr val="000000"/>
                </a:solidFill>
                <a:latin typeface="Open Sans"/>
                <a:ea typeface="Open Sans"/>
                <a:cs typeface="Open Sans"/>
                <a:sym typeface="Open Sans"/>
              </a:rPr>
              <a:t>     Created a synthetic dataset (1000 rows) with realistic correlations:</a:t>
            </a:r>
          </a:p>
          <a:p>
            <a:pPr algn="l" marL="643997" indent="-321998" lvl="1">
              <a:lnSpc>
                <a:spcPts val="4175"/>
              </a:lnSpc>
              <a:buAutoNum type="arabicPeriod" startAt="1"/>
            </a:pPr>
            <a:r>
              <a:rPr lang="en-US" sz="2982">
                <a:solidFill>
                  <a:srgbClr val="000000"/>
                </a:solidFill>
                <a:latin typeface="Open Sans"/>
                <a:ea typeface="Open Sans"/>
                <a:cs typeface="Open Sans"/>
                <a:sym typeface="Open Sans"/>
              </a:rPr>
              <a:t>Diabetes → high glucose, higher BMI, more deterioration risk.</a:t>
            </a:r>
          </a:p>
          <a:p>
            <a:pPr algn="l" marL="643997" indent="-321998" lvl="1">
              <a:lnSpc>
                <a:spcPts val="4175"/>
              </a:lnSpc>
              <a:buAutoNum type="arabicPeriod" startAt="1"/>
            </a:pPr>
            <a:r>
              <a:rPr lang="en-US" sz="2982">
                <a:solidFill>
                  <a:srgbClr val="000000"/>
                </a:solidFill>
                <a:latin typeface="Open Sans"/>
                <a:ea typeface="Open Sans"/>
                <a:cs typeface="Open Sans"/>
                <a:sym typeface="Open Sans"/>
              </a:rPr>
              <a:t>Asthma → low SpO2, pollution index, wheezing → deterioration risk.</a:t>
            </a:r>
          </a:p>
          <a:p>
            <a:pPr algn="l" marL="643997" indent="-321998" lvl="1">
              <a:lnSpc>
                <a:spcPts val="4175"/>
              </a:lnSpc>
              <a:buAutoNum type="arabicPeriod" startAt="1"/>
            </a:pPr>
            <a:r>
              <a:rPr lang="en-US" sz="2982">
                <a:solidFill>
                  <a:srgbClr val="000000"/>
                </a:solidFill>
                <a:latin typeface="Open Sans"/>
                <a:ea typeface="Open Sans"/>
                <a:cs typeface="Open Sans"/>
                <a:sym typeface="Open Sans"/>
              </a:rPr>
              <a:t>Heart disease → high BP, cholesterol, chest pain type → deterioration risk.</a:t>
            </a:r>
          </a:p>
          <a:p>
            <a:pPr algn="l">
              <a:lnSpc>
                <a:spcPts val="4175"/>
              </a:lnSpc>
            </a:pPr>
          </a:p>
        </p:txBody>
      </p:sp>
      <p:sp>
        <p:nvSpPr>
          <p:cNvPr name="TextBox 10" id="10"/>
          <p:cNvSpPr txBox="true"/>
          <p:nvPr/>
        </p:nvSpPr>
        <p:spPr>
          <a:xfrm rot="0">
            <a:off x="4647528" y="927179"/>
            <a:ext cx="8335333" cy="1301890"/>
          </a:xfrm>
          <a:prstGeom prst="rect">
            <a:avLst/>
          </a:prstGeom>
        </p:spPr>
        <p:txBody>
          <a:bodyPr anchor="t" rtlCol="false" tIns="0" lIns="0" bIns="0" rIns="0">
            <a:spAutoFit/>
          </a:bodyPr>
          <a:lstStyle/>
          <a:p>
            <a:pPr algn="ctr">
              <a:lnSpc>
                <a:spcPts val="10667"/>
              </a:lnSpc>
              <a:spcBef>
                <a:spcPct val="0"/>
              </a:spcBef>
            </a:pPr>
            <a:r>
              <a:rPr lang="en-US" sz="7619">
                <a:solidFill>
                  <a:srgbClr val="000000"/>
                </a:solidFill>
                <a:latin typeface="Alatsi"/>
                <a:ea typeface="Alatsi"/>
                <a:cs typeface="Alatsi"/>
                <a:sym typeface="Alatsi"/>
              </a:rPr>
              <a:t>Datas</a:t>
            </a:r>
            <a:r>
              <a:rPr lang="en-US" sz="7619">
                <a:solidFill>
                  <a:srgbClr val="000000"/>
                </a:solidFill>
                <a:latin typeface="Alatsi"/>
                <a:ea typeface="Alatsi"/>
                <a:cs typeface="Alatsi"/>
                <a:sym typeface="Alatsi"/>
              </a:rPr>
              <a:t>et Creation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647528" y="927179"/>
            <a:ext cx="8335333" cy="1301890"/>
          </a:xfrm>
          <a:prstGeom prst="rect">
            <a:avLst/>
          </a:prstGeom>
        </p:spPr>
        <p:txBody>
          <a:bodyPr anchor="t" rtlCol="false" tIns="0" lIns="0" bIns="0" rIns="0">
            <a:spAutoFit/>
          </a:bodyPr>
          <a:lstStyle/>
          <a:p>
            <a:pPr algn="ctr">
              <a:lnSpc>
                <a:spcPts val="10667"/>
              </a:lnSpc>
              <a:spcBef>
                <a:spcPct val="0"/>
              </a:spcBef>
            </a:pPr>
            <a:r>
              <a:rPr lang="en-US" sz="7619">
                <a:solidFill>
                  <a:srgbClr val="000000"/>
                </a:solidFill>
                <a:latin typeface="Alatsi"/>
                <a:ea typeface="Alatsi"/>
                <a:cs typeface="Alatsi"/>
                <a:sym typeface="Alatsi"/>
              </a:rPr>
              <a:t>Approach Ov</a:t>
            </a:r>
            <a:r>
              <a:rPr lang="en-US" sz="7619">
                <a:solidFill>
                  <a:srgbClr val="000000"/>
                </a:solidFill>
                <a:latin typeface="Alatsi"/>
                <a:ea typeface="Alatsi"/>
                <a:cs typeface="Alatsi"/>
                <a:sym typeface="Alatsi"/>
              </a:rPr>
              <a:t>erview</a:t>
            </a:r>
          </a:p>
        </p:txBody>
      </p:sp>
      <p:sp>
        <p:nvSpPr>
          <p:cNvPr name="TextBox 3" id="3"/>
          <p:cNvSpPr txBox="true"/>
          <p:nvPr/>
        </p:nvSpPr>
        <p:spPr>
          <a:xfrm rot="0">
            <a:off x="466651" y="2766795"/>
            <a:ext cx="17821349" cy="6267886"/>
          </a:xfrm>
          <a:prstGeom prst="rect">
            <a:avLst/>
          </a:prstGeom>
        </p:spPr>
        <p:txBody>
          <a:bodyPr anchor="t" rtlCol="false" tIns="0" lIns="0" bIns="0" rIns="0">
            <a:spAutoFit/>
          </a:bodyPr>
          <a:lstStyle/>
          <a:p>
            <a:pPr algn="l" marL="643997" indent="-321998" lvl="1">
              <a:lnSpc>
                <a:spcPts val="4175"/>
              </a:lnSpc>
              <a:buFont typeface="Arial"/>
              <a:buChar char="•"/>
            </a:pPr>
            <a:r>
              <a:rPr lang="en-US" sz="2982">
                <a:solidFill>
                  <a:srgbClr val="000000"/>
                </a:solidFill>
                <a:latin typeface="Open Sans"/>
                <a:ea typeface="Open Sans"/>
                <a:cs typeface="Open Sans"/>
                <a:sym typeface="Open Sans"/>
              </a:rPr>
              <a:t>D</a:t>
            </a:r>
            <a:r>
              <a:rPr lang="en-US" sz="2982">
                <a:solidFill>
                  <a:srgbClr val="000000"/>
                </a:solidFill>
                <a:latin typeface="Open Sans"/>
                <a:ea typeface="Open Sans"/>
                <a:cs typeface="Open Sans"/>
                <a:sym typeface="Open Sans"/>
              </a:rPr>
              <a:t>ata Prep: Cleaned CSV</a:t>
            </a:r>
            <a:r>
              <a:rPr lang="en-US" sz="2982">
                <a:solidFill>
                  <a:srgbClr val="000000"/>
                </a:solidFill>
                <a:latin typeface="Open Sans"/>
                <a:ea typeface="Open Sans"/>
                <a:cs typeface="Open Sans"/>
                <a:sym typeface="Open Sans"/>
              </a:rPr>
              <a:t>, enco</a:t>
            </a:r>
            <a:r>
              <a:rPr lang="en-US" sz="2982">
                <a:solidFill>
                  <a:srgbClr val="000000"/>
                </a:solidFill>
                <a:latin typeface="Open Sans"/>
                <a:ea typeface="Open Sans"/>
                <a:cs typeface="Open Sans"/>
                <a:sym typeface="Open Sans"/>
              </a:rPr>
              <a:t>ded</a:t>
            </a:r>
            <a:r>
              <a:rPr lang="en-US" sz="2982">
                <a:solidFill>
                  <a:srgbClr val="000000"/>
                </a:solidFill>
                <a:latin typeface="Open Sans"/>
                <a:ea typeface="Open Sans"/>
                <a:cs typeface="Open Sans"/>
                <a:sym typeface="Open Sans"/>
              </a:rPr>
              <a:t> c</a:t>
            </a:r>
            <a:r>
              <a:rPr lang="en-US" sz="2982">
                <a:solidFill>
                  <a:srgbClr val="000000"/>
                </a:solidFill>
                <a:latin typeface="Open Sans"/>
                <a:ea typeface="Open Sans"/>
                <a:cs typeface="Open Sans"/>
                <a:sym typeface="Open Sans"/>
              </a:rPr>
              <a:t>a</a:t>
            </a:r>
            <a:r>
              <a:rPr lang="en-US" sz="2982">
                <a:solidFill>
                  <a:srgbClr val="000000"/>
                </a:solidFill>
                <a:latin typeface="Open Sans"/>
                <a:ea typeface="Open Sans"/>
                <a:cs typeface="Open Sans"/>
                <a:sym typeface="Open Sans"/>
              </a:rPr>
              <a:t>t</a:t>
            </a:r>
            <a:r>
              <a:rPr lang="en-US" sz="2982">
                <a:solidFill>
                  <a:srgbClr val="000000"/>
                </a:solidFill>
                <a:latin typeface="Open Sans"/>
                <a:ea typeface="Open Sans"/>
                <a:cs typeface="Open Sans"/>
                <a:sym typeface="Open Sans"/>
              </a:rPr>
              <a:t>eg</a:t>
            </a:r>
            <a:r>
              <a:rPr lang="en-US" sz="2982">
                <a:solidFill>
                  <a:srgbClr val="000000"/>
                </a:solidFill>
                <a:latin typeface="Open Sans"/>
                <a:ea typeface="Open Sans"/>
                <a:cs typeface="Open Sans"/>
                <a:sym typeface="Open Sans"/>
              </a:rPr>
              <a:t>o</a:t>
            </a:r>
            <a:r>
              <a:rPr lang="en-US" sz="2982">
                <a:solidFill>
                  <a:srgbClr val="000000"/>
                </a:solidFill>
                <a:latin typeface="Open Sans"/>
                <a:ea typeface="Open Sans"/>
                <a:cs typeface="Open Sans"/>
                <a:sym typeface="Open Sans"/>
              </a:rPr>
              <a:t>r</a:t>
            </a:r>
            <a:r>
              <a:rPr lang="en-US" sz="2982">
                <a:solidFill>
                  <a:srgbClr val="000000"/>
                </a:solidFill>
                <a:latin typeface="Open Sans"/>
                <a:ea typeface="Open Sans"/>
                <a:cs typeface="Open Sans"/>
                <a:sym typeface="Open Sans"/>
              </a:rPr>
              <a:t>ical vars </a:t>
            </a:r>
            <a:r>
              <a:rPr lang="en-US" sz="2982">
                <a:solidFill>
                  <a:srgbClr val="000000"/>
                </a:solidFill>
                <a:latin typeface="Open Sans"/>
                <a:ea typeface="Open Sans"/>
                <a:cs typeface="Open Sans"/>
                <a:sym typeface="Open Sans"/>
              </a:rPr>
              <a:t>(</a:t>
            </a:r>
            <a:r>
              <a:rPr lang="en-US" sz="2982">
                <a:solidFill>
                  <a:srgbClr val="000000"/>
                </a:solidFill>
                <a:latin typeface="Open Sans"/>
                <a:ea typeface="Open Sans"/>
                <a:cs typeface="Open Sans"/>
                <a:sym typeface="Open Sans"/>
              </a:rPr>
              <a:t>se</a:t>
            </a:r>
            <a:r>
              <a:rPr lang="en-US" sz="2982">
                <a:solidFill>
                  <a:srgbClr val="000000"/>
                </a:solidFill>
                <a:latin typeface="Open Sans"/>
                <a:ea typeface="Open Sans"/>
                <a:cs typeface="Open Sans"/>
                <a:sym typeface="Open Sans"/>
              </a:rPr>
              <a:t>x</a:t>
            </a:r>
            <a:r>
              <a:rPr lang="en-US" sz="2982">
                <a:solidFill>
                  <a:srgbClr val="000000"/>
                </a:solidFill>
                <a:latin typeface="Open Sans"/>
                <a:ea typeface="Open Sans"/>
                <a:cs typeface="Open Sans"/>
                <a:sym typeface="Open Sans"/>
              </a:rPr>
              <a:t>, ch</a:t>
            </a:r>
            <a:r>
              <a:rPr lang="en-US" sz="2982">
                <a:solidFill>
                  <a:srgbClr val="000000"/>
                </a:solidFill>
                <a:latin typeface="Open Sans"/>
                <a:ea typeface="Open Sans"/>
                <a:cs typeface="Open Sans"/>
                <a:sym typeface="Open Sans"/>
              </a:rPr>
              <a:t>es</a:t>
            </a:r>
            <a:r>
              <a:rPr lang="en-US" sz="2982">
                <a:solidFill>
                  <a:srgbClr val="000000"/>
                </a:solidFill>
                <a:latin typeface="Open Sans"/>
                <a:ea typeface="Open Sans"/>
                <a:cs typeface="Open Sans"/>
                <a:sym typeface="Open Sans"/>
              </a:rPr>
              <a:t>t p</a:t>
            </a:r>
            <a:r>
              <a:rPr lang="en-US" sz="2982">
                <a:solidFill>
                  <a:srgbClr val="000000"/>
                </a:solidFill>
                <a:latin typeface="Open Sans"/>
                <a:ea typeface="Open Sans"/>
                <a:cs typeface="Open Sans"/>
                <a:sym typeface="Open Sans"/>
              </a:rPr>
              <a:t>ain</a:t>
            </a:r>
            <a:r>
              <a:rPr lang="en-US" sz="2982">
                <a:solidFill>
                  <a:srgbClr val="000000"/>
                </a:solidFill>
                <a:latin typeface="Open Sans"/>
                <a:ea typeface="Open Sans"/>
                <a:cs typeface="Open Sans"/>
                <a:sym typeface="Open Sans"/>
              </a:rPr>
              <a:t>, s</a:t>
            </a:r>
            <a:r>
              <a:rPr lang="en-US" sz="2982">
                <a:solidFill>
                  <a:srgbClr val="000000"/>
                </a:solidFill>
                <a:latin typeface="Open Sans"/>
                <a:ea typeface="Open Sans"/>
                <a:cs typeface="Open Sans"/>
                <a:sym typeface="Open Sans"/>
              </a:rPr>
              <a:t>m</a:t>
            </a:r>
            <a:r>
              <a:rPr lang="en-US" sz="2982">
                <a:solidFill>
                  <a:srgbClr val="000000"/>
                </a:solidFill>
                <a:latin typeface="Open Sans"/>
                <a:ea typeface="Open Sans"/>
                <a:cs typeface="Open Sans"/>
                <a:sym typeface="Open Sans"/>
              </a:rPr>
              <a:t>o</a:t>
            </a:r>
            <a:r>
              <a:rPr lang="en-US" sz="2982">
                <a:solidFill>
                  <a:srgbClr val="000000"/>
                </a:solidFill>
                <a:latin typeface="Open Sans"/>
                <a:ea typeface="Open Sans"/>
                <a:cs typeface="Open Sans"/>
                <a:sym typeface="Open Sans"/>
              </a:rPr>
              <a:t>k</a:t>
            </a:r>
            <a:r>
              <a:rPr lang="en-US" sz="2982">
                <a:solidFill>
                  <a:srgbClr val="000000"/>
                </a:solidFill>
                <a:latin typeface="Open Sans"/>
                <a:ea typeface="Open Sans"/>
                <a:cs typeface="Open Sans"/>
                <a:sym typeface="Open Sans"/>
              </a:rPr>
              <a:t>e</a:t>
            </a:r>
            <a:r>
              <a:rPr lang="en-US" sz="2982">
                <a:solidFill>
                  <a:srgbClr val="000000"/>
                </a:solidFill>
                <a:latin typeface="Open Sans"/>
                <a:ea typeface="Open Sans"/>
                <a:cs typeface="Open Sans"/>
                <a:sym typeface="Open Sans"/>
              </a:rPr>
              <a:t>r, etc.), scaled numeric features,</a:t>
            </a:r>
            <a:r>
              <a:rPr lang="en-US" sz="2982">
                <a:solidFill>
                  <a:srgbClr val="000000"/>
                </a:solidFill>
                <a:latin typeface="Open Sans"/>
                <a:ea typeface="Open Sans"/>
                <a:cs typeface="Open Sans"/>
                <a:sym typeface="Open Sans"/>
              </a:rPr>
              <a:t> and split (80/20, stratified).</a:t>
            </a:r>
          </a:p>
          <a:p>
            <a:pPr algn="l">
              <a:lnSpc>
                <a:spcPts val="4175"/>
              </a:lnSpc>
            </a:pPr>
          </a:p>
          <a:p>
            <a:pPr algn="l" marL="643997" indent="-321998" lvl="1">
              <a:lnSpc>
                <a:spcPts val="4175"/>
              </a:lnSpc>
              <a:buFont typeface="Arial"/>
              <a:buChar char="•"/>
            </a:pPr>
            <a:r>
              <a:rPr lang="en-US" sz="2982">
                <a:solidFill>
                  <a:srgbClr val="000000"/>
                </a:solidFill>
                <a:latin typeface="Open Sans"/>
                <a:ea typeface="Open Sans"/>
                <a:cs typeface="Open Sans"/>
                <a:sym typeface="Open Sans"/>
              </a:rPr>
              <a:t>Modeling:</a:t>
            </a:r>
            <a:r>
              <a:rPr lang="en-US" sz="2982">
                <a:solidFill>
                  <a:srgbClr val="000000"/>
                </a:solidFill>
                <a:latin typeface="Open Sans"/>
                <a:ea typeface="Open Sans"/>
                <a:cs typeface="Open Sans"/>
                <a:sym typeface="Open Sans"/>
              </a:rPr>
              <a:t> </a:t>
            </a:r>
            <a:r>
              <a:rPr lang="en-US" sz="2982">
                <a:solidFill>
                  <a:srgbClr val="000000"/>
                </a:solidFill>
                <a:latin typeface="Open Sans"/>
                <a:ea typeface="Open Sans"/>
                <a:cs typeface="Open Sans"/>
                <a:sym typeface="Open Sans"/>
              </a:rPr>
              <a:t>Experiment</a:t>
            </a:r>
            <a:r>
              <a:rPr lang="en-US" sz="2982">
                <a:solidFill>
                  <a:srgbClr val="000000"/>
                </a:solidFill>
                <a:latin typeface="Open Sans"/>
                <a:ea typeface="Open Sans"/>
                <a:cs typeface="Open Sans"/>
                <a:sym typeface="Open Sans"/>
              </a:rPr>
              <a:t>ed with XGBoost, RandomForest, GaussianNB, stacking - mediocre improvements.</a:t>
            </a:r>
          </a:p>
          <a:p>
            <a:pPr algn="l">
              <a:lnSpc>
                <a:spcPts val="4175"/>
              </a:lnSpc>
            </a:pPr>
          </a:p>
          <a:p>
            <a:pPr algn="l" marL="643997" indent="-321998" lvl="1">
              <a:lnSpc>
                <a:spcPts val="4175"/>
              </a:lnSpc>
              <a:buFont typeface="Arial"/>
              <a:buChar char="•"/>
            </a:pPr>
            <a:r>
              <a:rPr lang="en-US" sz="2982">
                <a:solidFill>
                  <a:srgbClr val="000000"/>
                </a:solidFill>
                <a:latin typeface="Open Sans"/>
                <a:ea typeface="Open Sans"/>
                <a:cs typeface="Open Sans"/>
                <a:sym typeface="Open Sans"/>
              </a:rPr>
              <a:t>Final Result: Logistic Regression with class_weight='balanced' - imbalance was addressed and interpretability was achieved. </a:t>
            </a:r>
          </a:p>
          <a:p>
            <a:pPr algn="l">
              <a:lnSpc>
                <a:spcPts val="4175"/>
              </a:lnSpc>
            </a:pPr>
          </a:p>
          <a:p>
            <a:pPr algn="l" marL="643997" indent="-321998" lvl="1">
              <a:lnSpc>
                <a:spcPts val="4175"/>
              </a:lnSpc>
              <a:buFont typeface="Arial"/>
              <a:buChar char="•"/>
            </a:pPr>
            <a:r>
              <a:rPr lang="en-US" sz="2982">
                <a:solidFill>
                  <a:srgbClr val="000000"/>
                </a:solidFill>
                <a:latin typeface="Open Sans"/>
                <a:ea typeface="Open Sans"/>
                <a:cs typeface="Open Sans"/>
                <a:sym typeface="Open Sans"/>
              </a:rPr>
              <a:t>Explainability: Top 3 contributing risk factors per patient - doctor friendly insights - personalized dashboard based on patient’s chronic health condition.</a:t>
            </a:r>
          </a:p>
          <a:p>
            <a:pPr algn="l">
              <a:lnSpc>
                <a:spcPts val="4175"/>
              </a:lnSpc>
            </a:pPr>
          </a:p>
        </p:txBody>
      </p:sp>
      <p:sp>
        <p:nvSpPr>
          <p:cNvPr name="Freeform 4" id="4"/>
          <p:cNvSpPr/>
          <p:nvPr/>
        </p:nvSpPr>
        <p:spPr>
          <a:xfrm flipH="false" flipV="false" rot="0">
            <a:off x="-2628900" y="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83915" y="779578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477994"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918390" y="866775"/>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METRICS USED</a:t>
            </a:r>
          </a:p>
        </p:txBody>
      </p:sp>
      <p:sp>
        <p:nvSpPr>
          <p:cNvPr name="TextBox 3" id="3"/>
          <p:cNvSpPr txBox="true"/>
          <p:nvPr/>
        </p:nvSpPr>
        <p:spPr>
          <a:xfrm rot="0">
            <a:off x="2039876" y="3115106"/>
            <a:ext cx="8267450" cy="5049921"/>
          </a:xfrm>
          <a:prstGeom prst="rect">
            <a:avLst/>
          </a:prstGeom>
        </p:spPr>
        <p:txBody>
          <a:bodyPr anchor="t" rtlCol="false" tIns="0" lIns="0" bIns="0" rIns="0">
            <a:spAutoFit/>
          </a:bodyPr>
          <a:lstStyle/>
          <a:p>
            <a:pPr algn="just">
              <a:lnSpc>
                <a:spcPts val="6732"/>
              </a:lnSpc>
            </a:pPr>
            <a:r>
              <a:rPr lang="en-US" sz="4809">
                <a:solidFill>
                  <a:srgbClr val="000000"/>
                </a:solidFill>
                <a:latin typeface="Alatsi"/>
                <a:ea typeface="Alatsi"/>
                <a:cs typeface="Alatsi"/>
                <a:sym typeface="Alatsi"/>
              </a:rPr>
              <a:t>1. AUROC</a:t>
            </a:r>
          </a:p>
          <a:p>
            <a:pPr algn="just">
              <a:lnSpc>
                <a:spcPts val="6732"/>
              </a:lnSpc>
            </a:pPr>
            <a:r>
              <a:rPr lang="en-US" sz="4809">
                <a:solidFill>
                  <a:srgbClr val="000000"/>
                </a:solidFill>
                <a:latin typeface="Alatsi"/>
                <a:ea typeface="Alatsi"/>
                <a:cs typeface="Alatsi"/>
                <a:sym typeface="Alatsi"/>
              </a:rPr>
              <a:t>2. </a:t>
            </a:r>
            <a:r>
              <a:rPr lang="en-US" sz="4809">
                <a:solidFill>
                  <a:srgbClr val="000000"/>
                </a:solidFill>
                <a:latin typeface="Alatsi"/>
                <a:ea typeface="Alatsi"/>
                <a:cs typeface="Alatsi"/>
                <a:sym typeface="Alatsi"/>
              </a:rPr>
              <a:t>AUPRC</a:t>
            </a:r>
          </a:p>
          <a:p>
            <a:pPr algn="just">
              <a:lnSpc>
                <a:spcPts val="6732"/>
              </a:lnSpc>
            </a:pPr>
            <a:r>
              <a:rPr lang="en-US" sz="4809">
                <a:solidFill>
                  <a:srgbClr val="000000"/>
                </a:solidFill>
                <a:latin typeface="Alatsi"/>
                <a:ea typeface="Alatsi"/>
                <a:cs typeface="Alatsi"/>
                <a:sym typeface="Alatsi"/>
              </a:rPr>
              <a:t>3. Precision</a:t>
            </a:r>
          </a:p>
          <a:p>
            <a:pPr algn="just">
              <a:lnSpc>
                <a:spcPts val="6732"/>
              </a:lnSpc>
            </a:pPr>
            <a:r>
              <a:rPr lang="en-US" sz="4809">
                <a:solidFill>
                  <a:srgbClr val="000000"/>
                </a:solidFill>
                <a:latin typeface="Alatsi"/>
                <a:ea typeface="Alatsi"/>
                <a:cs typeface="Alatsi"/>
                <a:sym typeface="Alatsi"/>
              </a:rPr>
              <a:t>4. Recall</a:t>
            </a:r>
          </a:p>
          <a:p>
            <a:pPr algn="just">
              <a:lnSpc>
                <a:spcPts val="6732"/>
              </a:lnSpc>
            </a:pPr>
            <a:r>
              <a:rPr lang="en-US" sz="4809">
                <a:solidFill>
                  <a:srgbClr val="000000"/>
                </a:solidFill>
                <a:latin typeface="Alatsi"/>
                <a:ea typeface="Alatsi"/>
                <a:cs typeface="Alatsi"/>
                <a:sym typeface="Alatsi"/>
              </a:rPr>
              <a:t>5. F1-score</a:t>
            </a:r>
          </a:p>
          <a:p>
            <a:pPr algn="just">
              <a:lnSpc>
                <a:spcPts val="6732"/>
              </a:lnSpc>
            </a:pPr>
            <a:r>
              <a:rPr lang="en-US" sz="4809">
                <a:solidFill>
                  <a:srgbClr val="000000"/>
                </a:solidFill>
                <a:latin typeface="Alatsi"/>
                <a:ea typeface="Alatsi"/>
                <a:cs typeface="Alatsi"/>
                <a:sym typeface="Alatsi"/>
              </a:rPr>
              <a:t>6.Accuracy</a:t>
            </a: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9" id="9"/>
          <p:cNvSpPr/>
          <p:nvPr/>
        </p:nvSpPr>
        <p:spPr>
          <a:xfrm flipH="false" flipV="false" rot="0">
            <a:off x="11783161" y="7809217"/>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866486" y="-16003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FACTORS THAT DRIVE THIS MODEL</a:t>
            </a:r>
          </a:p>
        </p:txBody>
      </p:sp>
      <p:sp>
        <p:nvSpPr>
          <p:cNvPr name="TextBox 3" id="3"/>
          <p:cNvSpPr txBox="true"/>
          <p:nvPr/>
        </p:nvSpPr>
        <p:spPr>
          <a:xfrm rot="0">
            <a:off x="2223167" y="3071542"/>
            <a:ext cx="14232692" cy="4896160"/>
          </a:xfrm>
          <a:prstGeom prst="rect">
            <a:avLst/>
          </a:prstGeom>
        </p:spPr>
        <p:txBody>
          <a:bodyPr anchor="t" rtlCol="false" tIns="0" lIns="0" bIns="0" rIns="0">
            <a:spAutoFit/>
          </a:bodyPr>
          <a:lstStyle/>
          <a:p>
            <a:pPr algn="l">
              <a:lnSpc>
                <a:spcPts val="4322"/>
              </a:lnSpc>
            </a:pPr>
            <a:r>
              <a:rPr lang="en-US" sz="3087">
                <a:solidFill>
                  <a:srgbClr val="000000"/>
                </a:solidFill>
                <a:latin typeface="Alatsi"/>
                <a:ea typeface="Alatsi"/>
                <a:cs typeface="Alatsi"/>
                <a:sym typeface="Alatsi"/>
              </a:rPr>
              <a:t>Globally, the m</a:t>
            </a:r>
            <a:r>
              <a:rPr lang="en-US" sz="3087">
                <a:solidFill>
                  <a:srgbClr val="000000"/>
                </a:solidFill>
                <a:latin typeface="Alatsi"/>
                <a:ea typeface="Alatsi"/>
                <a:cs typeface="Alatsi"/>
                <a:sym typeface="Alatsi"/>
              </a:rPr>
              <a:t>odel suggests that persistently high or increasing blood pressure, cholesterol, and glucose, together with low oxygenation, disturbances of sleep, and chronic diseases such as diabetes, cardiovascular disease, asthma, and smoking, are the best predictors of decline. These trends reflect population-level risk factors. At the patient level, the model provides explanations in terms of the individual's particular profile for each patient—i.e., one patient's elevated risk is explained virtually solely by rising glucose and labile blood pressure, while another's risk is explained by declining oxygen saturation and sleep. The dual view allows general clinical understanding as well as patient-specific decision making.</a:t>
            </a:r>
          </a:p>
        </p:txBody>
      </p:sp>
      <p:grpSp>
        <p:nvGrpSpPr>
          <p:cNvPr name="Group 4" id="4"/>
          <p:cNvGrpSpPr/>
          <p:nvPr/>
        </p:nvGrpSpPr>
        <p:grpSpPr>
          <a:xfrm rot="0">
            <a:off x="627362" y="0"/>
            <a:ext cx="937061" cy="10287000"/>
            <a:chOff x="0" y="0"/>
            <a:chExt cx="246798" cy="2709333"/>
          </a:xfrm>
        </p:grpSpPr>
        <p:sp>
          <p:nvSpPr>
            <p:cNvPr name="Freeform 5" id="5"/>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6" id="6"/>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6477994"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grpSp>
      <p:sp>
        <p:nvSpPr>
          <p:cNvPr name="Freeform 12" id="12"/>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821875" y="-12388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5098829" y="2200294"/>
            <a:ext cx="8580203" cy="7058006"/>
          </a:xfrm>
          <a:custGeom>
            <a:avLst/>
            <a:gdLst/>
            <a:ahLst/>
            <a:cxnLst/>
            <a:rect r="r" b="b" t="t" l="l"/>
            <a:pathLst>
              <a:path h="7058006" w="8580203">
                <a:moveTo>
                  <a:pt x="0" y="0"/>
                </a:moveTo>
                <a:lnTo>
                  <a:pt x="8580203" y="0"/>
                </a:lnTo>
                <a:lnTo>
                  <a:pt x="8580203" y="7058006"/>
                </a:lnTo>
                <a:lnTo>
                  <a:pt x="0" y="7058006"/>
                </a:lnTo>
                <a:lnTo>
                  <a:pt x="0" y="0"/>
                </a:lnTo>
                <a:close/>
              </a:path>
            </a:pathLst>
          </a:custGeom>
          <a:blipFill>
            <a:blip r:embed="rId2"/>
            <a:stretch>
              <a:fillRect l="0" t="-4281" r="0" b="0"/>
            </a:stretch>
          </a:blipFill>
        </p:spPr>
      </p:sp>
      <p:sp>
        <p:nvSpPr>
          <p:cNvPr name="TextBox 3" id="3"/>
          <p:cNvSpPr txBox="true"/>
          <p:nvPr/>
        </p:nvSpPr>
        <p:spPr>
          <a:xfrm rot="0">
            <a:off x="2962507" y="904875"/>
            <a:ext cx="11761960" cy="1103136"/>
          </a:xfrm>
          <a:prstGeom prst="rect">
            <a:avLst/>
          </a:prstGeom>
        </p:spPr>
        <p:txBody>
          <a:bodyPr anchor="t" rtlCol="false" tIns="0" lIns="0" bIns="0" rIns="0">
            <a:spAutoFit/>
          </a:bodyPr>
          <a:lstStyle/>
          <a:p>
            <a:pPr algn="ctr">
              <a:lnSpc>
                <a:spcPts val="9022"/>
              </a:lnSpc>
              <a:spcBef>
                <a:spcPct val="0"/>
              </a:spcBef>
            </a:pPr>
            <a:r>
              <a:rPr lang="en-US" sz="6444">
                <a:solidFill>
                  <a:srgbClr val="000000"/>
                </a:solidFill>
                <a:latin typeface="Alatsi"/>
                <a:ea typeface="Alatsi"/>
                <a:cs typeface="Alatsi"/>
                <a:sym typeface="Alatsi"/>
              </a:rPr>
              <a:t>Model’s Performance</a:t>
            </a:r>
          </a:p>
        </p:txBody>
      </p:sp>
      <p:sp>
        <p:nvSpPr>
          <p:cNvPr name="Freeform 4" id="4"/>
          <p:cNvSpPr/>
          <p:nvPr/>
        </p:nvSpPr>
        <p:spPr>
          <a:xfrm flipH="false" flipV="false" rot="0">
            <a:off x="-3032480" y="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2426746" y="7809217"/>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6477994"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523921"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DASHBOARD FEATURES</a:t>
            </a:r>
          </a:p>
        </p:txBody>
      </p:sp>
      <p:sp>
        <p:nvSpPr>
          <p:cNvPr name="TextBox 3" id="3"/>
          <p:cNvSpPr txBox="true"/>
          <p:nvPr/>
        </p:nvSpPr>
        <p:spPr>
          <a:xfrm rot="0">
            <a:off x="238679" y="2640617"/>
            <a:ext cx="17020621" cy="7314562"/>
          </a:xfrm>
          <a:prstGeom prst="rect">
            <a:avLst/>
          </a:prstGeom>
        </p:spPr>
        <p:txBody>
          <a:bodyPr anchor="t" rtlCol="false" tIns="0" lIns="0" bIns="0" rIns="0">
            <a:spAutoFit/>
          </a:bodyPr>
          <a:lstStyle/>
          <a:p>
            <a:pPr algn="l">
              <a:lnSpc>
                <a:spcPts val="5810"/>
              </a:lnSpc>
              <a:spcBef>
                <a:spcPct val="0"/>
              </a:spcBef>
            </a:pPr>
            <a:r>
              <a:rPr lang="en-US" sz="4150">
                <a:solidFill>
                  <a:srgbClr val="1800AD"/>
                </a:solidFill>
                <a:latin typeface="Alatsi"/>
                <a:ea typeface="Alatsi"/>
                <a:cs typeface="Alatsi"/>
                <a:sym typeface="Alatsi"/>
              </a:rPr>
              <a:t> Probability of deterioration.</a:t>
            </a:r>
          </a:p>
          <a:p>
            <a:pPr algn="l">
              <a:lnSpc>
                <a:spcPts val="5810"/>
              </a:lnSpc>
              <a:spcBef>
                <a:spcPct val="0"/>
              </a:spcBef>
            </a:pPr>
            <a:r>
              <a:rPr lang="en-US" sz="4150">
                <a:solidFill>
                  <a:srgbClr val="1800AD"/>
                </a:solidFill>
                <a:latin typeface="Alatsi"/>
                <a:ea typeface="Alatsi"/>
                <a:cs typeface="Alatsi"/>
                <a:sym typeface="Alatsi"/>
              </a:rPr>
              <a:t>Description of both </a:t>
            </a:r>
            <a:r>
              <a:rPr lang="en-US" sz="4150">
                <a:solidFill>
                  <a:srgbClr val="FF6D4D"/>
                </a:solidFill>
                <a:latin typeface="Alatsi"/>
                <a:ea typeface="Alatsi"/>
                <a:cs typeface="Alatsi"/>
                <a:sym typeface="Alatsi"/>
              </a:rPr>
              <a:t>overall trends</a:t>
            </a:r>
            <a:r>
              <a:rPr lang="en-US" sz="4150">
                <a:solidFill>
                  <a:srgbClr val="1800AD"/>
                </a:solidFill>
                <a:latin typeface="Alatsi"/>
                <a:ea typeface="Alatsi"/>
                <a:cs typeface="Alatsi"/>
                <a:sym typeface="Alatsi"/>
              </a:rPr>
              <a:t> and</a:t>
            </a:r>
            <a:r>
              <a:rPr lang="en-US" sz="4150">
                <a:solidFill>
                  <a:srgbClr val="FFBD59"/>
                </a:solidFill>
                <a:latin typeface="Alatsi"/>
                <a:ea typeface="Alatsi"/>
                <a:cs typeface="Alatsi"/>
                <a:sym typeface="Alatsi"/>
              </a:rPr>
              <a:t> patient-level explanations</a:t>
            </a:r>
            <a:r>
              <a:rPr lang="en-US" sz="4150">
                <a:solidFill>
                  <a:srgbClr val="1800AD"/>
                </a:solidFill>
                <a:latin typeface="Alatsi"/>
                <a:ea typeface="Alatsi"/>
                <a:cs typeface="Alatsi"/>
                <a:sym typeface="Alatsi"/>
              </a:rPr>
              <a:t> in simple, clinician-friendly language.</a:t>
            </a:r>
          </a:p>
          <a:p>
            <a:pPr algn="l">
              <a:lnSpc>
                <a:spcPts val="5810"/>
              </a:lnSpc>
              <a:spcBef>
                <a:spcPct val="0"/>
              </a:spcBef>
            </a:pPr>
            <a:r>
              <a:rPr lang="en-US" sz="4150">
                <a:solidFill>
                  <a:srgbClr val="1800AD"/>
                </a:solidFill>
                <a:latin typeface="Alatsi"/>
                <a:ea typeface="Alatsi"/>
                <a:cs typeface="Alatsi"/>
                <a:sym typeface="Alatsi"/>
              </a:rPr>
              <a:t>Top 3 Risk Factors →</a:t>
            </a:r>
            <a:r>
              <a:rPr lang="en-US" sz="4150">
                <a:solidFill>
                  <a:srgbClr val="FF6D4D"/>
                </a:solidFill>
                <a:latin typeface="Alatsi"/>
                <a:ea typeface="Alatsi"/>
                <a:cs typeface="Alatsi"/>
                <a:sym typeface="Alatsi"/>
              </a:rPr>
              <a:t> patient-specific insights.</a:t>
            </a:r>
          </a:p>
          <a:p>
            <a:pPr algn="l">
              <a:lnSpc>
                <a:spcPts val="5810"/>
              </a:lnSpc>
              <a:spcBef>
                <a:spcPct val="0"/>
              </a:spcBef>
            </a:pPr>
            <a:r>
              <a:rPr lang="en-US" sz="4150">
                <a:solidFill>
                  <a:srgbClr val="545454"/>
                </a:solidFill>
                <a:latin typeface="Alatsi"/>
                <a:ea typeface="Alatsi"/>
                <a:cs typeface="Alatsi"/>
                <a:sym typeface="Alatsi"/>
              </a:rPr>
              <a:t>Condition Focus:</a:t>
            </a:r>
          </a:p>
          <a:p>
            <a:pPr algn="l">
              <a:lnSpc>
                <a:spcPts val="5810"/>
              </a:lnSpc>
              <a:spcBef>
                <a:spcPct val="0"/>
              </a:spcBef>
            </a:pPr>
            <a:r>
              <a:rPr lang="en-US" sz="4150">
                <a:solidFill>
                  <a:srgbClr val="004AAD"/>
                </a:solidFill>
                <a:latin typeface="Alatsi"/>
                <a:ea typeface="Alatsi"/>
                <a:cs typeface="Alatsi"/>
                <a:sym typeface="Alatsi"/>
              </a:rPr>
              <a:t>Diabetes → </a:t>
            </a:r>
            <a:r>
              <a:rPr lang="en-US" sz="4150">
                <a:solidFill>
                  <a:srgbClr val="FFBD59"/>
                </a:solidFill>
                <a:latin typeface="Alatsi"/>
                <a:ea typeface="Alatsi"/>
                <a:cs typeface="Alatsi"/>
                <a:sym typeface="Alatsi"/>
              </a:rPr>
              <a:t>glucose trends</a:t>
            </a:r>
          </a:p>
          <a:p>
            <a:pPr algn="l">
              <a:lnSpc>
                <a:spcPts val="5810"/>
              </a:lnSpc>
              <a:spcBef>
                <a:spcPct val="0"/>
              </a:spcBef>
            </a:pPr>
            <a:r>
              <a:rPr lang="en-US" sz="4150">
                <a:solidFill>
                  <a:srgbClr val="004AAD"/>
                </a:solidFill>
                <a:latin typeface="Alatsi"/>
                <a:ea typeface="Alatsi"/>
                <a:cs typeface="Alatsi"/>
                <a:sym typeface="Alatsi"/>
              </a:rPr>
              <a:t>Asthma → </a:t>
            </a:r>
            <a:r>
              <a:rPr lang="en-US" sz="4150">
                <a:solidFill>
                  <a:srgbClr val="FF6D4D"/>
                </a:solidFill>
                <a:latin typeface="Alatsi"/>
                <a:ea typeface="Alatsi"/>
                <a:cs typeface="Alatsi"/>
                <a:sym typeface="Alatsi"/>
              </a:rPr>
              <a:t>SpO₂, pollution index</a:t>
            </a:r>
          </a:p>
          <a:p>
            <a:pPr algn="l">
              <a:lnSpc>
                <a:spcPts val="5810"/>
              </a:lnSpc>
              <a:spcBef>
                <a:spcPct val="0"/>
              </a:spcBef>
            </a:pPr>
            <a:r>
              <a:rPr lang="en-US" sz="4150">
                <a:solidFill>
                  <a:srgbClr val="004AAD"/>
                </a:solidFill>
                <a:latin typeface="Alatsi"/>
                <a:ea typeface="Alatsi"/>
                <a:cs typeface="Alatsi"/>
                <a:sym typeface="Alatsi"/>
              </a:rPr>
              <a:t>Heart disease → </a:t>
            </a:r>
            <a:r>
              <a:rPr lang="en-US" sz="4150">
                <a:solidFill>
                  <a:srgbClr val="FF914D"/>
                </a:solidFill>
                <a:latin typeface="Alatsi"/>
                <a:ea typeface="Alatsi"/>
                <a:cs typeface="Alatsi"/>
                <a:sym typeface="Alatsi"/>
              </a:rPr>
              <a:t>BP, cholesterol, chest pain</a:t>
            </a:r>
          </a:p>
          <a:p>
            <a:pPr algn="l">
              <a:lnSpc>
                <a:spcPts val="5810"/>
              </a:lnSpc>
              <a:spcBef>
                <a:spcPct val="0"/>
              </a:spcBef>
            </a:pPr>
            <a:r>
              <a:rPr lang="en-US" sz="4150">
                <a:solidFill>
                  <a:srgbClr val="004AAD"/>
                </a:solidFill>
                <a:latin typeface="Alatsi"/>
                <a:ea typeface="Alatsi"/>
                <a:cs typeface="Alatsi"/>
                <a:sym typeface="Alatsi"/>
              </a:rPr>
              <a:t>Trend Visuals → </a:t>
            </a:r>
            <a:r>
              <a:rPr lang="en-US" sz="4150">
                <a:solidFill>
                  <a:srgbClr val="FFBD59"/>
                </a:solidFill>
                <a:latin typeface="Alatsi"/>
                <a:ea typeface="Alatsi"/>
                <a:cs typeface="Alatsi"/>
                <a:sym typeface="Alatsi"/>
              </a:rPr>
              <a:t>slopes, volatility, thresholds.</a:t>
            </a:r>
          </a:p>
          <a:p>
            <a:pPr algn="l">
              <a:lnSpc>
                <a:spcPts val="5810"/>
              </a:lnSpc>
              <a:spcBef>
                <a:spcPct val="0"/>
              </a:spcBef>
            </a:pPr>
            <a:r>
              <a:rPr lang="en-US" sz="4150">
                <a:solidFill>
                  <a:srgbClr val="004AAD"/>
                </a:solidFill>
                <a:latin typeface="Alatsi"/>
                <a:ea typeface="Alatsi"/>
                <a:cs typeface="Alatsi"/>
                <a:sym typeface="Alatsi"/>
              </a:rPr>
              <a:t>Recommendations → </a:t>
            </a:r>
            <a:r>
              <a:rPr lang="en-US" sz="4150">
                <a:solidFill>
                  <a:srgbClr val="FF3131"/>
                </a:solidFill>
                <a:latin typeface="Alatsi"/>
                <a:ea typeface="Alatsi"/>
                <a:cs typeface="Alatsi"/>
                <a:sym typeface="Alatsi"/>
              </a:rPr>
              <a:t>lifestyle + medical advice.</a:t>
            </a:r>
          </a:p>
        </p:txBody>
      </p:sp>
      <p:sp>
        <p:nvSpPr>
          <p:cNvPr name="Freeform 4" id="4"/>
          <p:cNvSpPr/>
          <p:nvPr/>
        </p:nvSpPr>
        <p:spPr>
          <a:xfrm flipH="false" flipV="false" rot="0">
            <a:off x="-2897420" y="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012007" y="762573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477994"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DAGyN4NFfv8</dc:identifier>
  <dcterms:modified xsi:type="dcterms:W3CDTF">2011-08-01T06:04:30Z</dcterms:modified>
  <cp:revision>1</cp:revision>
  <dc:title>Beige Pastel Minimalist Thesis Defense Presentation</dc:title>
</cp:coreProperties>
</file>