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4c43da3a8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4c43da3a8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4c43da3a8f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4c43da3a8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4c43da3a8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4c43da3a8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4c43da3a8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4c43da3a8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c43da3a8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4c43da3a8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c43da3a8f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c43da3a8f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4c43da3a8f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4c43da3a8f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4c43da3a8f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4c43da3a8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c43da3a8f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c43da3a8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c43da3a8f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c43da3a8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4c43da3a8f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4c43da3a8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4c43da3a8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4c43da3a8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4c43da3a8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4c43da3a8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4c43da3a8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4c43da3a8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c43da3a8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4c43da3a8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c43da3a8f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4c43da3a8f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4c43da3a8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4c43da3a8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c43da3a8f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c43da3a8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4c43da3a8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4c43da3a8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Exploratory Data Analysis (EDA)</a:t>
            </a:r>
            <a:endParaRPr>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570450" y="1017725"/>
            <a:ext cx="3261850" cy="3808250"/>
          </a:xfrm>
          <a:prstGeom prst="rect">
            <a:avLst/>
          </a:prstGeom>
          <a:noFill/>
          <a:ln>
            <a:noFill/>
          </a:ln>
        </p:spPr>
      </p:pic>
      <p:sp>
        <p:nvSpPr>
          <p:cNvPr id="63" name="Google Shape;63;p14"/>
          <p:cNvSpPr txBox="1">
            <a:spLocks noGrp="1"/>
          </p:cNvSpPr>
          <p:nvPr>
            <p:ph type="body" idx="1"/>
          </p:nvPr>
        </p:nvSpPr>
        <p:spPr>
          <a:xfrm>
            <a:off x="311700" y="1152475"/>
            <a:ext cx="5124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latin typeface="Times New Roman"/>
                <a:ea typeface="Times New Roman"/>
                <a:cs typeface="Times New Roman"/>
                <a:sym typeface="Times New Roman"/>
              </a:rPr>
              <a:t>Type of Data</a:t>
            </a:r>
            <a:endParaRPr>
              <a:solidFill>
                <a:schemeClr val="dk1"/>
              </a:solidFill>
              <a:latin typeface="Times New Roman"/>
              <a:ea typeface="Times New Roman"/>
              <a:cs typeface="Times New Roman"/>
              <a:sym typeface="Times New Roman"/>
            </a:endParaRPr>
          </a:p>
          <a:p>
            <a:pPr marL="457200" lvl="0" indent="-342900" algn="l" rtl="0">
              <a:spcBef>
                <a:spcPts val="120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Object - Categorical</a:t>
            </a:r>
            <a:endParaRPr>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int/float - Numerical</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a:latin typeface="Times New Roman"/>
                <a:ea typeface="Times New Roman"/>
                <a:cs typeface="Times New Roman"/>
                <a:sym typeface="Times New Roman"/>
              </a:rPr>
              <a:t>Our target variable: y</a:t>
            </a:r>
            <a:endParaRPr>
              <a:latin typeface="Times New Roman"/>
              <a:ea typeface="Times New Roman"/>
              <a:cs typeface="Times New Roman"/>
              <a:sym typeface="Times New Roman"/>
            </a:endParaRPr>
          </a:p>
          <a:p>
            <a:pPr marL="0" lvl="0" indent="0" algn="l" rtl="0">
              <a:spcBef>
                <a:spcPts val="1200"/>
              </a:spcBef>
              <a:spcAft>
                <a:spcPts val="0"/>
              </a:spcAft>
              <a:buNone/>
            </a:pPr>
            <a:r>
              <a:rPr lang="en-GB">
                <a:solidFill>
                  <a:schemeClr val="dk1"/>
                </a:solidFill>
                <a:latin typeface="Times New Roman"/>
                <a:ea typeface="Times New Roman"/>
                <a:cs typeface="Times New Roman"/>
                <a:sym typeface="Times New Roman"/>
              </a:rPr>
              <a:t>Training Model A: on 20 Features</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GB">
                <a:solidFill>
                  <a:schemeClr val="dk1"/>
                </a:solidFill>
                <a:latin typeface="Times New Roman"/>
                <a:ea typeface="Times New Roman"/>
                <a:cs typeface="Times New Roman"/>
                <a:sym typeface="Times New Roman"/>
              </a:rPr>
              <a:t>Training Model B: on 5 selected Features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Numerical Data Analysis (Bivariate - against target)</a:t>
            </a:r>
            <a:endParaRPr>
              <a:latin typeface="Times New Roman"/>
              <a:ea typeface="Times New Roman"/>
              <a:cs typeface="Times New Roman"/>
              <a:sym typeface="Times New Roman"/>
            </a:endParaRPr>
          </a:p>
        </p:txBody>
      </p:sp>
      <p:sp>
        <p:nvSpPr>
          <p:cNvPr id="126" name="Google Shape;126;p23"/>
          <p:cNvSpPr txBox="1">
            <a:spLocks noGrp="1"/>
          </p:cNvSpPr>
          <p:nvPr>
            <p:ph type="body" idx="1"/>
          </p:nvPr>
        </p:nvSpPr>
        <p:spPr>
          <a:xfrm>
            <a:off x="311700" y="1152475"/>
            <a:ext cx="3881100" cy="3416400"/>
          </a:xfrm>
          <a:prstGeom prst="rect">
            <a:avLst/>
          </a:prstGeom>
        </p:spPr>
        <p:txBody>
          <a:bodyPr spcFirstLastPara="1" wrap="square" lIns="91425" tIns="91425" rIns="91425" bIns="91425" anchor="t" anchorCtr="0">
            <a:normAutofit lnSpcReduction="10000"/>
          </a:bodyPr>
          <a:lstStyle/>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a:latin typeface="Times New Roman"/>
                <a:ea typeface="Times New Roman"/>
                <a:cs typeface="Times New Roman"/>
                <a:sym typeface="Times New Roman"/>
              </a:rPr>
              <a:t>Higher last contacted call duration causes more subscription</a:t>
            </a:r>
            <a:endParaRPr>
              <a:latin typeface="Times New Roman"/>
              <a:ea typeface="Times New Roman"/>
              <a:cs typeface="Times New Roman"/>
              <a:sym typeface="Times New Roman"/>
            </a:endParaRPr>
          </a:p>
          <a:p>
            <a:pPr marL="457200" lvl="0" indent="0" algn="l" rtl="0">
              <a:spcBef>
                <a:spcPts val="1200"/>
              </a:spcBef>
              <a:spcAft>
                <a:spcPts val="0"/>
              </a:spcAft>
              <a:buNone/>
            </a:pPr>
            <a:br>
              <a:rPr lang="en-GB">
                <a:latin typeface="Times New Roman"/>
                <a:ea typeface="Times New Roman"/>
                <a:cs typeface="Times New Roman"/>
                <a:sym typeface="Times New Roman"/>
              </a:rPr>
            </a:b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a:latin typeface="Times New Roman"/>
                <a:ea typeface="Times New Roman"/>
                <a:cs typeface="Times New Roman"/>
                <a:sym typeface="Times New Roman"/>
              </a:rPr>
              <a:t>Considering people of Age &gt; 50 to be older, more is the probability of subscribing</a:t>
            </a:r>
            <a:endParaRPr>
              <a:latin typeface="Times New Roman"/>
              <a:ea typeface="Times New Roman"/>
              <a:cs typeface="Times New Roman"/>
              <a:sym typeface="Times New Roman"/>
            </a:endParaRPr>
          </a:p>
        </p:txBody>
      </p:sp>
      <p:pic>
        <p:nvPicPr>
          <p:cNvPr id="127" name="Google Shape;127;p23"/>
          <p:cNvPicPr preferRelativeResize="0"/>
          <p:nvPr/>
        </p:nvPicPr>
        <p:blipFill>
          <a:blip r:embed="rId3">
            <a:alphaModFix/>
          </a:blip>
          <a:stretch>
            <a:fillRect/>
          </a:stretch>
        </p:blipFill>
        <p:spPr>
          <a:xfrm>
            <a:off x="4192775" y="1152471"/>
            <a:ext cx="4951224" cy="1973900"/>
          </a:xfrm>
          <a:prstGeom prst="rect">
            <a:avLst/>
          </a:prstGeom>
          <a:noFill/>
          <a:ln>
            <a:noFill/>
          </a:ln>
        </p:spPr>
      </p:pic>
      <p:pic>
        <p:nvPicPr>
          <p:cNvPr id="128" name="Google Shape;128;p23"/>
          <p:cNvPicPr preferRelativeResize="0"/>
          <p:nvPr/>
        </p:nvPicPr>
        <p:blipFill>
          <a:blip r:embed="rId4">
            <a:alphaModFix/>
          </a:blip>
          <a:stretch>
            <a:fillRect/>
          </a:stretch>
        </p:blipFill>
        <p:spPr>
          <a:xfrm>
            <a:off x="4192775" y="3202575"/>
            <a:ext cx="4984411" cy="1973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Numerical Data Analysis - more variables</a:t>
            </a:r>
            <a:endParaRPr>
              <a:latin typeface="Times New Roman"/>
              <a:ea typeface="Times New Roman"/>
              <a:cs typeface="Times New Roman"/>
              <a:sym typeface="Times New Roman"/>
            </a:endParaRPr>
          </a:p>
        </p:txBody>
      </p:sp>
      <p:sp>
        <p:nvSpPr>
          <p:cNvPr id="134" name="Google Shape;134;p24"/>
          <p:cNvSpPr txBox="1">
            <a:spLocks noGrp="1"/>
          </p:cNvSpPr>
          <p:nvPr>
            <p:ph type="body" idx="1"/>
          </p:nvPr>
        </p:nvSpPr>
        <p:spPr>
          <a:xfrm>
            <a:off x="311700" y="1152475"/>
            <a:ext cx="35961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950">
                <a:solidFill>
                  <a:srgbClr val="B6D7A8"/>
                </a:solidFill>
                <a:latin typeface="Courier New"/>
                <a:ea typeface="Courier New"/>
                <a:cs typeface="Courier New"/>
                <a:sym typeface="Courier New"/>
              </a:rPr>
              <a:t>cons.price.idx</a:t>
            </a:r>
            <a:r>
              <a:rPr lang="en-GB" sz="1200">
                <a:solidFill>
                  <a:srgbClr val="B6D7A8"/>
                </a:solidFill>
                <a:latin typeface="Roboto"/>
                <a:ea typeface="Roboto"/>
                <a:cs typeface="Roboto"/>
                <a:sym typeface="Roboto"/>
              </a:rPr>
              <a:t> (Consumer Price Index):</a:t>
            </a:r>
            <a:endParaRPr sz="1200">
              <a:solidFill>
                <a:srgbClr val="B6D7A8"/>
              </a:solidFill>
              <a:latin typeface="Roboto"/>
              <a:ea typeface="Roboto"/>
              <a:cs typeface="Roboto"/>
              <a:sym typeface="Roboto"/>
            </a:endParaRPr>
          </a:p>
          <a:p>
            <a:pPr marL="0" lvl="0" indent="0" algn="l" rtl="0">
              <a:spcBef>
                <a:spcPts val="1200"/>
              </a:spcBef>
              <a:spcAft>
                <a:spcPts val="0"/>
              </a:spcAft>
              <a:buNone/>
            </a:pPr>
            <a:r>
              <a:rPr lang="en-GB" sz="950">
                <a:solidFill>
                  <a:srgbClr val="B6D7A8"/>
                </a:solidFill>
                <a:latin typeface="Courier New"/>
                <a:ea typeface="Courier New"/>
                <a:cs typeface="Courier New"/>
                <a:sym typeface="Courier New"/>
              </a:rPr>
              <a:t>cons.conf.idx</a:t>
            </a:r>
            <a:r>
              <a:rPr lang="en-GB" sz="1200">
                <a:solidFill>
                  <a:srgbClr val="B6D7A8"/>
                </a:solidFill>
                <a:latin typeface="Roboto"/>
                <a:ea typeface="Roboto"/>
                <a:cs typeface="Roboto"/>
                <a:sym typeface="Roboto"/>
              </a:rPr>
              <a:t> (Consumer Confidence Index):</a:t>
            </a:r>
            <a:endParaRPr sz="1200">
              <a:solidFill>
                <a:srgbClr val="B6D7A8"/>
              </a:solidFill>
              <a:latin typeface="Roboto"/>
              <a:ea typeface="Roboto"/>
              <a:cs typeface="Roboto"/>
              <a:sym typeface="Roboto"/>
            </a:endParaRPr>
          </a:p>
          <a:p>
            <a:pPr marL="457200" lvl="0" indent="-342900" algn="l" rtl="0">
              <a:spcBef>
                <a:spcPts val="1200"/>
              </a:spcBef>
              <a:spcAft>
                <a:spcPts val="0"/>
              </a:spcAft>
              <a:buClr>
                <a:srgbClr val="B6D7A8"/>
              </a:buClr>
              <a:buSzPts val="1800"/>
              <a:buChar char="●"/>
            </a:pPr>
            <a:r>
              <a:rPr lang="en-GB" sz="950">
                <a:solidFill>
                  <a:srgbClr val="B6D7A8"/>
                </a:solidFill>
                <a:latin typeface="Courier New"/>
                <a:ea typeface="Courier New"/>
                <a:cs typeface="Courier New"/>
                <a:sym typeface="Courier New"/>
              </a:rPr>
              <a:t>euribor3m</a:t>
            </a:r>
            <a:br>
              <a:rPr lang="en-GB" sz="950">
                <a:solidFill>
                  <a:srgbClr val="B6D7A8"/>
                </a:solidFill>
                <a:latin typeface="Courier New"/>
                <a:ea typeface="Courier New"/>
                <a:cs typeface="Courier New"/>
                <a:sym typeface="Courier New"/>
              </a:rPr>
            </a:br>
            <a:r>
              <a:rPr lang="en-GB" sz="1200">
                <a:solidFill>
                  <a:srgbClr val="B6D7A8"/>
                </a:solidFill>
                <a:latin typeface="Roboto"/>
                <a:ea typeface="Roboto"/>
                <a:cs typeface="Roboto"/>
                <a:sym typeface="Roboto"/>
              </a:rPr>
              <a:t>(Euro Interbank Offered Rate, 3-month): </a:t>
            </a:r>
            <a:br>
              <a:rPr lang="en-GB" sz="1200">
                <a:solidFill>
                  <a:srgbClr val="B6D7A8"/>
                </a:solidFill>
                <a:latin typeface="Roboto"/>
                <a:ea typeface="Roboto"/>
                <a:cs typeface="Roboto"/>
                <a:sym typeface="Roboto"/>
              </a:rPr>
            </a:br>
            <a:r>
              <a:rPr lang="en-GB" sz="1200">
                <a:solidFill>
                  <a:srgbClr val="B6D7A8"/>
                </a:solidFill>
                <a:latin typeface="Times New Roman"/>
                <a:ea typeface="Times New Roman"/>
                <a:cs typeface="Times New Roman"/>
                <a:sym typeface="Times New Roman"/>
              </a:rPr>
              <a:t>Customers not availing rate found to subscribe more</a:t>
            </a:r>
            <a:br>
              <a:rPr lang="en-GB" sz="1200">
                <a:solidFill>
                  <a:srgbClr val="B6D7A8"/>
                </a:solidFill>
                <a:latin typeface="Times New Roman"/>
                <a:ea typeface="Times New Roman"/>
                <a:cs typeface="Times New Roman"/>
                <a:sym typeface="Times New Roman"/>
              </a:rPr>
            </a:br>
            <a:endParaRPr sz="1200">
              <a:solidFill>
                <a:srgbClr val="B6D7A8"/>
              </a:solidFill>
              <a:latin typeface="Times New Roman"/>
              <a:ea typeface="Times New Roman"/>
              <a:cs typeface="Times New Roman"/>
              <a:sym typeface="Times New Roman"/>
            </a:endParaRPr>
          </a:p>
          <a:p>
            <a:pPr marL="457200" lvl="0" indent="-304800" algn="l" rtl="0">
              <a:spcBef>
                <a:spcPts val="0"/>
              </a:spcBef>
              <a:spcAft>
                <a:spcPts val="0"/>
              </a:spcAft>
              <a:buClr>
                <a:srgbClr val="B6D7A8"/>
              </a:buClr>
              <a:buSzPts val="1200"/>
              <a:buFont typeface="Roboto"/>
              <a:buChar char="●"/>
            </a:pPr>
            <a:r>
              <a:rPr lang="en-GB" sz="950">
                <a:solidFill>
                  <a:srgbClr val="B6D7A8"/>
                </a:solidFill>
                <a:latin typeface="Courier New"/>
                <a:ea typeface="Courier New"/>
                <a:cs typeface="Courier New"/>
                <a:sym typeface="Courier New"/>
              </a:rPr>
              <a:t>emp.var.rate</a:t>
            </a:r>
            <a:br>
              <a:rPr lang="en-GB" sz="950">
                <a:solidFill>
                  <a:srgbClr val="B6D7A8"/>
                </a:solidFill>
                <a:latin typeface="Courier New"/>
                <a:ea typeface="Courier New"/>
                <a:cs typeface="Courier New"/>
                <a:sym typeface="Courier New"/>
              </a:rPr>
            </a:br>
            <a:r>
              <a:rPr lang="en-GB" sz="1200">
                <a:solidFill>
                  <a:srgbClr val="B6D7A8"/>
                </a:solidFill>
                <a:latin typeface="Roboto"/>
                <a:ea typeface="Roboto"/>
                <a:cs typeface="Roboto"/>
                <a:sym typeface="Roboto"/>
              </a:rPr>
              <a:t>(Employment Variation Rate): </a:t>
            </a:r>
            <a:br>
              <a:rPr lang="en-GB" sz="1200">
                <a:solidFill>
                  <a:srgbClr val="B6D7A8"/>
                </a:solidFill>
                <a:latin typeface="Roboto"/>
                <a:ea typeface="Roboto"/>
                <a:cs typeface="Roboto"/>
                <a:sym typeface="Roboto"/>
              </a:rPr>
            </a:br>
            <a:r>
              <a:rPr lang="en-GB" sz="1200">
                <a:solidFill>
                  <a:srgbClr val="B6D7A8"/>
                </a:solidFill>
                <a:latin typeface="Times New Roman"/>
                <a:ea typeface="Times New Roman"/>
                <a:cs typeface="Times New Roman"/>
                <a:sym typeface="Times New Roman"/>
              </a:rPr>
              <a:t>Customers changing employment subscribe inversely (hence negative value)</a:t>
            </a:r>
            <a:endParaRPr sz="1200">
              <a:solidFill>
                <a:srgbClr val="B6D7A8"/>
              </a:solidFill>
              <a:latin typeface="Times New Roman"/>
              <a:ea typeface="Times New Roman"/>
              <a:cs typeface="Times New Roman"/>
              <a:sym typeface="Times New Roman"/>
            </a:endParaRPr>
          </a:p>
          <a:p>
            <a:pPr marL="457200" lvl="0" indent="0" algn="l" rtl="0">
              <a:spcBef>
                <a:spcPts val="1200"/>
              </a:spcBef>
              <a:spcAft>
                <a:spcPts val="1200"/>
              </a:spcAft>
              <a:buNone/>
            </a:pPr>
            <a:br>
              <a:rPr lang="en-GB" sz="1200">
                <a:solidFill>
                  <a:srgbClr val="B6D7A8"/>
                </a:solidFill>
                <a:latin typeface="Roboto"/>
                <a:ea typeface="Roboto"/>
                <a:cs typeface="Roboto"/>
                <a:sym typeface="Roboto"/>
              </a:rPr>
            </a:br>
            <a:br>
              <a:rPr lang="en-GB" sz="1200">
                <a:solidFill>
                  <a:srgbClr val="B6D7A8"/>
                </a:solidFill>
                <a:latin typeface="Roboto"/>
                <a:ea typeface="Roboto"/>
                <a:cs typeface="Roboto"/>
                <a:sym typeface="Roboto"/>
              </a:rPr>
            </a:br>
            <a:endParaRPr sz="1200">
              <a:solidFill>
                <a:srgbClr val="B6D7A8"/>
              </a:solidFill>
              <a:latin typeface="Roboto"/>
              <a:ea typeface="Roboto"/>
              <a:cs typeface="Roboto"/>
              <a:sym typeface="Roboto"/>
            </a:endParaRPr>
          </a:p>
        </p:txBody>
      </p:sp>
      <p:pic>
        <p:nvPicPr>
          <p:cNvPr id="135" name="Google Shape;135;p24"/>
          <p:cNvPicPr preferRelativeResize="0"/>
          <p:nvPr/>
        </p:nvPicPr>
        <p:blipFill>
          <a:blip r:embed="rId3">
            <a:alphaModFix/>
          </a:blip>
          <a:stretch>
            <a:fillRect/>
          </a:stretch>
        </p:blipFill>
        <p:spPr>
          <a:xfrm>
            <a:off x="4006671" y="1152475"/>
            <a:ext cx="4825625" cy="1871275"/>
          </a:xfrm>
          <a:prstGeom prst="rect">
            <a:avLst/>
          </a:prstGeom>
          <a:noFill/>
          <a:ln>
            <a:noFill/>
          </a:ln>
        </p:spPr>
      </p:pic>
      <p:pic>
        <p:nvPicPr>
          <p:cNvPr id="136" name="Google Shape;136;p24"/>
          <p:cNvPicPr preferRelativeResize="0"/>
          <p:nvPr/>
        </p:nvPicPr>
        <p:blipFill>
          <a:blip r:embed="rId4">
            <a:alphaModFix/>
          </a:blip>
          <a:stretch>
            <a:fillRect/>
          </a:stretch>
        </p:blipFill>
        <p:spPr>
          <a:xfrm>
            <a:off x="4006675" y="3065146"/>
            <a:ext cx="4825626" cy="18350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Numerical Analysis - Correlated Variables</a:t>
            </a:r>
            <a:endParaRPr>
              <a:latin typeface="Times New Roman"/>
              <a:ea typeface="Times New Roman"/>
              <a:cs typeface="Times New Roman"/>
              <a:sym typeface="Times New Roman"/>
            </a:endParaRPr>
          </a:p>
        </p:txBody>
      </p:sp>
      <p:sp>
        <p:nvSpPr>
          <p:cNvPr id="142" name="Google Shape;142;p25"/>
          <p:cNvSpPr txBox="1">
            <a:spLocks noGrp="1"/>
          </p:cNvSpPr>
          <p:nvPr>
            <p:ph type="body" idx="1"/>
          </p:nvPr>
        </p:nvSpPr>
        <p:spPr>
          <a:xfrm>
            <a:off x="311700" y="1152475"/>
            <a:ext cx="23940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Emp.var.rate, nr.employed, euroibo3m are highly correlated pairwise (&gt;90%)</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There seems to be a relation between customer availing the euro interbank rate and employment </a:t>
            </a:r>
            <a:endParaRPr>
              <a:latin typeface="Times New Roman"/>
              <a:ea typeface="Times New Roman"/>
              <a:cs typeface="Times New Roman"/>
              <a:sym typeface="Times New Roman"/>
            </a:endParaRPr>
          </a:p>
        </p:txBody>
      </p:sp>
      <p:pic>
        <p:nvPicPr>
          <p:cNvPr id="143" name="Google Shape;143;p25"/>
          <p:cNvPicPr preferRelativeResize="0"/>
          <p:nvPr/>
        </p:nvPicPr>
        <p:blipFill>
          <a:blip r:embed="rId3">
            <a:alphaModFix/>
          </a:blip>
          <a:stretch>
            <a:fillRect/>
          </a:stretch>
        </p:blipFill>
        <p:spPr>
          <a:xfrm>
            <a:off x="2769456" y="1017725"/>
            <a:ext cx="6403994" cy="412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Model A Choice</a:t>
            </a:r>
            <a:endParaRPr>
              <a:latin typeface="Times New Roman"/>
              <a:ea typeface="Times New Roman"/>
              <a:cs typeface="Times New Roman"/>
              <a:sym typeface="Times New Roman"/>
            </a:endParaRPr>
          </a:p>
        </p:txBody>
      </p:sp>
      <p:sp>
        <p:nvSpPr>
          <p:cNvPr id="149" name="Google Shape;14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After converting Categorical to Numerical data through label encoding:</a:t>
            </a: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Char char="●"/>
            </a:pPr>
            <a:r>
              <a:rPr lang="en-GB">
                <a:latin typeface="Times New Roman"/>
                <a:ea typeface="Times New Roman"/>
                <a:cs typeface="Times New Roman"/>
                <a:sym typeface="Times New Roman"/>
              </a:rPr>
              <a:t>Grid Searched Hyperparameters for multiple models based on surveys, best for banking data, and on previous research related to this dataset:</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GB">
                <a:latin typeface="Times New Roman"/>
                <a:ea typeface="Times New Roman"/>
                <a:cs typeface="Times New Roman"/>
                <a:sym typeface="Times New Roman"/>
              </a:rPr>
              <a:t>Decision Tree (DT): benchmark</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GB">
                <a:latin typeface="Times New Roman"/>
                <a:ea typeface="Times New Roman"/>
                <a:cs typeface="Times New Roman"/>
                <a:sym typeface="Times New Roman"/>
              </a:rPr>
              <a:t>Logistic Regression (LR)</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GB">
                <a:latin typeface="Times New Roman"/>
                <a:ea typeface="Times New Roman"/>
                <a:cs typeface="Times New Roman"/>
                <a:sym typeface="Times New Roman"/>
              </a:rPr>
              <a:t>Naive Bayes (redundant in tuning)</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en-GB">
                <a:latin typeface="Times New Roman"/>
                <a:ea typeface="Times New Roman"/>
                <a:cs typeface="Times New Roman"/>
                <a:sym typeface="Times New Roman"/>
              </a:rPr>
              <a:t>Random Forest/Support Vector Machine (SVM): training timed out for 20 features</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Best Performance choice for Model A: Logistic Regression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Why multiple models? To get feature importance accurately</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Model A: Logistic Regression</a:t>
            </a:r>
            <a:endParaRPr>
              <a:latin typeface="Times New Roman"/>
              <a:ea typeface="Times New Roman"/>
              <a:cs typeface="Times New Roman"/>
              <a:sym typeface="Times New Roman"/>
            </a:endParaRPr>
          </a:p>
        </p:txBody>
      </p:sp>
      <p:sp>
        <p:nvSpPr>
          <p:cNvPr id="155" name="Google Shape;155;p27"/>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50">
                <a:solidFill>
                  <a:srgbClr val="D5D5D5"/>
                </a:solidFill>
                <a:latin typeface="Courier New"/>
                <a:ea typeface="Courier New"/>
                <a:cs typeface="Courier New"/>
                <a:sym typeface="Courier New"/>
              </a:rPr>
              <a:t>LR accuracy: 0.910592</a:t>
            </a:r>
            <a:endParaRPr sz="1050">
              <a:solidFill>
                <a:srgbClr val="D5D5D5"/>
              </a:solidFill>
              <a:latin typeface="Courier New"/>
              <a:ea typeface="Courier New"/>
              <a:cs typeface="Courier New"/>
              <a:sym typeface="Courier New"/>
            </a:endParaRPr>
          </a:p>
          <a:p>
            <a:pPr marL="0" lvl="0" indent="0" algn="l" rtl="0">
              <a:spcBef>
                <a:spcPts val="1200"/>
              </a:spcBef>
              <a:spcAft>
                <a:spcPts val="1200"/>
              </a:spcAft>
              <a:buNone/>
            </a:pPr>
            <a:r>
              <a:rPr lang="en-GB" sz="1050">
                <a:solidFill>
                  <a:srgbClr val="D5D5D5"/>
                </a:solidFill>
                <a:latin typeface="Courier New"/>
                <a:ea typeface="Courier New"/>
                <a:cs typeface="Courier New"/>
                <a:sym typeface="Courier New"/>
              </a:rPr>
              <a:t>Area under ROC Curve (LR) = 0.920</a:t>
            </a:r>
            <a:endParaRPr sz="1050">
              <a:solidFill>
                <a:srgbClr val="D5D5D5"/>
              </a:solidFill>
              <a:latin typeface="Courier New"/>
              <a:ea typeface="Courier New"/>
              <a:cs typeface="Courier New"/>
              <a:sym typeface="Courier New"/>
            </a:endParaRPr>
          </a:p>
        </p:txBody>
      </p:sp>
      <p:pic>
        <p:nvPicPr>
          <p:cNvPr id="156" name="Google Shape;156;p27"/>
          <p:cNvPicPr preferRelativeResize="0"/>
          <p:nvPr/>
        </p:nvPicPr>
        <p:blipFill>
          <a:blip r:embed="rId3">
            <a:alphaModFix/>
          </a:blip>
          <a:stretch>
            <a:fillRect/>
          </a:stretch>
        </p:blipFill>
        <p:spPr>
          <a:xfrm>
            <a:off x="311700" y="1854150"/>
            <a:ext cx="3995500" cy="3035400"/>
          </a:xfrm>
          <a:prstGeom prst="rect">
            <a:avLst/>
          </a:prstGeom>
          <a:noFill/>
          <a:ln>
            <a:noFill/>
          </a:ln>
        </p:spPr>
      </p:pic>
      <p:sp>
        <p:nvSpPr>
          <p:cNvPr id="157" name="Google Shape;157;p27"/>
          <p:cNvSpPr txBox="1">
            <a:spLocks noGrp="1"/>
          </p:cNvSpPr>
          <p:nvPr>
            <p:ph type="body" idx="1"/>
          </p:nvPr>
        </p:nvSpPr>
        <p:spPr>
          <a:xfrm>
            <a:off x="45720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50">
                <a:solidFill>
                  <a:srgbClr val="D5D5D5"/>
                </a:solidFill>
                <a:latin typeface="Courier New"/>
                <a:ea typeface="Courier New"/>
                <a:cs typeface="Courier New"/>
                <a:sym typeface="Courier New"/>
              </a:rPr>
              <a:t>DT accuracy: 0.912352</a:t>
            </a:r>
            <a:endParaRPr sz="1050">
              <a:solidFill>
                <a:srgbClr val="D5D5D5"/>
              </a:solidFill>
              <a:latin typeface="Courier New"/>
              <a:ea typeface="Courier New"/>
              <a:cs typeface="Courier New"/>
              <a:sym typeface="Courier New"/>
            </a:endParaRPr>
          </a:p>
          <a:p>
            <a:pPr marL="0" lvl="0" indent="0" algn="l" rtl="0">
              <a:spcBef>
                <a:spcPts val="1200"/>
              </a:spcBef>
              <a:spcAft>
                <a:spcPts val="1200"/>
              </a:spcAft>
              <a:buNone/>
            </a:pPr>
            <a:r>
              <a:rPr lang="en-GB" sz="1050">
                <a:solidFill>
                  <a:srgbClr val="D5D5D5"/>
                </a:solidFill>
                <a:latin typeface="Courier New"/>
                <a:ea typeface="Courier New"/>
                <a:cs typeface="Courier New"/>
                <a:sym typeface="Courier New"/>
              </a:rPr>
              <a:t>Area under ROC Curve (LR) = 0.919</a:t>
            </a:r>
            <a:endParaRPr sz="1050">
              <a:solidFill>
                <a:srgbClr val="D5D5D5"/>
              </a:solidFill>
              <a:latin typeface="Courier New"/>
              <a:ea typeface="Courier New"/>
              <a:cs typeface="Courier New"/>
              <a:sym typeface="Courier New"/>
            </a:endParaRPr>
          </a:p>
        </p:txBody>
      </p:sp>
      <p:pic>
        <p:nvPicPr>
          <p:cNvPr id="158" name="Google Shape;158;p27"/>
          <p:cNvPicPr preferRelativeResize="0"/>
          <p:nvPr/>
        </p:nvPicPr>
        <p:blipFill>
          <a:blip r:embed="rId4">
            <a:alphaModFix/>
          </a:blip>
          <a:stretch>
            <a:fillRect/>
          </a:stretch>
        </p:blipFill>
        <p:spPr>
          <a:xfrm>
            <a:off x="4571997" y="1854149"/>
            <a:ext cx="3995500" cy="30353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Top 5 Features</a:t>
            </a:r>
            <a:endParaRPr>
              <a:latin typeface="Times New Roman"/>
              <a:ea typeface="Times New Roman"/>
              <a:cs typeface="Times New Roman"/>
              <a:sym typeface="Times New Roman"/>
            </a:endParaRPr>
          </a:p>
        </p:txBody>
      </p:sp>
      <p:sp>
        <p:nvSpPr>
          <p:cNvPr id="164" name="Google Shape;164;p28"/>
          <p:cNvSpPr txBox="1">
            <a:spLocks noGrp="1"/>
          </p:cNvSpPr>
          <p:nvPr>
            <p:ph type="body" idx="1"/>
          </p:nvPr>
        </p:nvSpPr>
        <p:spPr>
          <a:xfrm>
            <a:off x="311700" y="789125"/>
            <a:ext cx="8520600" cy="1196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a:latin typeface="Times New Roman"/>
                <a:ea typeface="Times New Roman"/>
                <a:cs typeface="Times New Roman"/>
                <a:sym typeface="Times New Roman"/>
              </a:rPr>
              <a:t>Logistic Regresssion vs Decision Tree: Feature Importance for top 10 features</a:t>
            </a:r>
            <a:endParaRPr>
              <a:latin typeface="Times New Roman"/>
              <a:ea typeface="Times New Roman"/>
              <a:cs typeface="Times New Roman"/>
              <a:sym typeface="Times New Roman"/>
            </a:endParaRPr>
          </a:p>
          <a:p>
            <a:pPr marL="0" lvl="0" indent="0" algn="l" rtl="0">
              <a:spcBef>
                <a:spcPts val="1200"/>
              </a:spcBef>
              <a:spcAft>
                <a:spcPts val="0"/>
              </a:spcAft>
              <a:buNone/>
            </a:pPr>
            <a:r>
              <a:rPr lang="en-GB">
                <a:latin typeface="Times New Roman"/>
                <a:ea typeface="Times New Roman"/>
                <a:cs typeface="Times New Roman"/>
                <a:sym typeface="Times New Roman"/>
              </a:rPr>
              <a:t>Inverse yet equally important, choosing overlapping top_5</a:t>
            </a:r>
            <a:endParaRPr>
              <a:latin typeface="Times New Roman"/>
              <a:ea typeface="Times New Roman"/>
              <a:cs typeface="Times New Roman"/>
              <a:sym typeface="Times New Roman"/>
            </a:endParaRPr>
          </a:p>
          <a:p>
            <a:pPr marL="0" lvl="0" indent="0" algn="l" rtl="0">
              <a:spcBef>
                <a:spcPts val="1200"/>
              </a:spcBef>
              <a:spcAft>
                <a:spcPts val="1200"/>
              </a:spcAft>
              <a:buNone/>
            </a:pPr>
            <a:r>
              <a:rPr lang="en-GB">
                <a:latin typeface="Times New Roman"/>
                <a:ea typeface="Times New Roman"/>
                <a:cs typeface="Times New Roman"/>
                <a:sym typeface="Times New Roman"/>
              </a:rPr>
              <a:t>Features selected for Model B: </a:t>
            </a:r>
            <a:r>
              <a:rPr lang="en-GB" sz="1050">
                <a:solidFill>
                  <a:srgbClr val="CE9178"/>
                </a:solidFill>
                <a:highlight>
                  <a:srgbClr val="1E1E1E"/>
                </a:highlight>
                <a:latin typeface="Courier New"/>
                <a:ea typeface="Courier New"/>
                <a:cs typeface="Courier New"/>
                <a:sym typeface="Courier New"/>
              </a:rPr>
              <a:t>'duration'</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'euribor3m'</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'emp.var.rate'</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'cons.conf.idx'</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a:t>
            </a:r>
            <a:r>
              <a:rPr lang="en-GB" sz="1050">
                <a:solidFill>
                  <a:srgbClr val="CE9178"/>
                </a:solidFill>
                <a:highlight>
                  <a:srgbClr val="1E1E1E"/>
                </a:highlight>
                <a:latin typeface="Courier New"/>
                <a:ea typeface="Courier New"/>
                <a:cs typeface="Courier New"/>
                <a:sym typeface="Courier New"/>
              </a:rPr>
              <a:t>'cons.price.idx'</a:t>
            </a:r>
            <a:endParaRPr/>
          </a:p>
        </p:txBody>
      </p:sp>
      <p:pic>
        <p:nvPicPr>
          <p:cNvPr id="165" name="Google Shape;165;p28"/>
          <p:cNvPicPr preferRelativeResize="0"/>
          <p:nvPr/>
        </p:nvPicPr>
        <p:blipFill>
          <a:blip r:embed="rId3">
            <a:alphaModFix/>
          </a:blip>
          <a:stretch>
            <a:fillRect/>
          </a:stretch>
        </p:blipFill>
        <p:spPr>
          <a:xfrm>
            <a:off x="4572000" y="1985325"/>
            <a:ext cx="4572001" cy="3158175"/>
          </a:xfrm>
          <a:prstGeom prst="rect">
            <a:avLst/>
          </a:prstGeom>
          <a:noFill/>
          <a:ln>
            <a:noFill/>
          </a:ln>
        </p:spPr>
      </p:pic>
      <p:pic>
        <p:nvPicPr>
          <p:cNvPr id="166" name="Google Shape;166;p28"/>
          <p:cNvPicPr preferRelativeResize="0"/>
          <p:nvPr/>
        </p:nvPicPr>
        <p:blipFill>
          <a:blip r:embed="rId4">
            <a:alphaModFix/>
          </a:blip>
          <a:stretch>
            <a:fillRect/>
          </a:stretch>
        </p:blipFill>
        <p:spPr>
          <a:xfrm>
            <a:off x="0" y="1985325"/>
            <a:ext cx="4572000" cy="315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Model B: SVM vs MLP (NN)</a:t>
            </a:r>
            <a:endParaRPr>
              <a:latin typeface="Times New Roman"/>
              <a:ea typeface="Times New Roman"/>
              <a:cs typeface="Times New Roman"/>
              <a:sym typeface="Times New Roman"/>
            </a:endParaRPr>
          </a:p>
        </p:txBody>
      </p:sp>
      <p:sp>
        <p:nvSpPr>
          <p:cNvPr id="172" name="Google Shape;172;p29"/>
          <p:cNvSpPr txBox="1">
            <a:spLocks noGrp="1"/>
          </p:cNvSpPr>
          <p:nvPr>
            <p:ph type="body" idx="1"/>
          </p:nvPr>
        </p:nvSpPr>
        <p:spPr>
          <a:xfrm>
            <a:off x="311700" y="789125"/>
            <a:ext cx="4115400" cy="90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00">
                <a:solidFill>
                  <a:schemeClr val="dk1"/>
                </a:solidFill>
                <a:latin typeface="Times New Roman"/>
                <a:ea typeface="Times New Roman"/>
                <a:cs typeface="Times New Roman"/>
                <a:sym typeface="Times New Roman"/>
              </a:rPr>
              <a:t>Accuracy of SVM Model: 0.896091284292304</a:t>
            </a: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GB" sz="1000">
                <a:solidFill>
                  <a:schemeClr val="dk1"/>
                </a:solidFill>
                <a:latin typeface="Times New Roman"/>
                <a:ea typeface="Times New Roman"/>
                <a:cs typeface="Times New Roman"/>
                <a:sym typeface="Times New Roman"/>
              </a:rPr>
              <a:t>Area under ROC = 0.85</a:t>
            </a:r>
            <a:endParaRPr>
              <a:latin typeface="Times New Roman"/>
              <a:ea typeface="Times New Roman"/>
              <a:cs typeface="Times New Roman"/>
              <a:sym typeface="Times New Roman"/>
            </a:endParaRPr>
          </a:p>
        </p:txBody>
      </p:sp>
      <p:pic>
        <p:nvPicPr>
          <p:cNvPr id="173" name="Google Shape;173;p29"/>
          <p:cNvPicPr preferRelativeResize="0"/>
          <p:nvPr/>
        </p:nvPicPr>
        <p:blipFill>
          <a:blip r:embed="rId3">
            <a:alphaModFix/>
          </a:blip>
          <a:stretch>
            <a:fillRect/>
          </a:stretch>
        </p:blipFill>
        <p:spPr>
          <a:xfrm>
            <a:off x="-4" y="1692225"/>
            <a:ext cx="4427176" cy="3451275"/>
          </a:xfrm>
          <a:prstGeom prst="rect">
            <a:avLst/>
          </a:prstGeom>
          <a:noFill/>
          <a:ln>
            <a:noFill/>
          </a:ln>
        </p:spPr>
      </p:pic>
      <p:sp>
        <p:nvSpPr>
          <p:cNvPr id="174" name="Google Shape;174;p29"/>
          <p:cNvSpPr txBox="1">
            <a:spLocks noGrp="1"/>
          </p:cNvSpPr>
          <p:nvPr>
            <p:ph type="body" idx="1"/>
          </p:nvPr>
        </p:nvSpPr>
        <p:spPr>
          <a:xfrm>
            <a:off x="4427175" y="789125"/>
            <a:ext cx="4115400" cy="90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00">
                <a:solidFill>
                  <a:schemeClr val="dk1"/>
                </a:solidFill>
                <a:latin typeface="Times New Roman"/>
                <a:ea typeface="Times New Roman"/>
                <a:cs typeface="Times New Roman"/>
                <a:sym typeface="Times New Roman"/>
              </a:rPr>
              <a:t>Accuracy of NN Model: 0.8980335032774945</a:t>
            </a:r>
            <a:endParaRPr sz="10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GB" sz="1000">
                <a:solidFill>
                  <a:schemeClr val="dk1"/>
                </a:solidFill>
                <a:latin typeface="Times New Roman"/>
                <a:ea typeface="Times New Roman"/>
                <a:cs typeface="Times New Roman"/>
                <a:sym typeface="Times New Roman"/>
              </a:rPr>
              <a:t>Area under ROC = 0.93</a:t>
            </a:r>
            <a:endParaRPr>
              <a:solidFill>
                <a:schemeClr val="dk1"/>
              </a:solidFill>
              <a:latin typeface="Times New Roman"/>
              <a:ea typeface="Times New Roman"/>
              <a:cs typeface="Times New Roman"/>
              <a:sym typeface="Times New Roman"/>
            </a:endParaRPr>
          </a:p>
        </p:txBody>
      </p:sp>
      <p:pic>
        <p:nvPicPr>
          <p:cNvPr id="175" name="Google Shape;175;p29"/>
          <p:cNvPicPr preferRelativeResize="0"/>
          <p:nvPr/>
        </p:nvPicPr>
        <p:blipFill>
          <a:blip r:embed="rId4">
            <a:alphaModFix/>
          </a:blip>
          <a:stretch>
            <a:fillRect/>
          </a:stretch>
        </p:blipFill>
        <p:spPr>
          <a:xfrm>
            <a:off x="4494750" y="1692125"/>
            <a:ext cx="4649251" cy="362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Best Performance Test</a:t>
            </a:r>
            <a:endParaRPr>
              <a:latin typeface="Times New Roman"/>
              <a:ea typeface="Times New Roman"/>
              <a:cs typeface="Times New Roman"/>
              <a:sym typeface="Times New Roman"/>
            </a:endParaRPr>
          </a:p>
        </p:txBody>
      </p:sp>
      <p:sp>
        <p:nvSpPr>
          <p:cNvPr id="181" name="Google Shape;18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Final Model B Choice: Neural Network (MultiLayer Perceptron)</a:t>
            </a:r>
            <a:endParaRPr>
              <a:latin typeface="Times New Roman"/>
              <a:ea typeface="Times New Roman"/>
              <a:cs typeface="Times New Roman"/>
              <a:sym typeface="Times New Roman"/>
            </a:endParaRPr>
          </a:p>
          <a:p>
            <a:pPr marL="0" lvl="0" indent="0" algn="l" rtl="0">
              <a:spcBef>
                <a:spcPts val="1200"/>
              </a:spcBef>
              <a:spcAft>
                <a:spcPts val="0"/>
              </a:spcAft>
              <a:buNone/>
            </a:pPr>
            <a:r>
              <a:rPr lang="en-GB">
                <a:latin typeface="Times New Roman"/>
                <a:ea typeface="Times New Roman"/>
                <a:cs typeface="Times New Roman"/>
                <a:sym typeface="Times New Roman"/>
              </a:rPr>
              <a:t>Tested against Logistic Regression with 5 Features</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0" lvl="0" indent="0" algn="l" rtl="0">
              <a:spcBef>
                <a:spcPts val="1200"/>
              </a:spcBef>
              <a:spcAft>
                <a:spcPts val="0"/>
              </a:spcAft>
              <a:buNone/>
            </a:pPr>
            <a:r>
              <a:rPr lang="en-GB" sz="1050">
                <a:latin typeface="Courier New"/>
                <a:ea typeface="Courier New"/>
                <a:cs typeface="Courier New"/>
                <a:sym typeface="Courier New"/>
              </a:rPr>
              <a:t>Accuracy = </a:t>
            </a:r>
            <a:r>
              <a:rPr lang="en-GB" sz="1050">
                <a:solidFill>
                  <a:srgbClr val="D5D5D5"/>
                </a:solidFill>
                <a:latin typeface="Courier New"/>
                <a:ea typeface="Courier New"/>
                <a:cs typeface="Courier New"/>
                <a:sym typeface="Courier New"/>
              </a:rPr>
              <a:t>0.9049526584122359</a:t>
            </a:r>
            <a:br>
              <a:rPr lang="en-GB" sz="1050">
                <a:solidFill>
                  <a:srgbClr val="D5D5D5"/>
                </a:solidFill>
                <a:latin typeface="Courier New"/>
                <a:ea typeface="Courier New"/>
                <a:cs typeface="Courier New"/>
                <a:sym typeface="Courier New"/>
              </a:rPr>
            </a:br>
            <a:r>
              <a:rPr lang="en-GB" sz="1050">
                <a:solidFill>
                  <a:srgbClr val="D5D5D5"/>
                </a:solidFill>
                <a:latin typeface="Courier New"/>
                <a:ea typeface="Courier New"/>
                <a:cs typeface="Courier New"/>
                <a:sym typeface="Courier New"/>
              </a:rPr>
              <a:t>AUC ROC = 0.92</a:t>
            </a:r>
            <a:endParaRPr sz="1050">
              <a:latin typeface="Courier New"/>
              <a:ea typeface="Courier New"/>
              <a:cs typeface="Courier New"/>
              <a:sym typeface="Courier New"/>
            </a:endParaRPr>
          </a:p>
          <a:p>
            <a:pPr marL="0" lvl="0" indent="0" algn="l" rtl="0">
              <a:spcBef>
                <a:spcPts val="1200"/>
              </a:spcBef>
              <a:spcAft>
                <a:spcPts val="1200"/>
              </a:spcAft>
              <a:buNone/>
            </a:pPr>
            <a:endParaRPr/>
          </a:p>
        </p:txBody>
      </p:sp>
      <p:pic>
        <p:nvPicPr>
          <p:cNvPr id="182" name="Google Shape;182;p30"/>
          <p:cNvPicPr preferRelativeResize="0"/>
          <p:nvPr/>
        </p:nvPicPr>
        <p:blipFill>
          <a:blip r:embed="rId3">
            <a:alphaModFix/>
          </a:blip>
          <a:stretch>
            <a:fillRect/>
          </a:stretch>
        </p:blipFill>
        <p:spPr>
          <a:xfrm>
            <a:off x="3540870" y="2105550"/>
            <a:ext cx="3838326" cy="299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Further Analysis</a:t>
            </a:r>
            <a:endParaRPr>
              <a:latin typeface="Times New Roman"/>
              <a:ea typeface="Times New Roman"/>
              <a:cs typeface="Times New Roman"/>
              <a:sym typeface="Times New Roman"/>
            </a:endParaRPr>
          </a:p>
        </p:txBody>
      </p:sp>
      <p:sp>
        <p:nvSpPr>
          <p:cNvPr id="188" name="Google Shape;188;p31"/>
          <p:cNvSpPr txBox="1">
            <a:spLocks noGrp="1"/>
          </p:cNvSpPr>
          <p:nvPr>
            <p:ph type="body" idx="1"/>
          </p:nvPr>
        </p:nvSpPr>
        <p:spPr>
          <a:xfrm>
            <a:off x="311700" y="1152475"/>
            <a:ext cx="8520600" cy="3846900"/>
          </a:xfrm>
          <a:prstGeom prst="rect">
            <a:avLst/>
          </a:prstGeom>
        </p:spPr>
        <p:txBody>
          <a:bodyPr spcFirstLastPara="1" wrap="square" lIns="91425" tIns="91425" rIns="91425" bIns="91425" anchor="t" anchorCtr="0">
            <a:normAutofit fontScale="70000" lnSpcReduction="10000"/>
          </a:bodyPr>
          <a:lstStyle/>
          <a:p>
            <a:pPr marL="0" lvl="0" indent="0" algn="l" rtl="0">
              <a:spcBef>
                <a:spcPts val="1200"/>
              </a:spcBef>
              <a:spcAft>
                <a:spcPts val="0"/>
              </a:spcAft>
              <a:buNone/>
            </a:pPr>
            <a:r>
              <a:rPr lang="en-GB" sz="2300">
                <a:solidFill>
                  <a:schemeClr val="dk1"/>
                </a:solidFill>
                <a:latin typeface="Times New Roman"/>
                <a:ea typeface="Times New Roman"/>
                <a:cs typeface="Times New Roman"/>
                <a:sym typeface="Times New Roman"/>
              </a:rPr>
              <a:t>“A data-driven approach to predict the success of bank telemarketing” by Moro et. al. showcased the high performing data mining models on this dataset. The dataset was larger (with 150 features) but the dataset used in our study is having a subset of that data (with 20 features), also worked upon by the same author. AUC-ROC (Area under ROC Curve) measure has been taken for performance metric analysis, with Decision Tree (DT) and Neural Net (NN) models outperforming in certain cases</a:t>
            </a:r>
            <a:endParaRPr sz="2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GB" sz="2300">
                <a:solidFill>
                  <a:schemeClr val="dk1"/>
                </a:solidFill>
                <a:latin typeface="Times New Roman"/>
                <a:ea typeface="Times New Roman"/>
                <a:cs typeface="Times New Roman"/>
                <a:sym typeface="Times New Roman"/>
              </a:rPr>
              <a:t>Model A should have been DT (the benchmark model A) according to the paper. Yet through hyperparameter tuning, we can see Logistic regression performing better for the 20 features</a:t>
            </a:r>
            <a:endParaRPr sz="23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GB" sz="2300">
                <a:solidFill>
                  <a:schemeClr val="dk1"/>
                </a:solidFill>
                <a:latin typeface="Times New Roman"/>
                <a:ea typeface="Times New Roman"/>
                <a:cs typeface="Times New Roman"/>
                <a:sym typeface="Times New Roman"/>
              </a:rPr>
              <a:t>In Model B, MLP/NN Model performs slightly better than LR even with a lower accuracy, with 5 features. That is because the AUC-ROC is more, signifying that the model is able to distinguish better between the target variable.</a:t>
            </a:r>
            <a:br>
              <a:rPr lang="en-GB" sz="2300">
                <a:solidFill>
                  <a:schemeClr val="dk1"/>
                </a:solidFill>
                <a:latin typeface="Times New Roman"/>
                <a:ea typeface="Times New Roman"/>
                <a:cs typeface="Times New Roman"/>
                <a:sym typeface="Times New Roman"/>
              </a:rPr>
            </a:br>
            <a:br>
              <a:rPr lang="en-GB" sz="2300">
                <a:solidFill>
                  <a:schemeClr val="dk1"/>
                </a:solidFill>
                <a:latin typeface="Times New Roman"/>
                <a:ea typeface="Times New Roman"/>
                <a:cs typeface="Times New Roman"/>
                <a:sym typeface="Times New Roman"/>
              </a:rPr>
            </a:br>
            <a:r>
              <a:rPr lang="en-GB" sz="2300">
                <a:latin typeface="Times New Roman"/>
                <a:ea typeface="Times New Roman"/>
                <a:cs typeface="Times New Roman"/>
                <a:sym typeface="Times New Roman"/>
              </a:rPr>
              <a:t>Naive Bayes Model was made to test performance time, permutation important (different from feature importance), and turned out to be redundant for analysis</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311700" y="558750"/>
            <a:ext cx="5193300" cy="4526400"/>
          </a:xfrm>
          <a:prstGeom prst="rect">
            <a:avLst/>
          </a:prstGeom>
        </p:spPr>
        <p:txBody>
          <a:bodyPr spcFirstLastPara="1" wrap="square" lIns="91425" tIns="91425" rIns="91425" bIns="91425" anchor="t" anchorCtr="0">
            <a:normAutofit fontScale="25000" lnSpcReduction="10000"/>
          </a:bodyPr>
          <a:lstStyle/>
          <a:p>
            <a:pPr marL="0" lvl="0" indent="0" algn="l" rtl="0">
              <a:spcBef>
                <a:spcPts val="0"/>
              </a:spcBef>
              <a:spcAft>
                <a:spcPts val="0"/>
              </a:spcAft>
              <a:buNone/>
            </a:pPr>
            <a:r>
              <a:rPr lang="en-GB" sz="4200" b="1">
                <a:solidFill>
                  <a:schemeClr val="dk1"/>
                </a:solidFill>
              </a:rPr>
              <a:t>Given Dataset Description:</a:t>
            </a:r>
            <a:endParaRPr sz="4200" b="1">
              <a:solidFill>
                <a:schemeClr val="dk1"/>
              </a:solidFill>
            </a:endParaRPr>
          </a:p>
          <a:p>
            <a:pPr marL="0" lvl="0" indent="0" algn="l" rtl="0">
              <a:lnSpc>
                <a:spcPct val="135714"/>
              </a:lnSpc>
              <a:spcBef>
                <a:spcPts val="1200"/>
              </a:spcBef>
              <a:spcAft>
                <a:spcPts val="0"/>
              </a:spcAft>
              <a:buNone/>
            </a:pPr>
            <a:r>
              <a:rPr lang="en-GB" sz="2800" b="1">
                <a:solidFill>
                  <a:srgbClr val="E6B8AF"/>
                </a:solidFill>
                <a:latin typeface="Courier New"/>
                <a:ea typeface="Courier New"/>
                <a:cs typeface="Courier New"/>
                <a:sym typeface="Courier New"/>
              </a:rPr>
              <a:t>Input variables:</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bank client data:</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1 - age (numeric)</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2 - job : type of job </a:t>
            </a:r>
            <a:br>
              <a:rPr lang="en-GB" sz="2800" b="1">
                <a:solidFill>
                  <a:srgbClr val="E6B8AF"/>
                </a:solidFill>
                <a:latin typeface="Courier New"/>
                <a:ea typeface="Courier New"/>
                <a:cs typeface="Courier New"/>
                <a:sym typeface="Courier New"/>
              </a:rPr>
            </a:br>
            <a:r>
              <a:rPr lang="en-GB" sz="2800" b="1">
                <a:solidFill>
                  <a:srgbClr val="E6B8AF"/>
                </a:solidFill>
                <a:latin typeface="Courier New"/>
                <a:ea typeface="Courier New"/>
                <a:cs typeface="Courier New"/>
                <a:sym typeface="Courier New"/>
              </a:rPr>
              <a:t>       (categorical:"admin.","unknown","unemployed","management","housemaid","entrepreneur",</a:t>
            </a:r>
            <a:br>
              <a:rPr lang="en-GB" sz="2800" b="1">
                <a:solidFill>
                  <a:srgbClr val="E6B8AF"/>
                </a:solidFill>
                <a:latin typeface="Courier New"/>
                <a:ea typeface="Courier New"/>
                <a:cs typeface="Courier New"/>
                <a:sym typeface="Courier New"/>
              </a:rPr>
            </a:br>
            <a:r>
              <a:rPr lang="en-GB" sz="2800" b="1">
                <a:solidFill>
                  <a:srgbClr val="E6B8AF"/>
                </a:solidFill>
                <a:latin typeface="Courier New"/>
                <a:ea typeface="Courier New"/>
                <a:cs typeface="Courier New"/>
                <a:sym typeface="Courier New"/>
              </a:rPr>
              <a:t>        "student”, "blue-collar","self-employed","retired","technician","services")</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3 - marital : marital status (categorical: "married","divorced","single"; note:</a:t>
            </a:r>
            <a:br>
              <a:rPr lang="en-GB" sz="2800" b="1">
                <a:solidFill>
                  <a:srgbClr val="E6B8AF"/>
                </a:solidFill>
                <a:latin typeface="Courier New"/>
                <a:ea typeface="Courier New"/>
                <a:cs typeface="Courier New"/>
                <a:sym typeface="Courier New"/>
              </a:rPr>
            </a:br>
            <a:r>
              <a:rPr lang="en-GB" sz="2800" b="1">
                <a:solidFill>
                  <a:srgbClr val="E6B8AF"/>
                </a:solidFill>
                <a:latin typeface="Courier New"/>
                <a:ea typeface="Courier New"/>
                <a:cs typeface="Courier New"/>
                <a:sym typeface="Courier New"/>
              </a:rPr>
              <a:t>       "divorced" means divorced or widowed)</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4 - education (categorical: "unknown","secondary","primary","tertiary")</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5 - default: has credit in default? (binary: "yes","no")</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6 - balance: average yearly balance, in euros (numeric)</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7 - housing: has housing loan? (binary: "yes","no")</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8 - loan: has personal loan? (binary: "yes","no")</a:t>
            </a:r>
            <a:br>
              <a:rPr lang="en-GB" sz="2800" b="1">
                <a:solidFill>
                  <a:srgbClr val="E6B8AF"/>
                </a:solidFill>
                <a:latin typeface="Courier New"/>
                <a:ea typeface="Courier New"/>
                <a:cs typeface="Courier New"/>
                <a:sym typeface="Courier New"/>
              </a:rPr>
            </a:br>
            <a:r>
              <a:rPr lang="en-GB" sz="2800" b="1">
                <a:solidFill>
                  <a:srgbClr val="E6B8AF"/>
                </a:solidFill>
                <a:latin typeface="Courier New"/>
                <a:ea typeface="Courier New"/>
                <a:cs typeface="Courier New"/>
                <a:sym typeface="Courier New"/>
              </a:rPr>
              <a:t># related with the last contact of the current campaign:</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9 - contact: contact communication type (categorical: "unknown","telephone","cellular")</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10 - day: last contact day of the month (numeric)</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11 - month: last contact month of year (categorical: "jan", "feb", "mar", ..., "nov",dec")</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12 - duration: last contact duration, in seconds (numeric)</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other attributes:</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13 - campaign: number of contacts performed during this campaign and for this client</a:t>
            </a:r>
            <a:br>
              <a:rPr lang="en-GB" sz="2800" b="1">
                <a:solidFill>
                  <a:srgbClr val="E6B8AF"/>
                </a:solidFill>
                <a:latin typeface="Courier New"/>
                <a:ea typeface="Courier New"/>
                <a:cs typeface="Courier New"/>
                <a:sym typeface="Courier New"/>
              </a:rPr>
            </a:br>
            <a:r>
              <a:rPr lang="en-GB" sz="2800" b="1">
                <a:solidFill>
                  <a:srgbClr val="E6B8AF"/>
                </a:solidFill>
                <a:latin typeface="Courier New"/>
                <a:ea typeface="Courier New"/>
                <a:cs typeface="Courier New"/>
                <a:sym typeface="Courier New"/>
              </a:rPr>
              <a:t>        (numeric,includes last contact)</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14 - pdays: number of days that passed by after the client was last contacted from a</a:t>
            </a:r>
            <a:br>
              <a:rPr lang="en-GB" sz="2800" b="1">
                <a:solidFill>
                  <a:srgbClr val="E6B8AF"/>
                </a:solidFill>
                <a:latin typeface="Courier New"/>
                <a:ea typeface="Courier New"/>
                <a:cs typeface="Courier New"/>
                <a:sym typeface="Courier New"/>
              </a:rPr>
            </a:br>
            <a:r>
              <a:rPr lang="en-GB" sz="2800" b="1">
                <a:solidFill>
                  <a:srgbClr val="E6B8AF"/>
                </a:solidFill>
                <a:latin typeface="Courier New"/>
                <a:ea typeface="Courier New"/>
                <a:cs typeface="Courier New"/>
                <a:sym typeface="Courier New"/>
              </a:rPr>
              <a:t>        previous campaign (numeric, -1 means client was not previously contacted)</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15 - previous: number of contacts performed before this campaign and for this client</a:t>
            </a:r>
            <a:br>
              <a:rPr lang="en-GB" sz="2800" b="1">
                <a:solidFill>
                  <a:srgbClr val="E6B8AF"/>
                </a:solidFill>
                <a:latin typeface="Courier New"/>
                <a:ea typeface="Courier New"/>
                <a:cs typeface="Courier New"/>
                <a:sym typeface="Courier New"/>
              </a:rPr>
            </a:br>
            <a:r>
              <a:rPr lang="en-GB" sz="2800" b="1">
                <a:solidFill>
                  <a:srgbClr val="E6B8AF"/>
                </a:solidFill>
                <a:latin typeface="Courier New"/>
                <a:ea typeface="Courier New"/>
                <a:cs typeface="Courier New"/>
                <a:sym typeface="Courier New"/>
              </a:rPr>
              <a:t>        (numeric)</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16 - poutcome: outcome of the previous marketing campaign </a:t>
            </a:r>
            <a:br>
              <a:rPr lang="en-GB" sz="2800" b="1">
                <a:solidFill>
                  <a:srgbClr val="E6B8AF"/>
                </a:solidFill>
                <a:latin typeface="Courier New"/>
                <a:ea typeface="Courier New"/>
                <a:cs typeface="Courier New"/>
                <a:sym typeface="Courier New"/>
              </a:rPr>
            </a:br>
            <a:r>
              <a:rPr lang="en-GB" sz="2800" b="1">
                <a:solidFill>
                  <a:srgbClr val="E6B8AF"/>
                </a:solidFill>
                <a:latin typeface="Courier New"/>
                <a:ea typeface="Courier New"/>
                <a:cs typeface="Courier New"/>
                <a:sym typeface="Courier New"/>
              </a:rPr>
              <a:t>        (categorical:"unknown","other","failure","success")</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Output variable (desired target):</a:t>
            </a:r>
            <a:endParaRPr sz="2800" b="1">
              <a:solidFill>
                <a:srgbClr val="E6B8AF"/>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GB" sz="2800" b="1">
                <a:solidFill>
                  <a:srgbClr val="E6B8AF"/>
                </a:solidFill>
                <a:latin typeface="Courier New"/>
                <a:ea typeface="Courier New"/>
                <a:cs typeface="Courier New"/>
                <a:sym typeface="Courier New"/>
              </a:rPr>
              <a:t>   17 - y - has the client subscribed a term deposit? (binary: "yes","no")</a:t>
            </a:r>
            <a:endParaRPr b="1"/>
          </a:p>
        </p:txBody>
      </p:sp>
      <p:sp>
        <p:nvSpPr>
          <p:cNvPr id="69" name="Google Shape;69;p15"/>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Exploratory Data Analysis (EDA)</a:t>
            </a:r>
            <a:endParaRPr>
              <a:latin typeface="Times New Roman"/>
              <a:ea typeface="Times New Roman"/>
              <a:cs typeface="Times New Roman"/>
              <a:sym typeface="Times New Roman"/>
            </a:endParaRPr>
          </a:p>
        </p:txBody>
      </p:sp>
      <p:pic>
        <p:nvPicPr>
          <p:cNvPr id="70" name="Google Shape;70;p15"/>
          <p:cNvPicPr preferRelativeResize="0"/>
          <p:nvPr/>
        </p:nvPicPr>
        <p:blipFill>
          <a:blip r:embed="rId3">
            <a:alphaModFix/>
          </a:blip>
          <a:stretch>
            <a:fillRect/>
          </a:stretch>
        </p:blipFill>
        <p:spPr>
          <a:xfrm>
            <a:off x="5570450" y="1017725"/>
            <a:ext cx="3261850" cy="3808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Categorical Data Analysis - Univariate</a:t>
            </a:r>
            <a:endParaRPr>
              <a:latin typeface="Times New Roman"/>
              <a:ea typeface="Times New Roman"/>
              <a:cs typeface="Times New Roman"/>
              <a:sym typeface="Times New Roman"/>
            </a:endParaRPr>
          </a:p>
        </p:txBody>
      </p:sp>
      <p:sp>
        <p:nvSpPr>
          <p:cNvPr id="76" name="Google Shape;76;p16"/>
          <p:cNvSpPr txBox="1">
            <a:spLocks noGrp="1"/>
          </p:cNvSpPr>
          <p:nvPr>
            <p:ph type="body" idx="1"/>
          </p:nvPr>
        </p:nvSpPr>
        <p:spPr>
          <a:xfrm>
            <a:off x="311700" y="1152475"/>
            <a:ext cx="2042100" cy="34164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Font typeface="Times New Roman"/>
              <a:buChar char="●"/>
            </a:pPr>
            <a:r>
              <a:rPr lang="en-GB">
                <a:latin typeface="Times New Roman"/>
                <a:ea typeface="Times New Roman"/>
                <a:cs typeface="Times New Roman"/>
                <a:sym typeface="Times New Roman"/>
              </a:rPr>
              <a:t>Less customers as students, more in administrative, blue collar or technician jobs</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Char char="●"/>
            </a:pPr>
            <a:r>
              <a:rPr lang="en-GB">
                <a:latin typeface="Times New Roman"/>
                <a:ea typeface="Times New Roman"/>
                <a:cs typeface="Times New Roman"/>
                <a:sym typeface="Times New Roman"/>
              </a:rPr>
              <a:t>Majority customers have a university degree. There are no illiterate customers</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Char char="●"/>
            </a:pPr>
            <a:r>
              <a:rPr lang="en-GB">
                <a:latin typeface="Times New Roman"/>
                <a:ea typeface="Times New Roman"/>
                <a:cs typeface="Times New Roman"/>
                <a:sym typeface="Times New Roman"/>
              </a:rPr>
              <a:t>Majority customers are married</a:t>
            </a:r>
            <a:endParaRPr>
              <a:latin typeface="Times New Roman"/>
              <a:ea typeface="Times New Roman"/>
              <a:cs typeface="Times New Roman"/>
              <a:sym typeface="Times New Roman"/>
            </a:endParaRPr>
          </a:p>
          <a:p>
            <a:pPr marL="457200" lvl="0" indent="-317182" algn="l" rtl="0">
              <a:spcBef>
                <a:spcPts val="0"/>
              </a:spcBef>
              <a:spcAft>
                <a:spcPts val="0"/>
              </a:spcAft>
              <a:buSzPct val="100000"/>
              <a:buFont typeface="Times New Roman"/>
              <a:buChar char="●"/>
            </a:pPr>
            <a:r>
              <a:rPr lang="en-GB">
                <a:latin typeface="Times New Roman"/>
                <a:ea typeface="Times New Roman"/>
                <a:cs typeface="Times New Roman"/>
                <a:sym typeface="Times New Roman"/>
              </a:rPr>
              <a:t>No customers have default assumed credit</a:t>
            </a:r>
            <a:endParaRPr>
              <a:latin typeface="Times New Roman"/>
              <a:ea typeface="Times New Roman"/>
              <a:cs typeface="Times New Roman"/>
              <a:sym typeface="Times New Roman"/>
            </a:endParaRPr>
          </a:p>
        </p:txBody>
      </p:sp>
      <p:pic>
        <p:nvPicPr>
          <p:cNvPr id="77" name="Google Shape;77;p16"/>
          <p:cNvPicPr preferRelativeResize="0"/>
          <p:nvPr/>
        </p:nvPicPr>
        <p:blipFill>
          <a:blip r:embed="rId3">
            <a:alphaModFix/>
          </a:blip>
          <a:stretch>
            <a:fillRect/>
          </a:stretch>
        </p:blipFill>
        <p:spPr>
          <a:xfrm>
            <a:off x="2395725" y="1152472"/>
            <a:ext cx="6681424" cy="328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Categorical Data Analysis - Univariate</a:t>
            </a:r>
            <a:endParaRPr>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52475"/>
            <a:ext cx="2042100" cy="34164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Font typeface="Times New Roman"/>
              <a:buChar char="●"/>
            </a:pPr>
            <a:r>
              <a:rPr lang="en-GB">
                <a:latin typeface="Times New Roman"/>
                <a:ea typeface="Times New Roman"/>
                <a:cs typeface="Times New Roman"/>
                <a:sym typeface="Times New Roman"/>
              </a:rPr>
              <a:t>More than 50% have taken housing loan</a:t>
            </a:r>
            <a:endParaRPr>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Char char="●"/>
            </a:pPr>
            <a:r>
              <a:rPr lang="en-GB">
                <a:latin typeface="Times New Roman"/>
                <a:ea typeface="Times New Roman"/>
                <a:cs typeface="Times New Roman"/>
                <a:sym typeface="Times New Roman"/>
              </a:rPr>
              <a:t>More than 84% have taken personal loans</a:t>
            </a:r>
            <a:endParaRPr>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Char char="●"/>
            </a:pPr>
            <a:r>
              <a:rPr lang="en-GB">
                <a:latin typeface="Times New Roman"/>
                <a:ea typeface="Times New Roman"/>
                <a:cs typeface="Times New Roman"/>
                <a:sym typeface="Times New Roman"/>
              </a:rPr>
              <a:t>Major communication type is cellular</a:t>
            </a:r>
            <a:endParaRPr>
              <a:latin typeface="Times New Roman"/>
              <a:ea typeface="Times New Roman"/>
              <a:cs typeface="Times New Roman"/>
              <a:sym typeface="Times New Roman"/>
            </a:endParaRPr>
          </a:p>
          <a:p>
            <a:pPr marL="457200" lvl="0" indent="-334327" algn="l" rtl="0">
              <a:spcBef>
                <a:spcPts val="0"/>
              </a:spcBef>
              <a:spcAft>
                <a:spcPts val="0"/>
              </a:spcAft>
              <a:buSzPct val="100000"/>
              <a:buFont typeface="Times New Roman"/>
              <a:buChar char="●"/>
            </a:pPr>
            <a:r>
              <a:rPr lang="en-GB">
                <a:latin typeface="Times New Roman"/>
                <a:ea typeface="Times New Roman"/>
                <a:cs typeface="Times New Roman"/>
                <a:sym typeface="Times New Roman"/>
              </a:rPr>
              <a:t>Most customers are contacted in May</a:t>
            </a:r>
            <a:endParaRPr>
              <a:latin typeface="Times New Roman"/>
              <a:ea typeface="Times New Roman"/>
              <a:cs typeface="Times New Roman"/>
              <a:sym typeface="Times New Roman"/>
            </a:endParaRPr>
          </a:p>
        </p:txBody>
      </p:sp>
      <p:pic>
        <p:nvPicPr>
          <p:cNvPr id="84" name="Google Shape;84;p17"/>
          <p:cNvPicPr preferRelativeResize="0"/>
          <p:nvPr/>
        </p:nvPicPr>
        <p:blipFill>
          <a:blip r:embed="rId3">
            <a:alphaModFix/>
          </a:blip>
          <a:stretch>
            <a:fillRect/>
          </a:stretch>
        </p:blipFill>
        <p:spPr>
          <a:xfrm>
            <a:off x="2353800" y="1152486"/>
            <a:ext cx="6790201" cy="33103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Categorical Data Analysis - Univariate</a:t>
            </a:r>
            <a:endParaRPr>
              <a:latin typeface="Times New Roman"/>
              <a:ea typeface="Times New Roman"/>
              <a:cs typeface="Times New Roman"/>
              <a:sym typeface="Times New Roman"/>
            </a:endParaRPr>
          </a:p>
        </p:txBody>
      </p:sp>
      <p:sp>
        <p:nvSpPr>
          <p:cNvPr id="90" name="Google Shape;90;p18"/>
          <p:cNvSpPr txBox="1">
            <a:spLocks noGrp="1"/>
          </p:cNvSpPr>
          <p:nvPr>
            <p:ph type="body" idx="1"/>
          </p:nvPr>
        </p:nvSpPr>
        <p:spPr>
          <a:xfrm>
            <a:off x="311700" y="1152475"/>
            <a:ext cx="20421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Majority of customers are contacted on Thursday, but days are fairly distributed</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Most customers were not contacted previously</a:t>
            </a:r>
            <a:endParaRPr>
              <a:latin typeface="Times New Roman"/>
              <a:ea typeface="Times New Roman"/>
              <a:cs typeface="Times New Roman"/>
              <a:sym typeface="Times New Roman"/>
            </a:endParaRPr>
          </a:p>
        </p:txBody>
      </p:sp>
      <p:pic>
        <p:nvPicPr>
          <p:cNvPr id="91" name="Google Shape;91;p18"/>
          <p:cNvPicPr preferRelativeResize="0"/>
          <p:nvPr/>
        </p:nvPicPr>
        <p:blipFill>
          <a:blip r:embed="rId3">
            <a:alphaModFix/>
          </a:blip>
          <a:stretch>
            <a:fillRect/>
          </a:stretch>
        </p:blipFill>
        <p:spPr>
          <a:xfrm>
            <a:off x="2353800" y="2001211"/>
            <a:ext cx="6790200" cy="17464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76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20">
                <a:latin typeface="Times New Roman"/>
                <a:ea typeface="Times New Roman"/>
                <a:cs typeface="Times New Roman"/>
                <a:sym typeface="Times New Roman"/>
              </a:rPr>
              <a:t>Categorical Data Analysis - Bivariate (against Target Variable)</a:t>
            </a:r>
            <a:endParaRPr sz="2420">
              <a:latin typeface="Times New Roman"/>
              <a:ea typeface="Times New Roman"/>
              <a:cs typeface="Times New Roman"/>
              <a:sym typeface="Times New Roman"/>
            </a:endParaRPr>
          </a:p>
        </p:txBody>
      </p:sp>
      <p:sp>
        <p:nvSpPr>
          <p:cNvPr id="97" name="Google Shape;97;p19"/>
          <p:cNvSpPr txBox="1">
            <a:spLocks noGrp="1"/>
          </p:cNvSpPr>
          <p:nvPr>
            <p:ph type="body" idx="1"/>
          </p:nvPr>
        </p:nvSpPr>
        <p:spPr>
          <a:xfrm>
            <a:off x="311700" y="1152475"/>
            <a:ext cx="2110800" cy="34164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Font typeface="Times New Roman"/>
              <a:buChar char="●"/>
            </a:pPr>
            <a:r>
              <a:rPr lang="en-GB">
                <a:latin typeface="Times New Roman"/>
                <a:ea typeface="Times New Roman"/>
                <a:cs typeface="Times New Roman"/>
                <a:sym typeface="Times New Roman"/>
              </a:rPr>
              <a:t>More admin, students and retired customers subscribe</a:t>
            </a:r>
            <a:endParaRPr>
              <a:latin typeface="Times New Roman"/>
              <a:ea typeface="Times New Roman"/>
              <a:cs typeface="Times New Roman"/>
              <a:sym typeface="Times New Roman"/>
            </a:endParaRPr>
          </a:p>
          <a:p>
            <a:pPr marL="457200" lvl="0" indent="-325755" algn="l" rtl="0">
              <a:spcBef>
                <a:spcPts val="0"/>
              </a:spcBef>
              <a:spcAft>
                <a:spcPts val="0"/>
              </a:spcAft>
              <a:buSzPct val="100000"/>
              <a:buFont typeface="Times New Roman"/>
              <a:buChar char="●"/>
            </a:pPr>
            <a:r>
              <a:rPr lang="en-GB">
                <a:latin typeface="Times New Roman"/>
                <a:ea typeface="Times New Roman"/>
                <a:cs typeface="Times New Roman"/>
                <a:sym typeface="Times New Roman"/>
              </a:rPr>
              <a:t>Single customers subscribe more than married customers</a:t>
            </a:r>
            <a:endParaRPr>
              <a:latin typeface="Times New Roman"/>
              <a:ea typeface="Times New Roman"/>
              <a:cs typeface="Times New Roman"/>
              <a:sym typeface="Times New Roman"/>
            </a:endParaRPr>
          </a:p>
          <a:p>
            <a:pPr marL="457200" lvl="0" indent="-325755" algn="l" rtl="0">
              <a:spcBef>
                <a:spcPts val="0"/>
              </a:spcBef>
              <a:spcAft>
                <a:spcPts val="0"/>
              </a:spcAft>
              <a:buSzPct val="100000"/>
              <a:buFont typeface="Times New Roman"/>
              <a:buChar char="●"/>
            </a:pPr>
            <a:r>
              <a:rPr lang="en-GB">
                <a:latin typeface="Times New Roman"/>
                <a:ea typeface="Times New Roman"/>
                <a:cs typeface="Times New Roman"/>
                <a:sym typeface="Times New Roman"/>
              </a:rPr>
              <a:t>Customers with a university degree subscribe the most</a:t>
            </a:r>
            <a:endParaRPr>
              <a:latin typeface="Times New Roman"/>
              <a:ea typeface="Times New Roman"/>
              <a:cs typeface="Times New Roman"/>
              <a:sym typeface="Times New Roman"/>
            </a:endParaRPr>
          </a:p>
          <a:p>
            <a:pPr marL="457200" lvl="0" indent="-325755" algn="l" rtl="0">
              <a:spcBef>
                <a:spcPts val="0"/>
              </a:spcBef>
              <a:spcAft>
                <a:spcPts val="0"/>
              </a:spcAft>
              <a:buSzPct val="100000"/>
              <a:buFont typeface="Times New Roman"/>
              <a:buChar char="●"/>
            </a:pPr>
            <a:r>
              <a:rPr lang="en-GB">
                <a:latin typeface="Times New Roman"/>
                <a:ea typeface="Times New Roman"/>
                <a:cs typeface="Times New Roman"/>
                <a:sym typeface="Times New Roman"/>
              </a:rPr>
              <a:t>No default customer analysis can be made</a:t>
            </a:r>
            <a:endParaRPr>
              <a:latin typeface="Times New Roman"/>
              <a:ea typeface="Times New Roman"/>
              <a:cs typeface="Times New Roman"/>
              <a:sym typeface="Times New Roman"/>
            </a:endParaRPr>
          </a:p>
        </p:txBody>
      </p:sp>
      <p:pic>
        <p:nvPicPr>
          <p:cNvPr id="98" name="Google Shape;98;p19"/>
          <p:cNvPicPr preferRelativeResize="0"/>
          <p:nvPr/>
        </p:nvPicPr>
        <p:blipFill>
          <a:blip r:embed="rId3">
            <a:alphaModFix/>
          </a:blip>
          <a:stretch>
            <a:fillRect/>
          </a:stretch>
        </p:blipFill>
        <p:spPr>
          <a:xfrm>
            <a:off x="2473654" y="1152477"/>
            <a:ext cx="6670346"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76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20">
                <a:latin typeface="Times New Roman"/>
                <a:ea typeface="Times New Roman"/>
                <a:cs typeface="Times New Roman"/>
                <a:sym typeface="Times New Roman"/>
              </a:rPr>
              <a:t>Categorical Data Analysis - Bivariate (against Target Variable)</a:t>
            </a:r>
            <a:endParaRPr sz="2420">
              <a:latin typeface="Times New Roman"/>
              <a:ea typeface="Times New Roman"/>
              <a:cs typeface="Times New Roman"/>
              <a:sym typeface="Times New Roman"/>
            </a:endParaRPr>
          </a:p>
        </p:txBody>
      </p:sp>
      <p:sp>
        <p:nvSpPr>
          <p:cNvPr id="104" name="Google Shape;104;p20"/>
          <p:cNvSpPr txBox="1">
            <a:spLocks noGrp="1"/>
          </p:cNvSpPr>
          <p:nvPr>
            <p:ph type="body" idx="1"/>
          </p:nvPr>
        </p:nvSpPr>
        <p:spPr>
          <a:xfrm>
            <a:off x="311700" y="1152475"/>
            <a:ext cx="2110800" cy="3416400"/>
          </a:xfrm>
          <a:prstGeom prst="rect">
            <a:avLst/>
          </a:prstGeom>
        </p:spPr>
        <p:txBody>
          <a:bodyPr spcFirstLastPara="1" wrap="square" lIns="91425" tIns="91425" rIns="91425" bIns="91425" anchor="t" anchorCtr="0">
            <a:normAutofit fontScale="70000"/>
          </a:bodyPr>
          <a:lstStyle/>
          <a:p>
            <a:pPr marL="457200" lvl="0" indent="-308610" algn="l" rtl="0">
              <a:spcBef>
                <a:spcPts val="0"/>
              </a:spcBef>
              <a:spcAft>
                <a:spcPts val="0"/>
              </a:spcAft>
              <a:buSzPct val="100000"/>
              <a:buFont typeface="Times New Roman"/>
              <a:buChar char="●"/>
            </a:pPr>
            <a:r>
              <a:rPr lang="en-GB">
                <a:latin typeface="Times New Roman"/>
                <a:ea typeface="Times New Roman"/>
                <a:cs typeface="Times New Roman"/>
                <a:sym typeface="Times New Roman"/>
              </a:rPr>
              <a:t>Customers with housing and personal loan subscribe slightly more than those who do not have loan</a:t>
            </a:r>
            <a:endParaRPr>
              <a:latin typeface="Times New Roman"/>
              <a:ea typeface="Times New Roman"/>
              <a:cs typeface="Times New Roman"/>
              <a:sym typeface="Times New Roman"/>
            </a:endParaRPr>
          </a:p>
          <a:p>
            <a:pPr marL="457200" lvl="0" indent="-308610" algn="l" rtl="0">
              <a:spcBef>
                <a:spcPts val="0"/>
              </a:spcBef>
              <a:spcAft>
                <a:spcPts val="0"/>
              </a:spcAft>
              <a:buSzPct val="100000"/>
              <a:buFont typeface="Times New Roman"/>
              <a:buChar char="●"/>
            </a:pPr>
            <a:r>
              <a:rPr lang="en-GB">
                <a:latin typeface="Times New Roman"/>
                <a:ea typeface="Times New Roman"/>
                <a:cs typeface="Times New Roman"/>
                <a:sym typeface="Times New Roman"/>
              </a:rPr>
              <a:t>Customers contacted through cellular subscribe much more </a:t>
            </a:r>
            <a:endParaRPr>
              <a:latin typeface="Times New Roman"/>
              <a:ea typeface="Times New Roman"/>
              <a:cs typeface="Times New Roman"/>
              <a:sym typeface="Times New Roman"/>
            </a:endParaRPr>
          </a:p>
          <a:p>
            <a:pPr marL="457200" lvl="0" indent="-308610" algn="l" rtl="0">
              <a:spcBef>
                <a:spcPts val="0"/>
              </a:spcBef>
              <a:spcAft>
                <a:spcPts val="0"/>
              </a:spcAft>
              <a:buSzPct val="100000"/>
              <a:buFont typeface="Times New Roman"/>
              <a:buChar char="●"/>
            </a:pPr>
            <a:r>
              <a:rPr lang="en-GB">
                <a:latin typeface="Times New Roman"/>
                <a:ea typeface="Times New Roman"/>
                <a:cs typeface="Times New Roman"/>
                <a:sym typeface="Times New Roman"/>
              </a:rPr>
              <a:t>Customers subscribe more near fall (September onwards) than in Summer (May - Aug)</a:t>
            </a:r>
            <a:endParaRPr>
              <a:latin typeface="Times New Roman"/>
              <a:ea typeface="Times New Roman"/>
              <a:cs typeface="Times New Roman"/>
              <a:sym typeface="Times New Roman"/>
            </a:endParaRPr>
          </a:p>
        </p:txBody>
      </p:sp>
      <p:pic>
        <p:nvPicPr>
          <p:cNvPr id="105" name="Google Shape;105;p20"/>
          <p:cNvPicPr preferRelativeResize="0"/>
          <p:nvPr/>
        </p:nvPicPr>
        <p:blipFill>
          <a:blip r:embed="rId3">
            <a:alphaModFix/>
          </a:blip>
          <a:stretch>
            <a:fillRect/>
          </a:stretch>
        </p:blipFill>
        <p:spPr>
          <a:xfrm>
            <a:off x="2473650" y="1154829"/>
            <a:ext cx="6670350" cy="35352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765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420">
                <a:latin typeface="Times New Roman"/>
                <a:ea typeface="Times New Roman"/>
                <a:cs typeface="Times New Roman"/>
                <a:sym typeface="Times New Roman"/>
              </a:rPr>
              <a:t>Categorical Data Analysis - Bivariate (against Target Variable)</a:t>
            </a:r>
            <a:endParaRPr sz="2420">
              <a:latin typeface="Times New Roman"/>
              <a:ea typeface="Times New Roman"/>
              <a:cs typeface="Times New Roman"/>
              <a:sym typeface="Times New Roman"/>
            </a:endParaRPr>
          </a:p>
        </p:txBody>
      </p:sp>
      <p:sp>
        <p:nvSpPr>
          <p:cNvPr id="111" name="Google Shape;111;p21"/>
          <p:cNvSpPr txBox="1">
            <a:spLocks noGrp="1"/>
          </p:cNvSpPr>
          <p:nvPr>
            <p:ph type="body" idx="1"/>
          </p:nvPr>
        </p:nvSpPr>
        <p:spPr>
          <a:xfrm>
            <a:off x="311700" y="1152475"/>
            <a:ext cx="22308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Customers contacted previously subscribe more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Terminal Weekdays (Monday/Friday) contact days sees less subscription</a:t>
            </a:r>
            <a:endParaRPr>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2705725" y="1960075"/>
            <a:ext cx="6438276" cy="1944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Numerical Data Analysis (Univariate)</a:t>
            </a:r>
            <a:endParaRPr>
              <a:latin typeface="Times New Roman"/>
              <a:ea typeface="Times New Roman"/>
              <a:cs typeface="Times New Roman"/>
              <a:sym typeface="Times New Roman"/>
            </a:endParaRPr>
          </a:p>
        </p:txBody>
      </p:sp>
      <p:sp>
        <p:nvSpPr>
          <p:cNvPr id="118" name="Google Shape;118;p22"/>
          <p:cNvSpPr txBox="1">
            <a:spLocks noGrp="1"/>
          </p:cNvSpPr>
          <p:nvPr>
            <p:ph type="body" idx="1"/>
          </p:nvPr>
        </p:nvSpPr>
        <p:spPr>
          <a:xfrm>
            <a:off x="311700" y="1152475"/>
            <a:ext cx="32871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Most of the customers have their age between 20-60</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GB">
                <a:latin typeface="Times New Roman"/>
                <a:ea typeface="Times New Roman"/>
                <a:cs typeface="Times New Roman"/>
                <a:sym typeface="Times New Roman"/>
              </a:rPr>
              <a:t>Only a single campaign took place, where majority were new customers</a:t>
            </a:r>
            <a:endParaRPr>
              <a:latin typeface="Times New Roman"/>
              <a:ea typeface="Times New Roman"/>
              <a:cs typeface="Times New Roman"/>
              <a:sym typeface="Times New Roman"/>
            </a:endParaRPr>
          </a:p>
        </p:txBody>
      </p:sp>
      <p:pic>
        <p:nvPicPr>
          <p:cNvPr id="119" name="Google Shape;119;p22"/>
          <p:cNvPicPr preferRelativeResize="0"/>
          <p:nvPr/>
        </p:nvPicPr>
        <p:blipFill>
          <a:blip r:embed="rId3">
            <a:alphaModFix/>
          </a:blip>
          <a:stretch>
            <a:fillRect/>
          </a:stretch>
        </p:blipFill>
        <p:spPr>
          <a:xfrm>
            <a:off x="4981225" y="946325"/>
            <a:ext cx="4162774" cy="4197176"/>
          </a:xfrm>
          <a:prstGeom prst="rect">
            <a:avLst/>
          </a:prstGeom>
          <a:noFill/>
          <a:ln>
            <a:noFill/>
          </a:ln>
        </p:spPr>
      </p:pic>
      <p:pic>
        <p:nvPicPr>
          <p:cNvPr id="120" name="Google Shape;120;p22"/>
          <p:cNvPicPr preferRelativeResize="0"/>
          <p:nvPr/>
        </p:nvPicPr>
        <p:blipFill>
          <a:blip r:embed="rId4">
            <a:alphaModFix/>
          </a:blip>
          <a:stretch>
            <a:fillRect/>
          </a:stretch>
        </p:blipFill>
        <p:spPr>
          <a:xfrm>
            <a:off x="0" y="3410725"/>
            <a:ext cx="5131774" cy="173277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1264</Words>
  <Application>Microsoft Office PowerPoint</Application>
  <PresentationFormat>On-screen Show (16:9)</PresentationFormat>
  <Paragraphs>105</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Courier New</vt:lpstr>
      <vt:lpstr>Times New Roman</vt:lpstr>
      <vt:lpstr>Roboto</vt:lpstr>
      <vt:lpstr>Simple Dark</vt:lpstr>
      <vt:lpstr>Exploratory Data Analysis (EDA)</vt:lpstr>
      <vt:lpstr>Exploratory Data Analysis (EDA)</vt:lpstr>
      <vt:lpstr>Categorical Data Analysis - Univariate</vt:lpstr>
      <vt:lpstr>Categorical Data Analysis - Univariate</vt:lpstr>
      <vt:lpstr>Categorical Data Analysis - Univariate</vt:lpstr>
      <vt:lpstr>Categorical Data Analysis - Bivariate (against Target Variable)</vt:lpstr>
      <vt:lpstr>Categorical Data Analysis - Bivariate (against Target Variable)</vt:lpstr>
      <vt:lpstr>Categorical Data Analysis - Bivariate (against Target Variable)</vt:lpstr>
      <vt:lpstr>Numerical Data Analysis (Univariate)</vt:lpstr>
      <vt:lpstr>Numerical Data Analysis (Bivariate - against target)</vt:lpstr>
      <vt:lpstr>Numerical Data Analysis - more variables</vt:lpstr>
      <vt:lpstr>Numerical Analysis - Correlated Variables</vt:lpstr>
      <vt:lpstr>Model A Choice</vt:lpstr>
      <vt:lpstr>Model A: Logistic Regression</vt:lpstr>
      <vt:lpstr>Top 5 Features</vt:lpstr>
      <vt:lpstr>Model B: SVM vs MLP (NN)</vt:lpstr>
      <vt:lpstr>Best Performance Test</vt:lpstr>
      <vt:lpstr>Further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dc:title>
  <cp:lastModifiedBy>Yash Kumar</cp:lastModifiedBy>
  <cp:revision>1</cp:revision>
  <dcterms:modified xsi:type="dcterms:W3CDTF">2023-12-18T19:52:14Z</dcterms:modified>
</cp:coreProperties>
</file>