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" panose="020B0604020202020204" pitchFamily="34" charset="0"/>
      <p:regular r:id="rId15"/>
    </p:embeddedFont>
    <p:embeddedFont>
      <p:font typeface="Canva Sans Bold" panose="020B0604020202020204" pitchFamily="34" charset="0"/>
      <p:regular r:id="rId16"/>
    </p:embeddedFont>
    <p:embeddedFont>
      <p:font typeface="Franklin Gothic" panose="02000000000000000000" pitchFamily="2" charset="0"/>
      <p:bold r:id="rId17"/>
    </p:embeddedFont>
    <p:embeddedFont>
      <p:font typeface="Libre Franklin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3" Type="http://schemas.openxmlformats.org/officeDocument/2006/relationships/slide" Target="slides/slide2.xml" /><Relationship Id="rId21" Type="http://schemas.openxmlformats.org/officeDocument/2006/relationships/font" Target="fonts/font11.fntdata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6.fntdata" /><Relationship Id="rId20" Type="http://schemas.openxmlformats.org/officeDocument/2006/relationships/font" Target="fonts/font10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5.fntdata" /><Relationship Id="rId23" Type="http://schemas.openxmlformats.org/officeDocument/2006/relationships/viewProps" Target="viewProps.xml" /><Relationship Id="rId10" Type="http://schemas.openxmlformats.org/officeDocument/2006/relationships/handoutMaster" Target="handoutMasters/handoutMaster1.xml" /><Relationship Id="rId19" Type="http://schemas.openxmlformats.org/officeDocument/2006/relationships/font" Target="fonts/font9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4.fntdata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81040" y="1575435"/>
            <a:ext cx="6088380" cy="492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Name: </a:t>
            </a:r>
            <a:r>
              <a:rPr lang="en-US" b="1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AutoDesk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SIH-1444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Develop a Smart Glass Cleaning Robot that efficiently and quickly cleans dust from high-rise buildings, ensuring hygiene.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High Risers x360</a:t>
            </a:r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Garv Kumar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U-0747</a:t>
            </a:r>
            <a:endParaRPr lang="en-US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Chandigarh University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Robotics and Drones (Software)</a:t>
            </a: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4023" y="2063495"/>
            <a:ext cx="6024152" cy="35783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 </a:t>
            </a:r>
            <a:r>
              <a:rPr lang="en-US" sz="180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 panose="020B0604020202020204" charset="0"/>
                <a:sym typeface="Franklin Gothic"/>
              </a:rPr>
              <a:t>Describe your idea/Solution/Prototype here: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Idea is to create Simple yet Effective High Riser Cleaning Robot with that makes it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highly effective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the same time. 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approach is as follows : </a:t>
            </a:r>
          </a:p>
          <a:p>
            <a:pPr marL="444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will be hanged from the top of the building.</a:t>
            </a:r>
          </a:p>
          <a:p>
            <a:pPr marL="444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will be either controlled by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integration of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Human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will get power from integrated wire in pulley rather than Battery.  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Cost effective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increased work capacity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E-Waste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44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AutoNum type="arabicPeriod"/>
            </a:pP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Semi autonomous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necessity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44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AutoNum type="arabicPeriod"/>
            </a:pP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(Aluminum exterior) and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aerodynamic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222" name="Google Shape;222;p2"/>
          <p:cNvSpPr txBox="1"/>
          <p:nvPr/>
        </p:nvSpPr>
        <p:spPr>
          <a:xfrm>
            <a:off x="7378700" y="4089400"/>
            <a:ext cx="4572000" cy="2490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   </a:t>
            </a:r>
            <a:r>
              <a:rPr lang="en-US" sz="1800" i="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 panose="020B0604020202020204" charset="0"/>
                <a:sym typeface="Franklin Gothic"/>
              </a:rPr>
              <a:t>Describe your Technology stack here</a:t>
            </a:r>
            <a:r>
              <a:rPr lang="en-US" sz="1800" i="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Franklin Gothic" panose="020B0604020202020204" charset="0"/>
                <a:sym typeface="Libre Frankl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Fusion 360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2.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3D Modeling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3.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IOT (Internet of Things)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    4. </a:t>
            </a:r>
            <a:r>
              <a:rPr lang="en-US" b="1" i="0" u="sng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Basic Electrical and Electronic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    5. </a:t>
            </a:r>
            <a:r>
              <a:rPr lang="en-US" b="1" i="0" u="sng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Machine Learning &amp; Artificial intelligence (AI ML)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7378700" y="879063"/>
            <a:ext cx="4554855" cy="2982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4771645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647694" y="21280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00093" y="2443957"/>
            <a:ext cx="4905749" cy="31088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Skyscrapers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Cleaning the glass panels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Mutli-Storey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Buildings.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Glass Structures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Tall and Flat glass structures.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Solar Pannels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Rooftops as well as in Solar Fields.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based profitable design.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Safe cleaning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human lives are at risk.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231" name="Google Shape;231;p3"/>
          <p:cNvSpPr txBox="1"/>
          <p:nvPr/>
        </p:nvSpPr>
        <p:spPr>
          <a:xfrm>
            <a:off x="5839201" y="2069610"/>
            <a:ext cx="5579372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</a:t>
            </a:r>
          </a:p>
        </p:txBody>
      </p:sp>
      <p:sp>
        <p:nvSpPr>
          <p:cNvPr id="232" name="Google Shape;232;p3"/>
          <p:cNvSpPr txBox="1"/>
          <p:nvPr/>
        </p:nvSpPr>
        <p:spPr>
          <a:xfrm>
            <a:off x="5858241" y="2443957"/>
            <a:ext cx="5440688" cy="31088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1600" b="0" i="0" dirty="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i="0" u="sng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Power Supply</a:t>
            </a:r>
            <a:r>
              <a:rPr lang="en-US" sz="1600" b="1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 : 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Continues supply from integrated wires.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monitoring working is both a valuable advantage and essential dependency.</a:t>
            </a: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i="0" u="sng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Quality of components</a:t>
            </a:r>
            <a:r>
              <a:rPr lang="en-US" sz="1600" b="1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: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 Aluminum (exterior cover) and relabel electrical components</a:t>
            </a: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i="0" u="sng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Control unit (CPU</a:t>
            </a:r>
            <a:r>
              <a:rPr lang="en-US" sz="1600" b="1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) : </a:t>
            </a:r>
            <a:r>
              <a:rPr lang="en-US" sz="1600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autonomous working (</a:t>
            </a:r>
            <a:r>
              <a:rPr lang="en-US" sz="1600" b="1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AI </a:t>
            </a:r>
            <a:r>
              <a:rPr lang="en-US" sz="1600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&amp;</a:t>
            </a:r>
            <a:r>
              <a:rPr lang="en-US" sz="1600" b="1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IOT </a:t>
            </a:r>
            <a:r>
              <a:rPr lang="en-US" sz="1600" i="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)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 </a:t>
            </a:r>
            <a:endParaRPr lang="en-US" sz="1600" i="0" dirty="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Libre Franklin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AutoNum type="arabicPeriod"/>
            </a:pPr>
            <a:endParaRPr lang="en-US" sz="1600" b="1" i="0" dirty="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sp>
        <p:nvSpPr>
          <p:cNvPr id="2" name="Google Shape;228;p3">
            <a:extLst>
              <a:ext uri="{FF2B5EF4-FFF2-40B4-BE49-F238E27FC236}">
                <a16:creationId xmlns:a16="http://schemas.microsoft.com/office/drawing/2014/main" id="{1EE654CE-4459-EB5D-C593-8E88C047B9A2}"/>
              </a:ext>
            </a:extLst>
          </p:cNvPr>
          <p:cNvSpPr txBox="1">
            <a:spLocks/>
          </p:cNvSpPr>
          <p:nvPr/>
        </p:nvSpPr>
        <p:spPr>
          <a:xfrm>
            <a:off x="800093" y="555285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US" dirty="0"/>
              <a:t>Revenue stream </a:t>
            </a:r>
          </a:p>
        </p:txBody>
      </p:sp>
      <p:sp>
        <p:nvSpPr>
          <p:cNvPr id="3" name="Google Shape;229;p3">
            <a:extLst>
              <a:ext uri="{FF2B5EF4-FFF2-40B4-BE49-F238E27FC236}">
                <a16:creationId xmlns:a16="http://schemas.microsoft.com/office/drawing/2014/main" id="{52401E9E-1EAF-1D22-3CF0-9068AC31EEB4}"/>
              </a:ext>
            </a:extLst>
          </p:cNvPr>
          <p:cNvSpPr txBox="1">
            <a:spLocks/>
          </p:cNvSpPr>
          <p:nvPr/>
        </p:nvSpPr>
        <p:spPr>
          <a:xfrm>
            <a:off x="885444" y="5936616"/>
            <a:ext cx="4905749" cy="385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and business based prototype design. 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">
            <a:extLst>
              <a:ext uri="{FF2B5EF4-FFF2-40B4-BE49-F238E27FC236}">
                <a16:creationId xmlns:a16="http://schemas.microsoft.com/office/drawing/2014/main" id="{86FDB2F1-668E-934E-3358-AEC7F3D08D15}"/>
              </a:ext>
            </a:extLst>
          </p:cNvPr>
          <p:cNvSpPr/>
          <p:nvPr/>
        </p:nvSpPr>
        <p:spPr>
          <a:xfrm>
            <a:off x="5905500" y="602849"/>
            <a:ext cx="5884930" cy="3811917"/>
          </a:xfrm>
          <a:custGeom>
            <a:avLst/>
            <a:gdLst>
              <a:gd name="connsiteX0" fmla="*/ 0 w 8650666"/>
              <a:gd name="connsiteY0" fmla="*/ 0 h 4544287"/>
              <a:gd name="connsiteX1" fmla="*/ 7431539 w 8650666"/>
              <a:gd name="connsiteY1" fmla="*/ 119017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830057 w 8650666"/>
              <a:gd name="connsiteY1" fmla="*/ 324592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830057 w 8650666"/>
              <a:gd name="connsiteY1" fmla="*/ 324592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830057 w 8650666"/>
              <a:gd name="connsiteY1" fmla="*/ 324592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830057 w 8650666"/>
              <a:gd name="connsiteY1" fmla="*/ 324592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660073 w 8650666"/>
              <a:gd name="connsiteY1" fmla="*/ 670823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660073 w 8650666"/>
              <a:gd name="connsiteY1" fmla="*/ 670823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660073 w 8650666"/>
              <a:gd name="connsiteY1" fmla="*/ 670823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803906 w 8650666"/>
              <a:gd name="connsiteY1" fmla="*/ 1114433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803906 w 8650666"/>
              <a:gd name="connsiteY1" fmla="*/ 1114433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0 h 4544287"/>
              <a:gd name="connsiteX1" fmla="*/ 6660073 w 8650666"/>
              <a:gd name="connsiteY1" fmla="*/ 1146892 h 4544287"/>
              <a:gd name="connsiteX2" fmla="*/ 8650666 w 8650666"/>
              <a:gd name="connsiteY2" fmla="*/ 4544287 h 4544287"/>
              <a:gd name="connsiteX3" fmla="*/ 0 w 8650666"/>
              <a:gd name="connsiteY3" fmla="*/ 4544287 h 4544287"/>
              <a:gd name="connsiteX4" fmla="*/ 0 w 8650666"/>
              <a:gd name="connsiteY4" fmla="*/ 0 h 4544287"/>
              <a:gd name="connsiteX0" fmla="*/ 0 w 8650666"/>
              <a:gd name="connsiteY0" fmla="*/ 13552 h 4557839"/>
              <a:gd name="connsiteX1" fmla="*/ 6803906 w 8650666"/>
              <a:gd name="connsiteY1" fmla="*/ 1073886 h 4557839"/>
              <a:gd name="connsiteX2" fmla="*/ 8650666 w 8650666"/>
              <a:gd name="connsiteY2" fmla="*/ 4557839 h 4557839"/>
              <a:gd name="connsiteX3" fmla="*/ 0 w 8650666"/>
              <a:gd name="connsiteY3" fmla="*/ 4557839 h 4557839"/>
              <a:gd name="connsiteX4" fmla="*/ 0 w 8650666"/>
              <a:gd name="connsiteY4" fmla="*/ 13552 h 4557839"/>
              <a:gd name="connsiteX0" fmla="*/ 0 w 8650666"/>
              <a:gd name="connsiteY0" fmla="*/ 58062 h 4602349"/>
              <a:gd name="connsiteX1" fmla="*/ 6895436 w 8650666"/>
              <a:gd name="connsiteY1" fmla="*/ 999379 h 4602349"/>
              <a:gd name="connsiteX2" fmla="*/ 8650666 w 8650666"/>
              <a:gd name="connsiteY2" fmla="*/ 4602349 h 4602349"/>
              <a:gd name="connsiteX3" fmla="*/ 0 w 8650666"/>
              <a:gd name="connsiteY3" fmla="*/ 4602349 h 4602349"/>
              <a:gd name="connsiteX4" fmla="*/ 0 w 8650666"/>
              <a:gd name="connsiteY4" fmla="*/ 58062 h 4602349"/>
              <a:gd name="connsiteX0" fmla="*/ 0 w 8650666"/>
              <a:gd name="connsiteY0" fmla="*/ 58062 h 4602349"/>
              <a:gd name="connsiteX1" fmla="*/ 6895436 w 8650666"/>
              <a:gd name="connsiteY1" fmla="*/ 999379 h 4602349"/>
              <a:gd name="connsiteX2" fmla="*/ 8650666 w 8650666"/>
              <a:gd name="connsiteY2" fmla="*/ 4602349 h 4602349"/>
              <a:gd name="connsiteX3" fmla="*/ 235362 w 8650666"/>
              <a:gd name="connsiteY3" fmla="*/ 4039723 h 4602349"/>
              <a:gd name="connsiteX4" fmla="*/ 0 w 8650666"/>
              <a:gd name="connsiteY4" fmla="*/ 58062 h 4602349"/>
              <a:gd name="connsiteX0" fmla="*/ 0 w 8650666"/>
              <a:gd name="connsiteY0" fmla="*/ 58062 h 4602349"/>
              <a:gd name="connsiteX1" fmla="*/ 6895436 w 8650666"/>
              <a:gd name="connsiteY1" fmla="*/ 999379 h 4602349"/>
              <a:gd name="connsiteX2" fmla="*/ 8650666 w 8650666"/>
              <a:gd name="connsiteY2" fmla="*/ 4602349 h 4602349"/>
              <a:gd name="connsiteX3" fmla="*/ 235362 w 8650666"/>
              <a:gd name="connsiteY3" fmla="*/ 4039723 h 4602349"/>
              <a:gd name="connsiteX4" fmla="*/ 0 w 8650666"/>
              <a:gd name="connsiteY4" fmla="*/ 58062 h 4602349"/>
              <a:gd name="connsiteX0" fmla="*/ 261514 w 8415304"/>
              <a:gd name="connsiteY0" fmla="*/ 128554 h 4521365"/>
              <a:gd name="connsiteX1" fmla="*/ 6660074 w 8415304"/>
              <a:gd name="connsiteY1" fmla="*/ 918395 h 4521365"/>
              <a:gd name="connsiteX2" fmla="*/ 8415304 w 8415304"/>
              <a:gd name="connsiteY2" fmla="*/ 4521365 h 4521365"/>
              <a:gd name="connsiteX3" fmla="*/ 0 w 8415304"/>
              <a:gd name="connsiteY3" fmla="*/ 3958739 h 4521365"/>
              <a:gd name="connsiteX4" fmla="*/ 261514 w 8415304"/>
              <a:gd name="connsiteY4" fmla="*/ 128554 h 4521365"/>
              <a:gd name="connsiteX0" fmla="*/ 261514 w 8415304"/>
              <a:gd name="connsiteY0" fmla="*/ 236585 h 4629396"/>
              <a:gd name="connsiteX1" fmla="*/ 5927835 w 8415304"/>
              <a:gd name="connsiteY1" fmla="*/ 831671 h 4629396"/>
              <a:gd name="connsiteX2" fmla="*/ 8415304 w 8415304"/>
              <a:gd name="connsiteY2" fmla="*/ 4629396 h 4629396"/>
              <a:gd name="connsiteX3" fmla="*/ 0 w 8415304"/>
              <a:gd name="connsiteY3" fmla="*/ 4066770 h 4629396"/>
              <a:gd name="connsiteX4" fmla="*/ 261514 w 8415304"/>
              <a:gd name="connsiteY4" fmla="*/ 236585 h 4629396"/>
              <a:gd name="connsiteX0" fmla="*/ 261514 w 8415304"/>
              <a:gd name="connsiteY0" fmla="*/ 236585 h 4629396"/>
              <a:gd name="connsiteX1" fmla="*/ 5927835 w 8415304"/>
              <a:gd name="connsiteY1" fmla="*/ 831671 h 4629396"/>
              <a:gd name="connsiteX2" fmla="*/ 8415304 w 8415304"/>
              <a:gd name="connsiteY2" fmla="*/ 4629396 h 4629396"/>
              <a:gd name="connsiteX3" fmla="*/ 0 w 8415304"/>
              <a:gd name="connsiteY3" fmla="*/ 4066770 h 4629396"/>
              <a:gd name="connsiteX4" fmla="*/ 261514 w 8415304"/>
              <a:gd name="connsiteY4" fmla="*/ 236585 h 4629396"/>
              <a:gd name="connsiteX0" fmla="*/ 261514 w 8415304"/>
              <a:gd name="connsiteY0" fmla="*/ 117680 h 4510491"/>
              <a:gd name="connsiteX1" fmla="*/ 5927835 w 8415304"/>
              <a:gd name="connsiteY1" fmla="*/ 712766 h 4510491"/>
              <a:gd name="connsiteX2" fmla="*/ 8415304 w 8415304"/>
              <a:gd name="connsiteY2" fmla="*/ 4510491 h 4510491"/>
              <a:gd name="connsiteX3" fmla="*/ 0 w 8415304"/>
              <a:gd name="connsiteY3" fmla="*/ 3947865 h 4510491"/>
              <a:gd name="connsiteX4" fmla="*/ 261514 w 8415304"/>
              <a:gd name="connsiteY4" fmla="*/ 117680 h 451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5304" h="4510491">
                <a:moveTo>
                  <a:pt x="261514" y="117680"/>
                </a:moveTo>
                <a:cubicBezTo>
                  <a:pt x="2538200" y="225877"/>
                  <a:pt x="3781907" y="-499043"/>
                  <a:pt x="5927835" y="712766"/>
                </a:cubicBezTo>
                <a:cubicBezTo>
                  <a:pt x="8299924" y="2692777"/>
                  <a:pt x="7808434" y="3103926"/>
                  <a:pt x="8415304" y="4510491"/>
                </a:cubicBezTo>
                <a:cubicBezTo>
                  <a:pt x="5610203" y="4322949"/>
                  <a:pt x="1929030" y="4276063"/>
                  <a:pt x="0" y="3947865"/>
                </a:cubicBezTo>
                <a:lnTo>
                  <a:pt x="261514" y="117680"/>
                </a:lnTo>
                <a:close/>
              </a:path>
            </a:pathLst>
          </a:custGeom>
          <a:blipFill>
            <a:blip r:embed="rId2"/>
            <a:stretch>
              <a:fillRect t="-7099" b="-623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275FD-A79D-197A-9555-4796CF42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WORKING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7C5FDCB-0E30-8BDF-7D8B-191E446482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" name="Google Shape;229;p3">
            <a:extLst>
              <a:ext uri="{FF2B5EF4-FFF2-40B4-BE49-F238E27FC236}">
                <a16:creationId xmlns:a16="http://schemas.microsoft.com/office/drawing/2014/main" id="{3FA5A2E1-D5F2-AB71-B112-2C5660B75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3119" y="2146900"/>
            <a:ext cx="5566405" cy="35466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ts val="3507"/>
              </a:lnSpc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detects the area needed to be cleaned</a:t>
            </a:r>
          </a:p>
          <a:p>
            <a:pPr marL="285750" indent="-285750">
              <a:lnSpc>
                <a:spcPts val="3507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vacuum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cleans the dust particles.</a:t>
            </a:r>
          </a:p>
          <a:p>
            <a:pPr marL="285750" indent="-285750">
              <a:lnSpc>
                <a:spcPts val="3507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 </a:t>
            </a:r>
            <a:r>
              <a:rPr 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brushes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clean the window with cleaner. </a:t>
            </a:r>
          </a:p>
          <a:p>
            <a:pPr marL="285750" indent="-285750">
              <a:lnSpc>
                <a:spcPts val="3507"/>
              </a:lnSpc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Adjustable Wiper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the excess liquid.</a:t>
            </a:r>
          </a:p>
          <a:p>
            <a:pPr marL="285750" indent="-285750">
              <a:lnSpc>
                <a:spcPts val="3507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Adjustable wipers work only on wet areas and on dry areas they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fold inside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avoid scratches on glass pane.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FE20F1-1630-90D2-2F1D-6CFCF989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610" y="4602812"/>
            <a:ext cx="2078738" cy="22452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BC64A1-43E6-3C19-244B-375D079B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77687" y="4570930"/>
            <a:ext cx="1700074" cy="23089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8FFEF2-4F48-6AB0-A4DE-EE48CE49DD1D}"/>
              </a:ext>
            </a:extLst>
          </p:cNvPr>
          <p:cNvSpPr txBox="1"/>
          <p:nvPr/>
        </p:nvSpPr>
        <p:spPr>
          <a:xfrm>
            <a:off x="6022865" y="6319754"/>
            <a:ext cx="158889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Adjustable wipers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1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D74CA77-298F-40E8-25E6-BCD5BFA0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71" y="4223767"/>
            <a:ext cx="4026716" cy="2512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690E8-EBCB-EB04-AD87-A59B3E9B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02" y="1119377"/>
            <a:ext cx="7303770" cy="583977"/>
          </a:xfrm>
        </p:spPr>
        <p:txBody>
          <a:bodyPr>
            <a:noAutofit/>
          </a:bodyPr>
          <a:lstStyle/>
          <a:p>
            <a:br>
              <a:rPr lang="en-IN" sz="2000" b="0" i="0" u="none" strike="noStrike" baseline="0" dirty="0">
                <a:solidFill>
                  <a:srgbClr val="000000"/>
                </a:solidFill>
              </a:rPr>
            </a:br>
            <a:r>
              <a:rPr lang="en-IN" sz="2800" b="0" i="0" u="none" strike="noStrike" baseline="0" dirty="0">
                <a:solidFill>
                  <a:srgbClr val="000000"/>
                </a:solidFill>
              </a:rPr>
              <a:t> CONCEPTUAL SKETCHES AND IMAGES</a:t>
            </a:r>
            <a:br>
              <a:rPr lang="en-IN" sz="2000" b="0" i="0" u="none" strike="noStrike" baseline="0" dirty="0">
                <a:solidFill>
                  <a:srgbClr val="000000"/>
                </a:solidFill>
              </a:rPr>
            </a:br>
            <a:r>
              <a:rPr lang="en-IN" sz="2000" b="0" i="0" u="none" strike="noStrike" baseline="0" dirty="0">
                <a:solidFill>
                  <a:srgbClr val="000000"/>
                </a:solidFill>
              </a:rPr>
              <a:t> </a:t>
            </a:r>
            <a:endParaRPr lang="en-IN" sz="4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653A8F5-D5EF-23A1-F026-E5FA30580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FF69B95B-3F0A-723E-2ABC-47B7150E7F35}"/>
              </a:ext>
            </a:extLst>
          </p:cNvPr>
          <p:cNvSpPr/>
          <p:nvPr/>
        </p:nvSpPr>
        <p:spPr>
          <a:xfrm>
            <a:off x="7987015" y="2517121"/>
            <a:ext cx="4204985" cy="2649536"/>
          </a:xfrm>
          <a:custGeom>
            <a:avLst/>
            <a:gdLst>
              <a:gd name="connsiteX0" fmla="*/ 0 w 8650666"/>
              <a:gd name="connsiteY0" fmla="*/ 0 h 4544286"/>
              <a:gd name="connsiteX1" fmla="*/ 6909497 w 8650666"/>
              <a:gd name="connsiteY1" fmla="*/ 261332 h 4544286"/>
              <a:gd name="connsiteX2" fmla="*/ 8650666 w 8650666"/>
              <a:gd name="connsiteY2" fmla="*/ 4544287 h 4544286"/>
              <a:gd name="connsiteX3" fmla="*/ 0 w 8650666"/>
              <a:gd name="connsiteY3" fmla="*/ 4544287 h 4544286"/>
              <a:gd name="connsiteX4" fmla="*/ 0 w 8650666"/>
              <a:gd name="connsiteY4" fmla="*/ 0 h 4544286"/>
              <a:gd name="connsiteX0" fmla="*/ 0 w 8650666"/>
              <a:gd name="connsiteY0" fmla="*/ 0 h 4544288"/>
              <a:gd name="connsiteX1" fmla="*/ 6434633 w 8650666"/>
              <a:gd name="connsiteY1" fmla="*/ 46117 h 4544288"/>
              <a:gd name="connsiteX2" fmla="*/ 8650666 w 8650666"/>
              <a:gd name="connsiteY2" fmla="*/ 4544287 h 4544288"/>
              <a:gd name="connsiteX3" fmla="*/ 0 w 8650666"/>
              <a:gd name="connsiteY3" fmla="*/ 4544287 h 4544288"/>
              <a:gd name="connsiteX4" fmla="*/ 0 w 8650666"/>
              <a:gd name="connsiteY4" fmla="*/ 0 h 4544288"/>
              <a:gd name="connsiteX0" fmla="*/ 0 w 8650666"/>
              <a:gd name="connsiteY0" fmla="*/ 0 h 4544286"/>
              <a:gd name="connsiteX1" fmla="*/ 6434633 w 8650666"/>
              <a:gd name="connsiteY1" fmla="*/ 46117 h 4544286"/>
              <a:gd name="connsiteX2" fmla="*/ 8650666 w 8650666"/>
              <a:gd name="connsiteY2" fmla="*/ 4544287 h 4544286"/>
              <a:gd name="connsiteX3" fmla="*/ 0 w 8650666"/>
              <a:gd name="connsiteY3" fmla="*/ 4544287 h 4544286"/>
              <a:gd name="connsiteX4" fmla="*/ 0 w 8650666"/>
              <a:gd name="connsiteY4" fmla="*/ 0 h 4544286"/>
              <a:gd name="connsiteX0" fmla="*/ 0 w 8650666"/>
              <a:gd name="connsiteY0" fmla="*/ 0 h 4544288"/>
              <a:gd name="connsiteX1" fmla="*/ 6434633 w 8650666"/>
              <a:gd name="connsiteY1" fmla="*/ 46117 h 4544288"/>
              <a:gd name="connsiteX2" fmla="*/ 8650666 w 8650666"/>
              <a:gd name="connsiteY2" fmla="*/ 4544287 h 4544288"/>
              <a:gd name="connsiteX3" fmla="*/ 0 w 8650666"/>
              <a:gd name="connsiteY3" fmla="*/ 4544287 h 4544288"/>
              <a:gd name="connsiteX4" fmla="*/ 0 w 8650666"/>
              <a:gd name="connsiteY4" fmla="*/ 0 h 4544288"/>
              <a:gd name="connsiteX0" fmla="*/ 0 w 8633078"/>
              <a:gd name="connsiteY0" fmla="*/ 0 h 4544286"/>
              <a:gd name="connsiteX1" fmla="*/ 6434633 w 8633078"/>
              <a:gd name="connsiteY1" fmla="*/ 46117 h 4544286"/>
              <a:gd name="connsiteX2" fmla="*/ 8633078 w 8633078"/>
              <a:gd name="connsiteY2" fmla="*/ 4313701 h 4544286"/>
              <a:gd name="connsiteX3" fmla="*/ 0 w 8633078"/>
              <a:gd name="connsiteY3" fmla="*/ 4544287 h 4544286"/>
              <a:gd name="connsiteX4" fmla="*/ 0 w 8633078"/>
              <a:gd name="connsiteY4" fmla="*/ 0 h 4544286"/>
              <a:gd name="connsiteX0" fmla="*/ 0 w 8633078"/>
              <a:gd name="connsiteY0" fmla="*/ 0 h 4544288"/>
              <a:gd name="connsiteX1" fmla="*/ 6434633 w 8633078"/>
              <a:gd name="connsiteY1" fmla="*/ 46117 h 4544288"/>
              <a:gd name="connsiteX2" fmla="*/ 8633078 w 8633078"/>
              <a:gd name="connsiteY2" fmla="*/ 4313701 h 4544288"/>
              <a:gd name="connsiteX3" fmla="*/ 0 w 8633078"/>
              <a:gd name="connsiteY3" fmla="*/ 4544287 h 4544288"/>
              <a:gd name="connsiteX4" fmla="*/ 0 w 8633078"/>
              <a:gd name="connsiteY4" fmla="*/ 0 h 4544288"/>
              <a:gd name="connsiteX0" fmla="*/ 0 w 8633078"/>
              <a:gd name="connsiteY0" fmla="*/ 0 h 4313701"/>
              <a:gd name="connsiteX1" fmla="*/ 6434633 w 8633078"/>
              <a:gd name="connsiteY1" fmla="*/ 46117 h 4313701"/>
              <a:gd name="connsiteX2" fmla="*/ 8633078 w 8633078"/>
              <a:gd name="connsiteY2" fmla="*/ 4313701 h 4313701"/>
              <a:gd name="connsiteX3" fmla="*/ 175876 w 8633078"/>
              <a:gd name="connsiteY3" fmla="*/ 4298328 h 4313701"/>
              <a:gd name="connsiteX4" fmla="*/ 0 w 8633078"/>
              <a:gd name="connsiteY4" fmla="*/ 0 h 4313701"/>
              <a:gd name="connsiteX0" fmla="*/ 0 w 8633078"/>
              <a:gd name="connsiteY0" fmla="*/ 0 h 4313701"/>
              <a:gd name="connsiteX1" fmla="*/ 6434633 w 8633078"/>
              <a:gd name="connsiteY1" fmla="*/ 46117 h 4313701"/>
              <a:gd name="connsiteX2" fmla="*/ 8633078 w 8633078"/>
              <a:gd name="connsiteY2" fmla="*/ 4313701 h 4313701"/>
              <a:gd name="connsiteX3" fmla="*/ 175876 w 8633078"/>
              <a:gd name="connsiteY3" fmla="*/ 4298328 h 4313701"/>
              <a:gd name="connsiteX4" fmla="*/ 0 w 8633078"/>
              <a:gd name="connsiteY4" fmla="*/ 0 h 4313701"/>
              <a:gd name="connsiteX0" fmla="*/ 0 w 8633078"/>
              <a:gd name="connsiteY0" fmla="*/ 0 h 4313701"/>
              <a:gd name="connsiteX1" fmla="*/ 6434633 w 8633078"/>
              <a:gd name="connsiteY1" fmla="*/ 46117 h 4313701"/>
              <a:gd name="connsiteX2" fmla="*/ 8633078 w 8633078"/>
              <a:gd name="connsiteY2" fmla="*/ 4313701 h 4313701"/>
              <a:gd name="connsiteX3" fmla="*/ 175876 w 8633078"/>
              <a:gd name="connsiteY3" fmla="*/ 3929389 h 4313701"/>
              <a:gd name="connsiteX4" fmla="*/ 0 w 8633078"/>
              <a:gd name="connsiteY4" fmla="*/ 0 h 4313701"/>
              <a:gd name="connsiteX0" fmla="*/ 334163 w 8457202"/>
              <a:gd name="connsiteY0" fmla="*/ 245960 h 4267584"/>
              <a:gd name="connsiteX1" fmla="*/ 6258757 w 8457202"/>
              <a:gd name="connsiteY1" fmla="*/ 0 h 4267584"/>
              <a:gd name="connsiteX2" fmla="*/ 8457202 w 8457202"/>
              <a:gd name="connsiteY2" fmla="*/ 4267584 h 4267584"/>
              <a:gd name="connsiteX3" fmla="*/ 0 w 8457202"/>
              <a:gd name="connsiteY3" fmla="*/ 3883272 h 4267584"/>
              <a:gd name="connsiteX4" fmla="*/ 334163 w 8457202"/>
              <a:gd name="connsiteY4" fmla="*/ 245960 h 4267584"/>
              <a:gd name="connsiteX0" fmla="*/ 334163 w 8134449"/>
              <a:gd name="connsiteY0" fmla="*/ 245960 h 3883272"/>
              <a:gd name="connsiteX1" fmla="*/ 6258757 w 8134449"/>
              <a:gd name="connsiteY1" fmla="*/ 0 h 3883272"/>
              <a:gd name="connsiteX2" fmla="*/ 8134449 w 8134449"/>
              <a:gd name="connsiteY2" fmla="*/ 3808851 h 3883272"/>
              <a:gd name="connsiteX3" fmla="*/ 0 w 8134449"/>
              <a:gd name="connsiteY3" fmla="*/ 3883272 h 3883272"/>
              <a:gd name="connsiteX4" fmla="*/ 334163 w 8134449"/>
              <a:gd name="connsiteY4" fmla="*/ 245960 h 3883272"/>
              <a:gd name="connsiteX0" fmla="*/ 334163 w 8134449"/>
              <a:gd name="connsiteY0" fmla="*/ 116941 h 3754253"/>
              <a:gd name="connsiteX1" fmla="*/ 6156835 w 8134449"/>
              <a:gd name="connsiteY1" fmla="*/ 0 h 3754253"/>
              <a:gd name="connsiteX2" fmla="*/ 8134449 w 8134449"/>
              <a:gd name="connsiteY2" fmla="*/ 3679832 h 3754253"/>
              <a:gd name="connsiteX3" fmla="*/ 0 w 8134449"/>
              <a:gd name="connsiteY3" fmla="*/ 3754253 h 3754253"/>
              <a:gd name="connsiteX4" fmla="*/ 334163 w 8134449"/>
              <a:gd name="connsiteY4" fmla="*/ 116941 h 3754253"/>
              <a:gd name="connsiteX0" fmla="*/ 334163 w 8134449"/>
              <a:gd name="connsiteY0" fmla="*/ 196773 h 3834085"/>
              <a:gd name="connsiteX1" fmla="*/ 6156835 w 8134449"/>
              <a:gd name="connsiteY1" fmla="*/ 79832 h 3834085"/>
              <a:gd name="connsiteX2" fmla="*/ 8134449 w 8134449"/>
              <a:gd name="connsiteY2" fmla="*/ 3759664 h 3834085"/>
              <a:gd name="connsiteX3" fmla="*/ 0 w 8134449"/>
              <a:gd name="connsiteY3" fmla="*/ 3834085 h 3834085"/>
              <a:gd name="connsiteX4" fmla="*/ 334163 w 8134449"/>
              <a:gd name="connsiteY4" fmla="*/ 196773 h 3834085"/>
              <a:gd name="connsiteX0" fmla="*/ 334163 w 8134449"/>
              <a:gd name="connsiteY0" fmla="*/ 196773 h 3834085"/>
              <a:gd name="connsiteX1" fmla="*/ 6156835 w 8134449"/>
              <a:gd name="connsiteY1" fmla="*/ 79832 h 3834085"/>
              <a:gd name="connsiteX2" fmla="*/ 8134449 w 8134449"/>
              <a:gd name="connsiteY2" fmla="*/ 3759664 h 3834085"/>
              <a:gd name="connsiteX3" fmla="*/ 0 w 8134449"/>
              <a:gd name="connsiteY3" fmla="*/ 3834085 h 3834085"/>
              <a:gd name="connsiteX4" fmla="*/ 334163 w 8134449"/>
              <a:gd name="connsiteY4" fmla="*/ 196773 h 3834085"/>
              <a:gd name="connsiteX0" fmla="*/ 334163 w 8134449"/>
              <a:gd name="connsiteY0" fmla="*/ 309457 h 3946769"/>
              <a:gd name="connsiteX1" fmla="*/ 6156835 w 8134449"/>
              <a:gd name="connsiteY1" fmla="*/ 192516 h 3946769"/>
              <a:gd name="connsiteX2" fmla="*/ 8134449 w 8134449"/>
              <a:gd name="connsiteY2" fmla="*/ 3872348 h 3946769"/>
              <a:gd name="connsiteX3" fmla="*/ 0 w 8134449"/>
              <a:gd name="connsiteY3" fmla="*/ 3946769 h 3946769"/>
              <a:gd name="connsiteX4" fmla="*/ 334163 w 8134449"/>
              <a:gd name="connsiteY4" fmla="*/ 309457 h 3946769"/>
              <a:gd name="connsiteX0" fmla="*/ 334163 w 8134449"/>
              <a:gd name="connsiteY0" fmla="*/ 298223 h 3935535"/>
              <a:gd name="connsiteX1" fmla="*/ 5986964 w 8134449"/>
              <a:gd name="connsiteY1" fmla="*/ 195618 h 3935535"/>
              <a:gd name="connsiteX2" fmla="*/ 8134449 w 8134449"/>
              <a:gd name="connsiteY2" fmla="*/ 3861114 h 3935535"/>
              <a:gd name="connsiteX3" fmla="*/ 0 w 8134449"/>
              <a:gd name="connsiteY3" fmla="*/ 3935535 h 3935535"/>
              <a:gd name="connsiteX4" fmla="*/ 334163 w 8134449"/>
              <a:gd name="connsiteY4" fmla="*/ 298223 h 3935535"/>
              <a:gd name="connsiteX0" fmla="*/ 334163 w 8134449"/>
              <a:gd name="connsiteY0" fmla="*/ 287084 h 3924396"/>
              <a:gd name="connsiteX1" fmla="*/ 5851068 w 8134449"/>
              <a:gd name="connsiteY1" fmla="*/ 198814 h 3924396"/>
              <a:gd name="connsiteX2" fmla="*/ 8134449 w 8134449"/>
              <a:gd name="connsiteY2" fmla="*/ 3849975 h 3924396"/>
              <a:gd name="connsiteX3" fmla="*/ 0 w 8134449"/>
              <a:gd name="connsiteY3" fmla="*/ 3924396 h 3924396"/>
              <a:gd name="connsiteX4" fmla="*/ 334163 w 8134449"/>
              <a:gd name="connsiteY4" fmla="*/ 287084 h 3924396"/>
              <a:gd name="connsiteX0" fmla="*/ 334163 w 8066501"/>
              <a:gd name="connsiteY0" fmla="*/ 287084 h 3924396"/>
              <a:gd name="connsiteX1" fmla="*/ 5851068 w 8066501"/>
              <a:gd name="connsiteY1" fmla="*/ 198814 h 3924396"/>
              <a:gd name="connsiteX2" fmla="*/ 8066501 w 8066501"/>
              <a:gd name="connsiteY2" fmla="*/ 3849975 h 3924396"/>
              <a:gd name="connsiteX3" fmla="*/ 0 w 8066501"/>
              <a:gd name="connsiteY3" fmla="*/ 3924396 h 3924396"/>
              <a:gd name="connsiteX4" fmla="*/ 334163 w 8066501"/>
              <a:gd name="connsiteY4" fmla="*/ 287084 h 3924396"/>
              <a:gd name="connsiteX0" fmla="*/ 334163 w 8066501"/>
              <a:gd name="connsiteY0" fmla="*/ 287084 h 3924396"/>
              <a:gd name="connsiteX1" fmla="*/ 5851068 w 8066501"/>
              <a:gd name="connsiteY1" fmla="*/ 198814 h 3924396"/>
              <a:gd name="connsiteX2" fmla="*/ 8066501 w 8066501"/>
              <a:gd name="connsiteY2" fmla="*/ 3849975 h 3924396"/>
              <a:gd name="connsiteX3" fmla="*/ 0 w 8066501"/>
              <a:gd name="connsiteY3" fmla="*/ 3924396 h 3924396"/>
              <a:gd name="connsiteX4" fmla="*/ 334163 w 8066501"/>
              <a:gd name="connsiteY4" fmla="*/ 287084 h 3924396"/>
              <a:gd name="connsiteX0" fmla="*/ 334163 w 7811696"/>
              <a:gd name="connsiteY0" fmla="*/ 287084 h 3924396"/>
              <a:gd name="connsiteX1" fmla="*/ 5851068 w 7811696"/>
              <a:gd name="connsiteY1" fmla="*/ 198814 h 3924396"/>
              <a:gd name="connsiteX2" fmla="*/ 7811696 w 7811696"/>
              <a:gd name="connsiteY2" fmla="*/ 3864311 h 3924396"/>
              <a:gd name="connsiteX3" fmla="*/ 0 w 7811696"/>
              <a:gd name="connsiteY3" fmla="*/ 3924396 h 3924396"/>
              <a:gd name="connsiteX4" fmla="*/ 334163 w 7811696"/>
              <a:gd name="connsiteY4" fmla="*/ 287084 h 3924396"/>
              <a:gd name="connsiteX0" fmla="*/ 334163 w 7811696"/>
              <a:gd name="connsiteY0" fmla="*/ 287084 h 4076194"/>
              <a:gd name="connsiteX1" fmla="*/ 5851068 w 7811696"/>
              <a:gd name="connsiteY1" fmla="*/ 198814 h 4076194"/>
              <a:gd name="connsiteX2" fmla="*/ 7811696 w 7811696"/>
              <a:gd name="connsiteY2" fmla="*/ 3864311 h 4076194"/>
              <a:gd name="connsiteX3" fmla="*/ 0 w 7811696"/>
              <a:gd name="connsiteY3" fmla="*/ 3924396 h 4076194"/>
              <a:gd name="connsiteX4" fmla="*/ 334163 w 7811696"/>
              <a:gd name="connsiteY4" fmla="*/ 287084 h 4076194"/>
              <a:gd name="connsiteX0" fmla="*/ 334163 w 7811696"/>
              <a:gd name="connsiteY0" fmla="*/ 309459 h 4098569"/>
              <a:gd name="connsiteX1" fmla="*/ 6071900 w 7811696"/>
              <a:gd name="connsiteY1" fmla="*/ 192518 h 4098569"/>
              <a:gd name="connsiteX2" fmla="*/ 7811696 w 7811696"/>
              <a:gd name="connsiteY2" fmla="*/ 3886686 h 4098569"/>
              <a:gd name="connsiteX3" fmla="*/ 0 w 7811696"/>
              <a:gd name="connsiteY3" fmla="*/ 3946771 h 4098569"/>
              <a:gd name="connsiteX4" fmla="*/ 334163 w 7811696"/>
              <a:gd name="connsiteY4" fmla="*/ 309459 h 4098569"/>
              <a:gd name="connsiteX0" fmla="*/ 334163 w 7811696"/>
              <a:gd name="connsiteY0" fmla="*/ 309459 h 4098569"/>
              <a:gd name="connsiteX1" fmla="*/ 6071900 w 7811696"/>
              <a:gd name="connsiteY1" fmla="*/ 192518 h 4098569"/>
              <a:gd name="connsiteX2" fmla="*/ 7811696 w 7811696"/>
              <a:gd name="connsiteY2" fmla="*/ 3886686 h 4098569"/>
              <a:gd name="connsiteX3" fmla="*/ 0 w 7811696"/>
              <a:gd name="connsiteY3" fmla="*/ 3946771 h 4098569"/>
              <a:gd name="connsiteX4" fmla="*/ 334163 w 7811696"/>
              <a:gd name="connsiteY4" fmla="*/ 309459 h 4098569"/>
              <a:gd name="connsiteX0" fmla="*/ 334163 w 7811696"/>
              <a:gd name="connsiteY0" fmla="*/ 429792 h 4218902"/>
              <a:gd name="connsiteX1" fmla="*/ 6071900 w 7811696"/>
              <a:gd name="connsiteY1" fmla="*/ 312851 h 4218902"/>
              <a:gd name="connsiteX2" fmla="*/ 7811696 w 7811696"/>
              <a:gd name="connsiteY2" fmla="*/ 4007019 h 4218902"/>
              <a:gd name="connsiteX3" fmla="*/ 0 w 7811696"/>
              <a:gd name="connsiteY3" fmla="*/ 4067104 h 4218902"/>
              <a:gd name="connsiteX4" fmla="*/ 334163 w 7811696"/>
              <a:gd name="connsiteY4" fmla="*/ 429792 h 4218902"/>
              <a:gd name="connsiteX0" fmla="*/ 334163 w 7811696"/>
              <a:gd name="connsiteY0" fmla="*/ 407797 h 4196907"/>
              <a:gd name="connsiteX1" fmla="*/ 6054913 w 7811696"/>
              <a:gd name="connsiteY1" fmla="*/ 319527 h 4196907"/>
              <a:gd name="connsiteX2" fmla="*/ 7811696 w 7811696"/>
              <a:gd name="connsiteY2" fmla="*/ 3985024 h 4196907"/>
              <a:gd name="connsiteX3" fmla="*/ 0 w 7811696"/>
              <a:gd name="connsiteY3" fmla="*/ 4045109 h 4196907"/>
              <a:gd name="connsiteX4" fmla="*/ 334163 w 7811696"/>
              <a:gd name="connsiteY4" fmla="*/ 407797 h 4196907"/>
              <a:gd name="connsiteX0" fmla="*/ 334163 w 7811696"/>
              <a:gd name="connsiteY0" fmla="*/ 364669 h 4153779"/>
              <a:gd name="connsiteX1" fmla="*/ 5969978 w 7811696"/>
              <a:gd name="connsiteY1" fmla="*/ 333741 h 4153779"/>
              <a:gd name="connsiteX2" fmla="*/ 7811696 w 7811696"/>
              <a:gd name="connsiteY2" fmla="*/ 3941896 h 4153779"/>
              <a:gd name="connsiteX3" fmla="*/ 0 w 7811696"/>
              <a:gd name="connsiteY3" fmla="*/ 4001981 h 4153779"/>
              <a:gd name="connsiteX4" fmla="*/ 334163 w 7811696"/>
              <a:gd name="connsiteY4" fmla="*/ 364669 h 41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1696" h="4153779">
                <a:moveTo>
                  <a:pt x="334163" y="364669"/>
                </a:moveTo>
                <a:cubicBezTo>
                  <a:pt x="2275054" y="325689"/>
                  <a:pt x="3417554" y="-415725"/>
                  <a:pt x="5969978" y="333741"/>
                </a:cubicBezTo>
                <a:cubicBezTo>
                  <a:pt x="7661988" y="2072501"/>
                  <a:pt x="7667565" y="2385164"/>
                  <a:pt x="7811696" y="3941896"/>
                </a:cubicBezTo>
                <a:cubicBezTo>
                  <a:pt x="5785355" y="4391986"/>
                  <a:pt x="2603899" y="3981953"/>
                  <a:pt x="0" y="4001981"/>
                </a:cubicBezTo>
                <a:lnTo>
                  <a:pt x="334163" y="364669"/>
                </a:lnTo>
                <a:close/>
              </a:path>
            </a:pathLst>
          </a:custGeom>
          <a:blipFill>
            <a:blip r:embed="rId3"/>
            <a:stretch>
              <a:fillRect t="-7099" b="-6234"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F2DAE7-8659-06C8-D2EE-0E8799D9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44" y="2203970"/>
            <a:ext cx="4047243" cy="32758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F08B32-8E63-2415-0AC8-51275B4046B2}"/>
              </a:ext>
            </a:extLst>
          </p:cNvPr>
          <p:cNvSpPr txBox="1"/>
          <p:nvPr/>
        </p:nvSpPr>
        <p:spPr>
          <a:xfrm>
            <a:off x="1423542" y="5452640"/>
            <a:ext cx="182133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INTERIOR SKETCH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E212C-E449-0460-47EA-C2E56A475032}"/>
              </a:ext>
            </a:extLst>
          </p:cNvPr>
          <p:cNvSpPr txBox="1"/>
          <p:nvPr/>
        </p:nvSpPr>
        <p:spPr>
          <a:xfrm>
            <a:off x="7169130" y="6447765"/>
            <a:ext cx="190148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TOP-BODY SKETCH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13339-5341-E6B2-0B05-CB87EA4D36F5}"/>
              </a:ext>
            </a:extLst>
          </p:cNvPr>
          <p:cNvSpPr txBox="1"/>
          <p:nvPr/>
        </p:nvSpPr>
        <p:spPr>
          <a:xfrm>
            <a:off x="9266532" y="5181470"/>
            <a:ext cx="229902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BOTTOM-BODY SKETCH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C793052-0DA6-D7F3-72F5-05BD981EF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143" y="1703354"/>
            <a:ext cx="3108872" cy="18536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5AB8DD-F366-2E01-50A1-9CC135FAA8A7}"/>
              </a:ext>
            </a:extLst>
          </p:cNvPr>
          <p:cNvSpPr txBox="1"/>
          <p:nvPr/>
        </p:nvSpPr>
        <p:spPr>
          <a:xfrm>
            <a:off x="5220438" y="3619575"/>
            <a:ext cx="273023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TIER-GEAR SYSTEM SKETCH</a:t>
            </a:r>
          </a:p>
        </p:txBody>
      </p:sp>
    </p:spTree>
    <p:extLst>
      <p:ext uri="{BB962C8B-B14F-4D97-AF65-F5344CB8AC3E}">
        <p14:creationId xmlns:p14="http://schemas.microsoft.com/office/powerpoint/2010/main" val="413747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F05AA1-1459-860C-A15E-D6343EF38EA7}"/>
              </a:ext>
            </a:extLst>
          </p:cNvPr>
          <p:cNvSpPr/>
          <p:nvPr/>
        </p:nvSpPr>
        <p:spPr>
          <a:xfrm>
            <a:off x="5742432" y="2139696"/>
            <a:ext cx="5073396" cy="2779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ECAE8-E822-BD4E-5AF7-121950A67304}"/>
              </a:ext>
            </a:extLst>
          </p:cNvPr>
          <p:cNvSpPr/>
          <p:nvPr/>
        </p:nvSpPr>
        <p:spPr>
          <a:xfrm>
            <a:off x="795528" y="2139696"/>
            <a:ext cx="4636008" cy="2313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A87D7F-6B67-A89D-1A3F-67D455CB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C4B04-B1E5-5F07-CE14-88AD46A0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9" y="1975103"/>
            <a:ext cx="4820412" cy="2615715"/>
          </a:xfrm>
        </p:spPr>
        <p:txBody>
          <a:bodyPr/>
          <a:lstStyle/>
          <a:p>
            <a:pPr algn="just">
              <a:lnSpc>
                <a:spcPts val="3233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with the solutions available in the market :</a:t>
            </a:r>
          </a:p>
          <a:p>
            <a:pPr marL="514350" indent="-285750" algn="just">
              <a:lnSpc>
                <a:spcPts val="3233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size</a:t>
            </a:r>
          </a:p>
          <a:p>
            <a:pPr marL="514350" indent="-285750" algn="just">
              <a:lnSpc>
                <a:spcPts val="3233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cost</a:t>
            </a:r>
          </a:p>
          <a:p>
            <a:pPr marL="514350" indent="-285750" algn="just">
              <a:lnSpc>
                <a:spcPts val="3233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working time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707E3-4CBD-8012-B28B-354F5E5BFB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42DAD-D1BB-0382-1932-C646F0EABA11}"/>
              </a:ext>
            </a:extLst>
          </p:cNvPr>
          <p:cNvSpPr txBox="1"/>
          <p:nvPr/>
        </p:nvSpPr>
        <p:spPr>
          <a:xfrm>
            <a:off x="5742432" y="2157984"/>
            <a:ext cx="48204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 solution: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spc="85" dirty="0">
                <a:solidFill>
                  <a:srgbClr val="000000"/>
                </a:solidFill>
                <a:latin typeface="Canva Sans Bold"/>
              </a:rPr>
              <a:t>Compact</a:t>
            </a:r>
            <a:r>
              <a:rPr lang="en-US" sz="1400" spc="85" dirty="0">
                <a:solidFill>
                  <a:srgbClr val="000000"/>
                </a:solidFill>
                <a:latin typeface="Canva Sans Bold"/>
              </a:rPr>
              <a:t>: </a:t>
            </a:r>
            <a:r>
              <a:rPr lang="en-US" sz="1400" spc="85" dirty="0">
                <a:solidFill>
                  <a:srgbClr val="000000"/>
                </a:solidFill>
                <a:latin typeface="Canva Sans"/>
              </a:rPr>
              <a:t>Dimensions = (1 x 1 x 1)m.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spc="85" dirty="0">
              <a:solidFill>
                <a:srgbClr val="000000"/>
              </a:solidFill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spc="54" dirty="0">
                <a:solidFill>
                  <a:srgbClr val="000000"/>
                </a:solidFill>
                <a:latin typeface="Canva Sans Bold"/>
              </a:rPr>
              <a:t>Portability</a:t>
            </a:r>
            <a:r>
              <a:rPr lang="en-US" sz="1400" spc="54" dirty="0">
                <a:solidFill>
                  <a:srgbClr val="000000"/>
                </a:solidFill>
                <a:latin typeface="Canva Sans Bold"/>
              </a:rPr>
              <a:t>:</a:t>
            </a:r>
            <a:r>
              <a:rPr lang="en-US" sz="1400" spc="54" dirty="0">
                <a:solidFill>
                  <a:srgbClr val="000000"/>
                </a:solidFill>
                <a:latin typeface="Canva Sans"/>
              </a:rPr>
              <a:t> The robot can easily be moved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spc="54" dirty="0">
              <a:solidFill>
                <a:srgbClr val="000000"/>
              </a:solidFill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spc="54" dirty="0">
                <a:solidFill>
                  <a:srgbClr val="000000"/>
                </a:solidFill>
                <a:latin typeface="Canva Sans Bold"/>
              </a:rPr>
              <a:t>Cost Effective</a:t>
            </a:r>
            <a:r>
              <a:rPr lang="en-US" sz="1400" spc="54" dirty="0">
                <a:solidFill>
                  <a:srgbClr val="000000"/>
                </a:solidFill>
                <a:latin typeface="Canva Sans Bold"/>
              </a:rPr>
              <a:t>: </a:t>
            </a:r>
            <a:r>
              <a:rPr lang="en-US" sz="1400" spc="54" dirty="0">
                <a:solidFill>
                  <a:srgbClr val="000000"/>
                </a:solidFill>
                <a:latin typeface="Canva Sans"/>
              </a:rPr>
              <a:t>Removing the concept of batteries hence reducing the cost.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spc="54" dirty="0">
              <a:solidFill>
                <a:srgbClr val="000000"/>
              </a:solidFill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spc="54" dirty="0">
                <a:solidFill>
                  <a:srgbClr val="000000"/>
                </a:solidFill>
                <a:latin typeface="Canva Sans Bold"/>
              </a:rPr>
              <a:t>No E-Waste</a:t>
            </a:r>
            <a:r>
              <a:rPr lang="en-US" sz="1400" b="1" spc="54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1400" spc="54" dirty="0">
                <a:solidFill>
                  <a:srgbClr val="000000"/>
                </a:solidFill>
                <a:latin typeface="Canva Sans Bold"/>
              </a:rPr>
              <a:t>:</a:t>
            </a:r>
            <a:r>
              <a:rPr lang="en-US" sz="1400" spc="54" dirty="0">
                <a:solidFill>
                  <a:srgbClr val="000000"/>
                </a:solidFill>
                <a:latin typeface="Canva Sans"/>
              </a:rPr>
              <a:t> The robot generates minimal waste as there are no disposable batteries .</a:t>
            </a:r>
          </a:p>
          <a:p>
            <a:endParaRPr lang="en-US" sz="1400" spc="54" dirty="0">
              <a:solidFill>
                <a:srgbClr val="000000"/>
              </a:solidFill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spc="54" dirty="0">
                <a:solidFill>
                  <a:srgbClr val="000000"/>
                </a:solidFill>
                <a:latin typeface="Canva Sans"/>
              </a:rPr>
              <a:t>More Cleaner capacity</a:t>
            </a:r>
            <a:r>
              <a:rPr lang="en-US" sz="1400" b="1" spc="54" dirty="0">
                <a:solidFill>
                  <a:srgbClr val="000000"/>
                </a:solidFill>
                <a:latin typeface="Canva Sans"/>
              </a:rPr>
              <a:t> : </a:t>
            </a:r>
            <a:r>
              <a:rPr lang="en-US" sz="1400" spc="54" dirty="0">
                <a:solidFill>
                  <a:srgbClr val="000000"/>
                </a:solidFill>
                <a:latin typeface="Canva Sans"/>
              </a:rPr>
              <a:t>10L of cleaner capacity</a:t>
            </a:r>
            <a:endParaRPr lang="en-US" sz="1400" u="sng" spc="54" dirty="0">
              <a:solidFill>
                <a:srgbClr val="000000"/>
              </a:solidFill>
              <a:latin typeface="Canv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63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Garv Kumar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  : BE				Stream : CSE AIML 		Year  : 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Shivam Kumar Kaushik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  : BE				Stream :  CSE			Year  : 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Sujal</a:t>
            </a:r>
            <a:r>
              <a:rPr lang="en-US" sz="1200" b="1" dirty="0">
                <a:solidFill>
                  <a:srgbClr val="5D7C3F"/>
                </a:solidFill>
              </a:rPr>
              <a:t> Dua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  : BE				Stream :  CSE			Year  : 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Ishita Verma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  : BE				Stream  :  CSE			Year  : 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Abhinav </a:t>
            </a:r>
            <a:r>
              <a:rPr lang="en-US" sz="1200" b="1" dirty="0" err="1">
                <a:solidFill>
                  <a:srgbClr val="5D7C3F"/>
                </a:solidFill>
              </a:rPr>
              <a:t>Karn</a:t>
            </a:r>
            <a:endParaRPr lang="en-US" sz="12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  : BE				Stream  :  CSE			Year  : 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Movin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Naurd</a:t>
            </a:r>
            <a:endParaRPr lang="en-US" sz="12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  : BE				Stream   :  CSE			Year  : 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723</Words>
  <Application>Microsoft Office PowerPoint</Application>
  <PresentationFormat>Widescreen</PresentationFormat>
  <Paragraphs>102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</vt:lpstr>
      <vt:lpstr>Basic Details of the Team and Problem Statement</vt:lpstr>
      <vt:lpstr>Idea/Approach Details</vt:lpstr>
      <vt:lpstr>Idea/Approach Details</vt:lpstr>
      <vt:lpstr>WORKING</vt:lpstr>
      <vt:lpstr>  CONCEPTUAL SKETCHES AND IMAGES  </vt:lpstr>
      <vt:lpstr>ADVANTAGES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SHIVAM KUMAR KAUSHIK</cp:lastModifiedBy>
  <cp:revision>17</cp:revision>
  <dcterms:created xsi:type="dcterms:W3CDTF">2023-10-09T15:33:21Z</dcterms:created>
  <dcterms:modified xsi:type="dcterms:W3CDTF">2023-12-24T21:34:23Z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1033-5.5.1.8075</vt:lpwstr>
  </property>
</Properties>
</file>