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4" r:id="rId3"/>
    <p:sldId id="257" r:id="rId4"/>
    <p:sldId id="258" r:id="rId5"/>
    <p:sldId id="260" r:id="rId6"/>
    <p:sldId id="259" r:id="rId7"/>
    <p:sldId id="261" r:id="rId8"/>
    <p:sldId id="262" r:id="rId9"/>
    <p:sldId id="268" r:id="rId10"/>
    <p:sldId id="269" r:id="rId11"/>
    <p:sldId id="267" r:id="rId12"/>
    <p:sldId id="264" r:id="rId13"/>
    <p:sldId id="263" r:id="rId14"/>
    <p:sldId id="265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 snapToGrid="0">
      <p:cViewPr>
        <p:scale>
          <a:sx n="80" d="100"/>
          <a:sy n="80" d="100"/>
        </p:scale>
        <p:origin x="300" y="-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FE0682-7306-4AF1-9FE9-B1B42467CCFF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D81CEF-041B-4DB1-9F19-A017AEE429D9}">
      <dgm:prSet phldrT="[Text]" custT="1"/>
      <dgm:spPr/>
      <dgm:t>
        <a:bodyPr/>
        <a:lstStyle/>
        <a:p>
          <a:r>
            <a:rPr lang="en-US" sz="1600" b="1" i="1" u="sng" dirty="0" smtClean="0"/>
            <a:t>1.First </a:t>
          </a:r>
          <a:r>
            <a:rPr lang="en-US" sz="1600" b="1" i="1" u="sng" dirty="0" smtClean="0"/>
            <a:t>Allotment: </a:t>
          </a:r>
          <a:r>
            <a:rPr lang="en-US" sz="1400" dirty="0" smtClean="0"/>
            <a:t>For each </a:t>
          </a:r>
          <a:r>
            <a:rPr lang="en-US" sz="1400" dirty="0" smtClean="0"/>
            <a:t>semester, find all </a:t>
          </a:r>
          <a:r>
            <a:rPr lang="en-US" sz="1400" dirty="0" smtClean="0"/>
            <a:t>the courses which can be taught by only one professor. Assign </a:t>
          </a:r>
          <a:r>
            <a:rPr lang="en-US" sz="1400" dirty="0" smtClean="0"/>
            <a:t>professor to each of those courses</a:t>
          </a:r>
          <a:endParaRPr lang="en-US" sz="1400" dirty="0" smtClean="0"/>
        </a:p>
      </dgm:t>
    </dgm:pt>
    <dgm:pt modelId="{C770B90D-07B3-4E3B-ADE1-C8D8C94AA1FD}" type="parTrans" cxnId="{DCB3FF07-D81A-4BFC-963A-2D7BED208F34}">
      <dgm:prSet/>
      <dgm:spPr/>
      <dgm:t>
        <a:bodyPr/>
        <a:lstStyle/>
        <a:p>
          <a:endParaRPr lang="en-US"/>
        </a:p>
      </dgm:t>
    </dgm:pt>
    <dgm:pt modelId="{8CB6363F-1597-4FD9-AE54-7D7D527093F4}" type="sibTrans" cxnId="{DCB3FF07-D81A-4BFC-963A-2D7BED208F34}">
      <dgm:prSet custT="1"/>
      <dgm:spPr/>
      <dgm:t>
        <a:bodyPr/>
        <a:lstStyle/>
        <a:p>
          <a:r>
            <a:rPr lang="en-US" sz="1000" dirty="0" smtClean="0">
              <a:solidFill>
                <a:schemeClr val="bg1"/>
              </a:solidFill>
            </a:rPr>
            <a:t>Calculate remaining professors and courses for each sem</a:t>
          </a:r>
          <a:endParaRPr lang="en-US" sz="1000" dirty="0">
            <a:solidFill>
              <a:schemeClr val="bg1"/>
            </a:solidFill>
          </a:endParaRPr>
        </a:p>
      </dgm:t>
    </dgm:pt>
    <dgm:pt modelId="{19A60296-EF2E-4416-89E5-5CA6583E65FA}">
      <dgm:prSet phldrT="[Text]" custT="1"/>
      <dgm:spPr/>
      <dgm:t>
        <a:bodyPr/>
        <a:lstStyle/>
        <a:p>
          <a:r>
            <a:rPr lang="en-US" sz="1600" b="1" i="1" u="sng" baseline="0" dirty="0" smtClean="0"/>
            <a:t>4.Fourth Allotment</a:t>
          </a:r>
          <a:r>
            <a:rPr lang="en-US" sz="1600" b="1" i="1" u="sng" baseline="0" dirty="0" smtClean="0"/>
            <a:t>: </a:t>
          </a:r>
          <a:r>
            <a:rPr lang="en-US" sz="1400" baseline="0" dirty="0" smtClean="0"/>
            <a:t>From the remaining professors and courses check second preference of each professor and if the course exist, assign professor to the course. </a:t>
          </a:r>
          <a:endParaRPr lang="en-US" sz="1400" baseline="0" dirty="0"/>
        </a:p>
      </dgm:t>
    </dgm:pt>
    <dgm:pt modelId="{B64A71D6-6924-46AB-BCCC-FFDAA917522D}" type="parTrans" cxnId="{106EB3BC-78C7-4B70-ADE5-F35FD202D63E}">
      <dgm:prSet/>
      <dgm:spPr/>
      <dgm:t>
        <a:bodyPr/>
        <a:lstStyle/>
        <a:p>
          <a:endParaRPr lang="en-US"/>
        </a:p>
      </dgm:t>
    </dgm:pt>
    <dgm:pt modelId="{E8A0A531-226E-472E-B094-48F14C6C559D}" type="sibTrans" cxnId="{106EB3BC-78C7-4B70-ADE5-F35FD202D63E}">
      <dgm:prSet custT="1"/>
      <dgm:spPr/>
      <dgm:t>
        <a:bodyPr/>
        <a:lstStyle/>
        <a:p>
          <a:endParaRPr lang="en-US" sz="1100" dirty="0" smtClean="0"/>
        </a:p>
        <a:p>
          <a:r>
            <a:rPr lang="en-US" sz="1000" dirty="0" smtClean="0">
              <a:solidFill>
                <a:schemeClr val="bg1"/>
              </a:solidFill>
            </a:rPr>
            <a:t>Calculate remaining professors and </a:t>
          </a:r>
          <a:r>
            <a:rPr lang="en-US" sz="1000" dirty="0" smtClean="0">
              <a:solidFill>
                <a:schemeClr val="bg1"/>
              </a:solidFill>
            </a:rPr>
            <a:t>courses for each sem</a:t>
          </a:r>
          <a:endParaRPr lang="en-US" sz="1000" dirty="0"/>
        </a:p>
      </dgm:t>
    </dgm:pt>
    <dgm:pt modelId="{660E181E-18A0-4D8D-85E7-C9FE6B05C5BE}">
      <dgm:prSet phldrT="[Text]" custT="1"/>
      <dgm:spPr/>
      <dgm:t>
        <a:bodyPr/>
        <a:lstStyle/>
        <a:p>
          <a:r>
            <a:rPr lang="en-US" sz="1600" b="1" i="1" u="sng" baseline="0" dirty="0" smtClean="0"/>
            <a:t>Final Allotment </a:t>
          </a:r>
          <a:r>
            <a:rPr lang="en-US" sz="1600" b="1" i="1" u="sng" baseline="0" dirty="0" smtClean="0"/>
            <a:t>: </a:t>
          </a:r>
          <a:r>
            <a:rPr lang="en-US" sz="1600" b="0" i="0" u="none" baseline="0" dirty="0" smtClean="0"/>
            <a:t>Assign the remaining professor to the courses they can teach from remaining courses</a:t>
          </a:r>
          <a:endParaRPr lang="en-US" sz="1400" baseline="0" dirty="0"/>
        </a:p>
      </dgm:t>
    </dgm:pt>
    <dgm:pt modelId="{32768145-3B6F-4B4B-9EE1-C0BD9B2383B6}" type="parTrans" cxnId="{DF27A1A3-0CF3-4265-BBA8-89F286620A43}">
      <dgm:prSet/>
      <dgm:spPr/>
      <dgm:t>
        <a:bodyPr/>
        <a:lstStyle/>
        <a:p>
          <a:endParaRPr lang="en-US"/>
        </a:p>
      </dgm:t>
    </dgm:pt>
    <dgm:pt modelId="{3005D3C8-DBF8-4D6B-B098-98E302850488}" type="sibTrans" cxnId="{DF27A1A3-0CF3-4265-BBA8-89F286620A43}">
      <dgm:prSet/>
      <dgm:spPr/>
      <dgm:t>
        <a:bodyPr/>
        <a:lstStyle/>
        <a:p>
          <a:endParaRPr lang="en-US"/>
        </a:p>
      </dgm:t>
    </dgm:pt>
    <dgm:pt modelId="{A230C74D-56A0-4D53-A2C6-B21BCBEE7BD7}">
      <dgm:prSet phldrT="[Text]" custT="1"/>
      <dgm:spPr/>
      <dgm:t>
        <a:bodyPr/>
        <a:lstStyle/>
        <a:p>
          <a:r>
            <a:rPr lang="en-US" sz="1600" b="1" i="1" u="sng" dirty="0" smtClean="0"/>
            <a:t>3.Thrid Allotment</a:t>
          </a:r>
          <a:r>
            <a:rPr lang="en-US" sz="1600" b="1" i="1" u="sng" dirty="0" smtClean="0"/>
            <a:t>:</a:t>
          </a:r>
          <a:r>
            <a:rPr lang="en-US" sz="1600" b="1" i="1" u="sng" baseline="0" dirty="0" smtClean="0"/>
            <a:t> </a:t>
          </a:r>
          <a:r>
            <a:rPr lang="en-US" sz="1400" baseline="0" dirty="0" smtClean="0"/>
            <a:t>From the remaining professors and </a:t>
          </a:r>
          <a:r>
            <a:rPr lang="en-US" sz="1400" baseline="0" dirty="0" smtClean="0"/>
            <a:t>courses, </a:t>
          </a:r>
          <a:r>
            <a:rPr lang="en-US" sz="1400" baseline="0" dirty="0" smtClean="0"/>
            <a:t>check first preference of each professor and if the course </a:t>
          </a:r>
          <a:r>
            <a:rPr lang="en-US" sz="1400" baseline="0" dirty="0" smtClean="0"/>
            <a:t>exists, </a:t>
          </a:r>
          <a:r>
            <a:rPr lang="en-US" sz="1400" baseline="0" dirty="0" smtClean="0"/>
            <a:t>assign professor to the </a:t>
          </a:r>
          <a:r>
            <a:rPr lang="en-US" sz="1400" baseline="0" dirty="0" smtClean="0"/>
            <a:t>course </a:t>
          </a:r>
          <a:endParaRPr lang="en-US" sz="1400" dirty="0"/>
        </a:p>
      </dgm:t>
    </dgm:pt>
    <dgm:pt modelId="{B060E925-398F-4596-802B-A63230FA6061}" type="sibTrans" cxnId="{EF7AD5EB-1E8A-41C8-9A50-41975893607A}">
      <dgm:prSet custT="1"/>
      <dgm:spPr/>
      <dgm:t>
        <a:bodyPr/>
        <a:lstStyle/>
        <a:p>
          <a:endParaRPr lang="en-US" sz="800" dirty="0" smtClean="0"/>
        </a:p>
        <a:p>
          <a:r>
            <a:rPr lang="en-US" sz="1000" dirty="0" smtClean="0">
              <a:solidFill>
                <a:schemeClr val="bg1"/>
              </a:solidFill>
            </a:rPr>
            <a:t>Calculate remaining professors and </a:t>
          </a:r>
          <a:r>
            <a:rPr lang="en-US" sz="1000" dirty="0" smtClean="0">
              <a:solidFill>
                <a:schemeClr val="bg1"/>
              </a:solidFill>
            </a:rPr>
            <a:t>courses for each sem</a:t>
          </a:r>
          <a:endParaRPr lang="en-US" sz="1000" dirty="0"/>
        </a:p>
      </dgm:t>
    </dgm:pt>
    <dgm:pt modelId="{C9D77DDA-EDEE-433F-93E2-7B3DFAECE9B8}" type="parTrans" cxnId="{EF7AD5EB-1E8A-41C8-9A50-41975893607A}">
      <dgm:prSet/>
      <dgm:spPr/>
      <dgm:t>
        <a:bodyPr/>
        <a:lstStyle/>
        <a:p>
          <a:endParaRPr lang="en-US"/>
        </a:p>
      </dgm:t>
    </dgm:pt>
    <dgm:pt modelId="{CF5A4339-23B8-42FB-AA4D-320246CCF7BE}">
      <dgm:prSet phldrT="[Text]" custT="1"/>
      <dgm:spPr/>
      <dgm:t>
        <a:bodyPr/>
        <a:lstStyle/>
        <a:p>
          <a:r>
            <a:rPr lang="en-US" sz="1600" b="1" i="1" u="sng" dirty="0" smtClean="0"/>
            <a:t>2.Second</a:t>
          </a:r>
          <a:r>
            <a:rPr lang="en-US" sz="1600" b="1" i="1" u="sng" baseline="0" dirty="0" smtClean="0"/>
            <a:t> Allotment : </a:t>
          </a:r>
          <a:r>
            <a:rPr lang="en-US" sz="1400" baseline="0" dirty="0" smtClean="0"/>
            <a:t>From the remaining professors and courses check If a professor can teach only one of the remaining courses. Assign </a:t>
          </a:r>
          <a:r>
            <a:rPr lang="en-US" sz="1400" baseline="0" dirty="0" smtClean="0"/>
            <a:t>Professors </a:t>
          </a:r>
          <a:r>
            <a:rPr lang="en-US" sz="1400" baseline="0" dirty="0" smtClean="0"/>
            <a:t>to </a:t>
          </a:r>
          <a:r>
            <a:rPr lang="en-US" sz="1400" baseline="0" dirty="0" smtClean="0"/>
            <a:t>those </a:t>
          </a:r>
          <a:r>
            <a:rPr lang="en-US" sz="1400" baseline="0" dirty="0" smtClean="0"/>
            <a:t>course</a:t>
          </a:r>
          <a:endParaRPr lang="en-US" sz="1400" dirty="0"/>
        </a:p>
      </dgm:t>
    </dgm:pt>
    <dgm:pt modelId="{84F906BB-BB13-405F-9569-17E7AF130886}" type="sibTrans" cxnId="{48645527-B6D0-4101-AAA7-A638F8284E05}">
      <dgm:prSet custT="1"/>
      <dgm:spPr/>
      <dgm:t>
        <a:bodyPr/>
        <a:lstStyle/>
        <a:p>
          <a:endParaRPr lang="en-US" sz="1000" dirty="0" smtClean="0"/>
        </a:p>
        <a:p>
          <a:r>
            <a:rPr lang="en-US" sz="1000" dirty="0" smtClean="0">
              <a:solidFill>
                <a:schemeClr val="bg1"/>
              </a:solidFill>
            </a:rPr>
            <a:t>Calculate remaining professors and courses for each sem</a:t>
          </a:r>
          <a:endParaRPr lang="en-US" sz="1000" dirty="0"/>
        </a:p>
      </dgm:t>
    </dgm:pt>
    <dgm:pt modelId="{9D41F60E-0043-426F-8A7A-ED9E447F9BB3}" type="parTrans" cxnId="{48645527-B6D0-4101-AAA7-A638F8284E05}">
      <dgm:prSet/>
      <dgm:spPr/>
      <dgm:t>
        <a:bodyPr/>
        <a:lstStyle/>
        <a:p>
          <a:endParaRPr lang="en-US"/>
        </a:p>
      </dgm:t>
    </dgm:pt>
    <dgm:pt modelId="{33C99D76-F306-4256-A9F9-4307EE31B0A5}" type="pres">
      <dgm:prSet presAssocID="{44FE0682-7306-4AF1-9FE9-B1B42467CCF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0AD8555-8869-4B1D-A4F3-AEFD56EE8A2B}" type="pres">
      <dgm:prSet presAssocID="{01D81CEF-041B-4DB1-9F19-A017AEE429D9}" presName="node" presStyleLbl="node1" presStyleIdx="0" presStyleCnt="5" custLinFactNeighborX="-16944" custLinFactNeighborY="70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380FBD-6079-465B-9E15-BC8342824342}" type="pres">
      <dgm:prSet presAssocID="{8CB6363F-1597-4FD9-AE54-7D7D527093F4}" presName="sibTrans" presStyleLbl="sibTrans2D1" presStyleIdx="0" presStyleCnt="4" custAng="2799" custScaleX="161854" custScaleY="219189" custLinFactNeighborX="7475" custLinFactNeighborY="-1204"/>
      <dgm:spPr/>
      <dgm:t>
        <a:bodyPr/>
        <a:lstStyle/>
        <a:p>
          <a:endParaRPr lang="en-US"/>
        </a:p>
      </dgm:t>
    </dgm:pt>
    <dgm:pt modelId="{E503B7B5-DC3D-4A1C-A62A-AA60B4DAC0E2}" type="pres">
      <dgm:prSet presAssocID="{8CB6363F-1597-4FD9-AE54-7D7D527093F4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2AEE8777-E3A5-4AE7-94EE-85F6B4FDA02C}" type="pres">
      <dgm:prSet presAssocID="{CF5A4339-23B8-42FB-AA4D-320246CCF7BE}" presName="node" presStyleLbl="node1" presStyleIdx="1" presStyleCnt="5" custLinFactNeighborX="-2216" custLinFactNeighborY="68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C1B1A9-A409-4A34-B1D5-F1FE814C6869}" type="pres">
      <dgm:prSet presAssocID="{84F906BB-BB13-405F-9569-17E7AF130886}" presName="sibTrans" presStyleLbl="sibTrans2D1" presStyleIdx="1" presStyleCnt="4" custAng="72972" custScaleX="150530" custScaleY="234554" custLinFactNeighborX="9541" custLinFactNeighborY="22395"/>
      <dgm:spPr/>
      <dgm:t>
        <a:bodyPr/>
        <a:lstStyle/>
        <a:p>
          <a:endParaRPr lang="en-US"/>
        </a:p>
      </dgm:t>
    </dgm:pt>
    <dgm:pt modelId="{9C8F64CB-4197-4090-94FE-B1FE1813A827}" type="pres">
      <dgm:prSet presAssocID="{84F906BB-BB13-405F-9569-17E7AF130886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D428CC76-4639-421D-9E77-AF475672D9BD}" type="pres">
      <dgm:prSet presAssocID="{A230C74D-56A0-4D53-A2C6-B21BCBEE7BD7}" presName="node" presStyleLbl="node1" presStyleIdx="2" presStyleCnt="5" custScaleY="88578" custLinFactNeighborX="8835" custLinFactNeighborY="57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321654-B951-4D28-A48C-43A01E45B14C}" type="pres">
      <dgm:prSet presAssocID="{B060E925-398F-4596-802B-A63230FA6061}" presName="sibTrans" presStyleLbl="sibTrans2D1" presStyleIdx="2" presStyleCnt="4" custAng="20959110" custScaleX="159054" custScaleY="237087" custLinFactNeighborX="53103" custLinFactNeighborY="3418"/>
      <dgm:spPr/>
      <dgm:t>
        <a:bodyPr/>
        <a:lstStyle/>
        <a:p>
          <a:endParaRPr lang="en-US"/>
        </a:p>
      </dgm:t>
    </dgm:pt>
    <dgm:pt modelId="{608B7F1B-17F6-4D15-A041-984DFD63292E}" type="pres">
      <dgm:prSet presAssocID="{B060E925-398F-4596-802B-A63230FA6061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7C8E357D-8FBF-4E6B-A14D-F3814BDE06B7}" type="pres">
      <dgm:prSet presAssocID="{19A60296-EF2E-4416-89E5-5CA6583E65FA}" presName="node" presStyleLbl="node1" presStyleIdx="3" presStyleCnt="5" custScaleX="94013" custScaleY="88309" custLinFactNeighborX="-10390" custLinFactNeighborY="-174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D43AE2-D4A9-4690-8207-B6F5D7B8B9E6}" type="pres">
      <dgm:prSet presAssocID="{E8A0A531-226E-472E-B094-48F14C6C559D}" presName="sibTrans" presStyleLbl="sibTrans2D1" presStyleIdx="3" presStyleCnt="4" custAng="21397219" custScaleX="115176" custScaleY="217824" custLinFactNeighborX="-11161" custLinFactNeighborY="-12827"/>
      <dgm:spPr/>
      <dgm:t>
        <a:bodyPr/>
        <a:lstStyle/>
        <a:p>
          <a:endParaRPr lang="en-US"/>
        </a:p>
      </dgm:t>
    </dgm:pt>
    <dgm:pt modelId="{6326507A-B27D-4499-98AA-5EAFF63FA76A}" type="pres">
      <dgm:prSet presAssocID="{E8A0A531-226E-472E-B094-48F14C6C559D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03757CD2-B359-4EB5-9DDF-0EA9023F5D5E}" type="pres">
      <dgm:prSet presAssocID="{660E181E-18A0-4D8D-85E7-C9FE6B05C5BE}" presName="node" presStyleLbl="node1" presStyleIdx="4" presStyleCnt="5" custLinFactNeighborX="-37126" custLinFactNeighborY="-291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CB3FF07-D81A-4BFC-963A-2D7BED208F34}" srcId="{44FE0682-7306-4AF1-9FE9-B1B42467CCFF}" destId="{01D81CEF-041B-4DB1-9F19-A017AEE429D9}" srcOrd="0" destOrd="0" parTransId="{C770B90D-07B3-4E3B-ADE1-C8D8C94AA1FD}" sibTransId="{8CB6363F-1597-4FD9-AE54-7D7D527093F4}"/>
    <dgm:cxn modelId="{8D8ABB30-E2DC-4645-B4B3-E6BE9706479D}" type="presOf" srcId="{660E181E-18A0-4D8D-85E7-C9FE6B05C5BE}" destId="{03757CD2-B359-4EB5-9DDF-0EA9023F5D5E}" srcOrd="0" destOrd="0" presId="urn:microsoft.com/office/officeart/2005/8/layout/process5"/>
    <dgm:cxn modelId="{38CA824A-8293-49DB-B561-2112C8FD87D8}" type="presOf" srcId="{8CB6363F-1597-4FD9-AE54-7D7D527093F4}" destId="{E503B7B5-DC3D-4A1C-A62A-AA60B4DAC0E2}" srcOrd="1" destOrd="0" presId="urn:microsoft.com/office/officeart/2005/8/layout/process5"/>
    <dgm:cxn modelId="{B1516BC4-D64D-4758-9F46-E22017F7B013}" type="presOf" srcId="{01D81CEF-041B-4DB1-9F19-A017AEE429D9}" destId="{A0AD8555-8869-4B1D-A4F3-AEFD56EE8A2B}" srcOrd="0" destOrd="0" presId="urn:microsoft.com/office/officeart/2005/8/layout/process5"/>
    <dgm:cxn modelId="{3135A150-52C2-4A36-AC58-159758BDB4F0}" type="presOf" srcId="{CF5A4339-23B8-42FB-AA4D-320246CCF7BE}" destId="{2AEE8777-E3A5-4AE7-94EE-85F6B4FDA02C}" srcOrd="0" destOrd="0" presId="urn:microsoft.com/office/officeart/2005/8/layout/process5"/>
    <dgm:cxn modelId="{063A97D6-E4AE-4C06-A3E6-E14AA8E43294}" type="presOf" srcId="{E8A0A531-226E-472E-B094-48F14C6C559D}" destId="{7ED43AE2-D4A9-4690-8207-B6F5D7B8B9E6}" srcOrd="0" destOrd="0" presId="urn:microsoft.com/office/officeart/2005/8/layout/process5"/>
    <dgm:cxn modelId="{106EB3BC-78C7-4B70-ADE5-F35FD202D63E}" srcId="{44FE0682-7306-4AF1-9FE9-B1B42467CCFF}" destId="{19A60296-EF2E-4416-89E5-5CA6583E65FA}" srcOrd="3" destOrd="0" parTransId="{B64A71D6-6924-46AB-BCCC-FFDAA917522D}" sibTransId="{E8A0A531-226E-472E-B094-48F14C6C559D}"/>
    <dgm:cxn modelId="{13A18606-8617-4843-93C9-90EFBBBF0BD3}" type="presOf" srcId="{84F906BB-BB13-405F-9569-17E7AF130886}" destId="{9C8F64CB-4197-4090-94FE-B1FE1813A827}" srcOrd="1" destOrd="0" presId="urn:microsoft.com/office/officeart/2005/8/layout/process5"/>
    <dgm:cxn modelId="{DF27A1A3-0CF3-4265-BBA8-89F286620A43}" srcId="{44FE0682-7306-4AF1-9FE9-B1B42467CCFF}" destId="{660E181E-18A0-4D8D-85E7-C9FE6B05C5BE}" srcOrd="4" destOrd="0" parTransId="{32768145-3B6F-4B4B-9EE1-C0BD9B2383B6}" sibTransId="{3005D3C8-DBF8-4D6B-B098-98E302850488}"/>
    <dgm:cxn modelId="{EF7AD5EB-1E8A-41C8-9A50-41975893607A}" srcId="{44FE0682-7306-4AF1-9FE9-B1B42467CCFF}" destId="{A230C74D-56A0-4D53-A2C6-B21BCBEE7BD7}" srcOrd="2" destOrd="0" parTransId="{C9D77DDA-EDEE-433F-93E2-7B3DFAECE9B8}" sibTransId="{B060E925-398F-4596-802B-A63230FA6061}"/>
    <dgm:cxn modelId="{8B16E04A-5F41-4061-AC51-AF369E024CFB}" type="presOf" srcId="{19A60296-EF2E-4416-89E5-5CA6583E65FA}" destId="{7C8E357D-8FBF-4E6B-A14D-F3814BDE06B7}" srcOrd="0" destOrd="0" presId="urn:microsoft.com/office/officeart/2005/8/layout/process5"/>
    <dgm:cxn modelId="{C27F2FE1-A792-48E3-A9FB-0E55837E0CC8}" type="presOf" srcId="{E8A0A531-226E-472E-B094-48F14C6C559D}" destId="{6326507A-B27D-4499-98AA-5EAFF63FA76A}" srcOrd="1" destOrd="0" presId="urn:microsoft.com/office/officeart/2005/8/layout/process5"/>
    <dgm:cxn modelId="{2929DB23-AAB5-46AE-94B6-50868FE090DA}" type="presOf" srcId="{A230C74D-56A0-4D53-A2C6-B21BCBEE7BD7}" destId="{D428CC76-4639-421D-9E77-AF475672D9BD}" srcOrd="0" destOrd="0" presId="urn:microsoft.com/office/officeart/2005/8/layout/process5"/>
    <dgm:cxn modelId="{CDE3269B-8C36-4F5C-AFA9-14FE146F046A}" type="presOf" srcId="{B060E925-398F-4596-802B-A63230FA6061}" destId="{59321654-B951-4D28-A48C-43A01E45B14C}" srcOrd="0" destOrd="0" presId="urn:microsoft.com/office/officeart/2005/8/layout/process5"/>
    <dgm:cxn modelId="{48645527-B6D0-4101-AAA7-A638F8284E05}" srcId="{44FE0682-7306-4AF1-9FE9-B1B42467CCFF}" destId="{CF5A4339-23B8-42FB-AA4D-320246CCF7BE}" srcOrd="1" destOrd="0" parTransId="{9D41F60E-0043-426F-8A7A-ED9E447F9BB3}" sibTransId="{84F906BB-BB13-405F-9569-17E7AF130886}"/>
    <dgm:cxn modelId="{436E8C1D-C292-4467-8737-68B5D1C06595}" type="presOf" srcId="{84F906BB-BB13-405F-9569-17E7AF130886}" destId="{3BC1B1A9-A409-4A34-B1D5-F1FE814C6869}" srcOrd="0" destOrd="0" presId="urn:microsoft.com/office/officeart/2005/8/layout/process5"/>
    <dgm:cxn modelId="{40102D95-AE98-4EF4-AA7F-972DC1B14693}" type="presOf" srcId="{8CB6363F-1597-4FD9-AE54-7D7D527093F4}" destId="{E2380FBD-6079-465B-9E15-BC8342824342}" srcOrd="0" destOrd="0" presId="urn:microsoft.com/office/officeart/2005/8/layout/process5"/>
    <dgm:cxn modelId="{A34AC13C-0185-4D27-91CF-E3F45397E03A}" type="presOf" srcId="{B060E925-398F-4596-802B-A63230FA6061}" destId="{608B7F1B-17F6-4D15-A041-984DFD63292E}" srcOrd="1" destOrd="0" presId="urn:microsoft.com/office/officeart/2005/8/layout/process5"/>
    <dgm:cxn modelId="{132516B0-3408-454F-884A-96631801EC01}" type="presOf" srcId="{44FE0682-7306-4AF1-9FE9-B1B42467CCFF}" destId="{33C99D76-F306-4256-A9F9-4307EE31B0A5}" srcOrd="0" destOrd="0" presId="urn:microsoft.com/office/officeart/2005/8/layout/process5"/>
    <dgm:cxn modelId="{512AF25B-68C0-40F2-A182-1678712EFEC8}" type="presParOf" srcId="{33C99D76-F306-4256-A9F9-4307EE31B0A5}" destId="{A0AD8555-8869-4B1D-A4F3-AEFD56EE8A2B}" srcOrd="0" destOrd="0" presId="urn:microsoft.com/office/officeart/2005/8/layout/process5"/>
    <dgm:cxn modelId="{F7D319E1-6D5D-4A3A-A784-26961BA078D9}" type="presParOf" srcId="{33C99D76-F306-4256-A9F9-4307EE31B0A5}" destId="{E2380FBD-6079-465B-9E15-BC8342824342}" srcOrd="1" destOrd="0" presId="urn:microsoft.com/office/officeart/2005/8/layout/process5"/>
    <dgm:cxn modelId="{B0C27AD3-4E79-4B1D-9050-C619C4EF0B2D}" type="presParOf" srcId="{E2380FBD-6079-465B-9E15-BC8342824342}" destId="{E503B7B5-DC3D-4A1C-A62A-AA60B4DAC0E2}" srcOrd="0" destOrd="0" presId="urn:microsoft.com/office/officeart/2005/8/layout/process5"/>
    <dgm:cxn modelId="{ED78AAC9-9D5D-4DD7-BA4C-002C3F5AED5E}" type="presParOf" srcId="{33C99D76-F306-4256-A9F9-4307EE31B0A5}" destId="{2AEE8777-E3A5-4AE7-94EE-85F6B4FDA02C}" srcOrd="2" destOrd="0" presId="urn:microsoft.com/office/officeart/2005/8/layout/process5"/>
    <dgm:cxn modelId="{2716D800-829B-4F34-A0C6-D8E471951B02}" type="presParOf" srcId="{33C99D76-F306-4256-A9F9-4307EE31B0A5}" destId="{3BC1B1A9-A409-4A34-B1D5-F1FE814C6869}" srcOrd="3" destOrd="0" presId="urn:microsoft.com/office/officeart/2005/8/layout/process5"/>
    <dgm:cxn modelId="{61262954-1EB6-449F-B6AA-4E81B4EF31CE}" type="presParOf" srcId="{3BC1B1A9-A409-4A34-B1D5-F1FE814C6869}" destId="{9C8F64CB-4197-4090-94FE-B1FE1813A827}" srcOrd="0" destOrd="0" presId="urn:microsoft.com/office/officeart/2005/8/layout/process5"/>
    <dgm:cxn modelId="{98BF0311-CF66-4067-BBE1-1E02BFA820A5}" type="presParOf" srcId="{33C99D76-F306-4256-A9F9-4307EE31B0A5}" destId="{D428CC76-4639-421D-9E77-AF475672D9BD}" srcOrd="4" destOrd="0" presId="urn:microsoft.com/office/officeart/2005/8/layout/process5"/>
    <dgm:cxn modelId="{7D4A018D-E9AF-4E00-8E12-CC59E537FD9E}" type="presParOf" srcId="{33C99D76-F306-4256-A9F9-4307EE31B0A5}" destId="{59321654-B951-4D28-A48C-43A01E45B14C}" srcOrd="5" destOrd="0" presId="urn:microsoft.com/office/officeart/2005/8/layout/process5"/>
    <dgm:cxn modelId="{21E99C04-6E8F-49EE-A793-758CBF4048B4}" type="presParOf" srcId="{59321654-B951-4D28-A48C-43A01E45B14C}" destId="{608B7F1B-17F6-4D15-A041-984DFD63292E}" srcOrd="0" destOrd="0" presId="urn:microsoft.com/office/officeart/2005/8/layout/process5"/>
    <dgm:cxn modelId="{9E651645-0395-414E-8246-E702BAC3FB0F}" type="presParOf" srcId="{33C99D76-F306-4256-A9F9-4307EE31B0A5}" destId="{7C8E357D-8FBF-4E6B-A14D-F3814BDE06B7}" srcOrd="6" destOrd="0" presId="urn:microsoft.com/office/officeart/2005/8/layout/process5"/>
    <dgm:cxn modelId="{AFF5A7DA-56B8-40AF-BA82-9CCBCFD388A8}" type="presParOf" srcId="{33C99D76-F306-4256-A9F9-4307EE31B0A5}" destId="{7ED43AE2-D4A9-4690-8207-B6F5D7B8B9E6}" srcOrd="7" destOrd="0" presId="urn:microsoft.com/office/officeart/2005/8/layout/process5"/>
    <dgm:cxn modelId="{E37BA9F5-F4A3-44BD-9AB6-5094484DE404}" type="presParOf" srcId="{7ED43AE2-D4A9-4690-8207-B6F5D7B8B9E6}" destId="{6326507A-B27D-4499-98AA-5EAFF63FA76A}" srcOrd="0" destOrd="0" presId="urn:microsoft.com/office/officeart/2005/8/layout/process5"/>
    <dgm:cxn modelId="{6E1BC63F-008D-4C81-B24A-286677E851E8}" type="presParOf" srcId="{33C99D76-F306-4256-A9F9-4307EE31B0A5}" destId="{03757CD2-B359-4EB5-9DDF-0EA9023F5D5E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AD8555-8869-4B1D-A4F3-AEFD56EE8A2B}">
      <dsp:nvSpPr>
        <dsp:cNvPr id="0" name=""/>
        <dsp:cNvSpPr/>
      </dsp:nvSpPr>
      <dsp:spPr>
        <a:xfrm>
          <a:off x="0" y="133827"/>
          <a:ext cx="3065859" cy="18395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1" u="sng" kern="1200" dirty="0" smtClean="0"/>
            <a:t>1.First </a:t>
          </a:r>
          <a:r>
            <a:rPr lang="en-US" sz="1600" b="1" i="1" u="sng" kern="1200" dirty="0" smtClean="0"/>
            <a:t>Allotment: </a:t>
          </a:r>
          <a:r>
            <a:rPr lang="en-US" sz="1400" kern="1200" dirty="0" smtClean="0"/>
            <a:t>For each </a:t>
          </a:r>
          <a:r>
            <a:rPr lang="en-US" sz="1400" kern="1200" dirty="0" smtClean="0"/>
            <a:t>semester, find all </a:t>
          </a:r>
          <a:r>
            <a:rPr lang="en-US" sz="1400" kern="1200" dirty="0" smtClean="0"/>
            <a:t>the courses which can be taught by only one professor. Assign </a:t>
          </a:r>
          <a:r>
            <a:rPr lang="en-US" sz="1400" kern="1200" dirty="0" smtClean="0"/>
            <a:t>professor to each of those courses</a:t>
          </a:r>
          <a:endParaRPr lang="en-US" sz="1400" kern="1200" dirty="0" smtClean="0"/>
        </a:p>
      </dsp:txBody>
      <dsp:txXfrm>
        <a:off x="53878" y="187705"/>
        <a:ext cx="2958103" cy="1731759"/>
      </dsp:txXfrm>
    </dsp:sp>
    <dsp:sp modelId="{E2380FBD-6079-465B-9E15-BC8342824342}">
      <dsp:nvSpPr>
        <dsp:cNvPr id="0" name=""/>
        <dsp:cNvSpPr/>
      </dsp:nvSpPr>
      <dsp:spPr>
        <a:xfrm rot="21599845">
          <a:off x="3202646" y="209234"/>
          <a:ext cx="1226066" cy="16665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bg1"/>
              </a:solidFill>
            </a:rPr>
            <a:t>Calculate remaining professors and courses for each sem</a:t>
          </a:r>
          <a:endParaRPr lang="en-US" sz="1000" kern="1200" dirty="0">
            <a:solidFill>
              <a:schemeClr val="bg1"/>
            </a:solidFill>
          </a:endParaRPr>
        </a:p>
      </dsp:txBody>
      <dsp:txXfrm>
        <a:off x="3202646" y="542555"/>
        <a:ext cx="858246" cy="999940"/>
      </dsp:txXfrm>
    </dsp:sp>
    <dsp:sp modelId="{2AEE8777-E3A5-4AE7-94EE-85F6B4FDA02C}">
      <dsp:nvSpPr>
        <dsp:cNvPr id="0" name=""/>
        <dsp:cNvSpPr/>
      </dsp:nvSpPr>
      <dsp:spPr>
        <a:xfrm>
          <a:off x="4495130" y="129964"/>
          <a:ext cx="3065859" cy="18395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1" u="sng" kern="1200" dirty="0" smtClean="0"/>
            <a:t>2.Second</a:t>
          </a:r>
          <a:r>
            <a:rPr lang="en-US" sz="1600" b="1" i="1" u="sng" kern="1200" baseline="0" dirty="0" smtClean="0"/>
            <a:t> Allotment : </a:t>
          </a:r>
          <a:r>
            <a:rPr lang="en-US" sz="1400" kern="1200" baseline="0" dirty="0" smtClean="0"/>
            <a:t>From the remaining professors and courses check If a professor can teach only one of the remaining courses. Assign </a:t>
          </a:r>
          <a:r>
            <a:rPr lang="en-US" sz="1400" kern="1200" baseline="0" dirty="0" smtClean="0"/>
            <a:t>Professors </a:t>
          </a:r>
          <a:r>
            <a:rPr lang="en-US" sz="1400" kern="1200" baseline="0" dirty="0" smtClean="0"/>
            <a:t>to </a:t>
          </a:r>
          <a:r>
            <a:rPr lang="en-US" sz="1400" kern="1200" baseline="0" dirty="0" smtClean="0"/>
            <a:t>those </a:t>
          </a:r>
          <a:r>
            <a:rPr lang="en-US" sz="1400" kern="1200" baseline="0" dirty="0" smtClean="0"/>
            <a:t>course</a:t>
          </a:r>
          <a:endParaRPr lang="en-US" sz="1400" kern="1200" dirty="0"/>
        </a:p>
      </dsp:txBody>
      <dsp:txXfrm>
        <a:off x="4549008" y="183842"/>
        <a:ext cx="2958103" cy="1731759"/>
      </dsp:txXfrm>
    </dsp:sp>
    <dsp:sp modelId="{3BC1B1A9-A409-4A34-B1D5-F1FE814C6869}">
      <dsp:nvSpPr>
        <dsp:cNvPr id="0" name=""/>
        <dsp:cNvSpPr/>
      </dsp:nvSpPr>
      <dsp:spPr>
        <a:xfrm rot="58183">
          <a:off x="7774883" y="318442"/>
          <a:ext cx="1248702" cy="17833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bg1"/>
              </a:solidFill>
            </a:rPr>
            <a:t>Calculate remaining professors and courses for each sem</a:t>
          </a:r>
          <a:endParaRPr lang="en-US" sz="1000" kern="1200" dirty="0"/>
        </a:p>
      </dsp:txBody>
      <dsp:txXfrm>
        <a:off x="7774910" y="671950"/>
        <a:ext cx="874091" cy="1070035"/>
      </dsp:txXfrm>
    </dsp:sp>
    <dsp:sp modelId="{D428CC76-4639-421D-9E77-AF475672D9BD}">
      <dsp:nvSpPr>
        <dsp:cNvPr id="0" name=""/>
        <dsp:cNvSpPr/>
      </dsp:nvSpPr>
      <dsp:spPr>
        <a:xfrm>
          <a:off x="9126140" y="215097"/>
          <a:ext cx="3065859" cy="16294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1" u="sng" kern="1200" dirty="0" smtClean="0"/>
            <a:t>3.Thrid Allotment</a:t>
          </a:r>
          <a:r>
            <a:rPr lang="en-US" sz="1600" b="1" i="1" u="sng" kern="1200" dirty="0" smtClean="0"/>
            <a:t>:</a:t>
          </a:r>
          <a:r>
            <a:rPr lang="en-US" sz="1600" b="1" i="1" u="sng" kern="1200" baseline="0" dirty="0" smtClean="0"/>
            <a:t> </a:t>
          </a:r>
          <a:r>
            <a:rPr lang="en-US" sz="1400" kern="1200" baseline="0" dirty="0" smtClean="0"/>
            <a:t>From the remaining professors and </a:t>
          </a:r>
          <a:r>
            <a:rPr lang="en-US" sz="1400" kern="1200" baseline="0" dirty="0" smtClean="0"/>
            <a:t>courses, </a:t>
          </a:r>
          <a:r>
            <a:rPr lang="en-US" sz="1400" kern="1200" baseline="0" dirty="0" smtClean="0"/>
            <a:t>check first preference of each professor and if the course </a:t>
          </a:r>
          <a:r>
            <a:rPr lang="en-US" sz="1400" kern="1200" baseline="0" dirty="0" smtClean="0"/>
            <a:t>exists, </a:t>
          </a:r>
          <a:r>
            <a:rPr lang="en-US" sz="1400" kern="1200" baseline="0" dirty="0" smtClean="0"/>
            <a:t>assign professor to the </a:t>
          </a:r>
          <a:r>
            <a:rPr lang="en-US" sz="1400" kern="1200" baseline="0" dirty="0" smtClean="0"/>
            <a:t>course </a:t>
          </a:r>
          <a:endParaRPr lang="en-US" sz="1400" kern="1200" dirty="0"/>
        </a:p>
      </dsp:txBody>
      <dsp:txXfrm>
        <a:off x="9173864" y="262821"/>
        <a:ext cx="2970411" cy="1533958"/>
      </dsp:txXfrm>
    </dsp:sp>
    <dsp:sp modelId="{59321654-B951-4D28-A48C-43A01E45B14C}">
      <dsp:nvSpPr>
        <dsp:cNvPr id="0" name=""/>
        <dsp:cNvSpPr/>
      </dsp:nvSpPr>
      <dsp:spPr>
        <a:xfrm rot="5400000">
          <a:off x="10268742" y="1459688"/>
          <a:ext cx="867618" cy="18026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 smtClean="0"/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bg1"/>
              </a:solidFill>
            </a:rPr>
            <a:t>Calculate remaining professors and </a:t>
          </a:r>
          <a:r>
            <a:rPr lang="en-US" sz="1000" kern="1200" dirty="0" smtClean="0">
              <a:solidFill>
                <a:schemeClr val="bg1"/>
              </a:solidFill>
            </a:rPr>
            <a:t>courses for each sem</a:t>
          </a:r>
          <a:endParaRPr lang="en-US" sz="1000" kern="1200" dirty="0"/>
        </a:p>
      </dsp:txBody>
      <dsp:txXfrm rot="-5400000">
        <a:off x="10161757" y="1927204"/>
        <a:ext cx="1081590" cy="607333"/>
      </dsp:txXfrm>
    </dsp:sp>
    <dsp:sp modelId="{7C8E357D-8FBF-4E6B-A14D-F3814BDE06B7}">
      <dsp:nvSpPr>
        <dsp:cNvPr id="0" name=""/>
        <dsp:cNvSpPr/>
      </dsp:nvSpPr>
      <dsp:spPr>
        <a:xfrm>
          <a:off x="8720283" y="2855890"/>
          <a:ext cx="2882306" cy="16244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1" u="sng" kern="1200" baseline="0" dirty="0" smtClean="0"/>
            <a:t>4.Fourth Allotment</a:t>
          </a:r>
          <a:r>
            <a:rPr lang="en-US" sz="1600" b="1" i="1" u="sng" kern="1200" baseline="0" dirty="0" smtClean="0"/>
            <a:t>: </a:t>
          </a:r>
          <a:r>
            <a:rPr lang="en-US" sz="1400" kern="1200" baseline="0" dirty="0" smtClean="0"/>
            <a:t>From the remaining professors and courses check second preference of each professor and if the course exist, assign professor to the course. </a:t>
          </a:r>
          <a:endParaRPr lang="en-US" sz="1400" kern="1200" baseline="0" dirty="0"/>
        </a:p>
      </dsp:txBody>
      <dsp:txXfrm>
        <a:off x="8767862" y="2903469"/>
        <a:ext cx="2787148" cy="1529299"/>
      </dsp:txXfrm>
    </dsp:sp>
    <dsp:sp modelId="{7ED43AE2-D4A9-4690-8207-B6F5D7B8B9E6}">
      <dsp:nvSpPr>
        <dsp:cNvPr id="0" name=""/>
        <dsp:cNvSpPr/>
      </dsp:nvSpPr>
      <dsp:spPr>
        <a:xfrm rot="10744663">
          <a:off x="6981759" y="2638061"/>
          <a:ext cx="1250114" cy="16561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bg1"/>
              </a:solidFill>
            </a:rPr>
            <a:t>Calculate remaining professors and </a:t>
          </a:r>
          <a:r>
            <a:rPr lang="en-US" sz="1000" kern="1200" dirty="0" smtClean="0">
              <a:solidFill>
                <a:schemeClr val="bg1"/>
              </a:solidFill>
            </a:rPr>
            <a:t>courses for each sem</a:t>
          </a:r>
          <a:endParaRPr lang="en-US" sz="1000" kern="1200" dirty="0"/>
        </a:p>
      </dsp:txBody>
      <dsp:txXfrm rot="10800000">
        <a:off x="7356769" y="2966281"/>
        <a:ext cx="875080" cy="993712"/>
      </dsp:txXfrm>
    </dsp:sp>
    <dsp:sp modelId="{03757CD2-B359-4EB5-9DDF-0EA9023F5D5E}">
      <dsp:nvSpPr>
        <dsp:cNvPr id="0" name=""/>
        <dsp:cNvSpPr/>
      </dsp:nvSpPr>
      <dsp:spPr>
        <a:xfrm>
          <a:off x="3608392" y="2532917"/>
          <a:ext cx="3065859" cy="18395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1" u="sng" kern="1200" baseline="0" dirty="0" smtClean="0"/>
            <a:t>Final Allotment </a:t>
          </a:r>
          <a:r>
            <a:rPr lang="en-US" sz="1600" b="1" i="1" u="sng" kern="1200" baseline="0" dirty="0" smtClean="0"/>
            <a:t>: </a:t>
          </a:r>
          <a:r>
            <a:rPr lang="en-US" sz="1600" b="0" i="0" u="none" kern="1200" baseline="0" dirty="0" smtClean="0"/>
            <a:t>Assign the remaining professor to the courses they can teach from remaining courses</a:t>
          </a:r>
          <a:endParaRPr lang="en-US" sz="1400" kern="1200" baseline="0" dirty="0"/>
        </a:p>
      </dsp:txBody>
      <dsp:txXfrm>
        <a:off x="3662270" y="2586795"/>
        <a:ext cx="2958103" cy="17317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5/2/2016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5/2/2016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5/2/2016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5/2/2016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5/2/2016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5/2/2016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5/2/2016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5/2/2016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5/2/2016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5/2/2016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5/2/2016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5/2/2016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5/2/2016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5/2/2016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5/2/2016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5/2/2016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5/2/2016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5/2/2016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733709"/>
            <a:ext cx="8824456" cy="1373070"/>
          </a:xfrm>
        </p:spPr>
        <p:txBody>
          <a:bodyPr/>
          <a:lstStyle/>
          <a:p>
            <a:pPr algn="ctr"/>
            <a:r>
              <a:rPr lang="en-US" sz="3200" dirty="0" smtClean="0"/>
              <a:t>Course Allotment Recommender System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11206878" cy="1692861"/>
          </a:xfrm>
        </p:spPr>
        <p:txBody>
          <a:bodyPr/>
          <a:lstStyle/>
          <a:p>
            <a:pPr algn="just"/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- 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Dua Manpriya, Jammula Rakesh and Monga Bhawna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  CS-787 Decision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Guidance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  Department of Computer Science, George Mason University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10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851" y="701713"/>
            <a:ext cx="9613861" cy="1080938"/>
          </a:xfrm>
        </p:spPr>
        <p:txBody>
          <a:bodyPr/>
          <a:lstStyle/>
          <a:p>
            <a:r>
              <a:rPr lang="en-US" dirty="0"/>
              <a:t>Input JSON </a:t>
            </a:r>
            <a:r>
              <a:rPr lang="en-US" dirty="0" smtClean="0"/>
              <a:t>Data (cont</a:t>
            </a:r>
            <a:r>
              <a:rPr lang="en-US" dirty="0"/>
              <a:t>.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05" y="2009104"/>
            <a:ext cx="11359166" cy="450760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51" y="2009103"/>
            <a:ext cx="11446208" cy="450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29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Diagram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0503365"/>
              </p:ext>
            </p:extLst>
          </p:nvPr>
        </p:nvGraphicFramePr>
        <p:xfrm>
          <a:off x="0" y="1944710"/>
          <a:ext cx="12192000" cy="49132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6317140"/>
            <a:ext cx="99155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Remaining Courses : Courses which are not assigned after </a:t>
            </a:r>
            <a:r>
              <a:rPr lang="en-US" sz="1100" dirty="0" smtClean="0"/>
              <a:t>each </a:t>
            </a:r>
            <a:r>
              <a:rPr lang="en-US" sz="1100" dirty="0" smtClean="0"/>
              <a:t>respective </a:t>
            </a:r>
            <a:r>
              <a:rPr lang="en-US" sz="1100" dirty="0" smtClean="0"/>
              <a:t>allotment </a:t>
            </a:r>
          </a:p>
          <a:p>
            <a:r>
              <a:rPr lang="en-US" sz="1100" dirty="0" smtClean="0"/>
              <a:t>Remaining Professors: Professors </a:t>
            </a:r>
            <a:r>
              <a:rPr lang="en-US" sz="1100" dirty="0" smtClean="0"/>
              <a:t>who </a:t>
            </a:r>
            <a:r>
              <a:rPr lang="en-US" sz="1100" dirty="0" smtClean="0"/>
              <a:t>have not exhausted their maximum </a:t>
            </a:r>
            <a:r>
              <a:rPr lang="en-US" sz="1100" dirty="0" smtClean="0"/>
              <a:t>teaching count </a:t>
            </a:r>
            <a:r>
              <a:rPr lang="en-US" sz="1100" dirty="0" smtClean="0"/>
              <a:t>per </a:t>
            </a:r>
            <a:r>
              <a:rPr lang="en-US" sz="1100" dirty="0" smtClean="0"/>
              <a:t>semester after </a:t>
            </a:r>
            <a:r>
              <a:rPr lang="en-US" sz="1100" dirty="0" smtClean="0"/>
              <a:t>the respective allotment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0327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956" y="698637"/>
            <a:ext cx="9613861" cy="1080938"/>
          </a:xfrm>
        </p:spPr>
        <p:txBody>
          <a:bodyPr/>
          <a:lstStyle/>
          <a:p>
            <a:r>
              <a:rPr lang="en-US" dirty="0" smtClean="0"/>
              <a:t>Sample Code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816" y="1962707"/>
            <a:ext cx="5966139" cy="4895293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61954" y="1962707"/>
            <a:ext cx="9613861" cy="490637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09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1400062" cy="43472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/>
              <a:t>A </a:t>
            </a:r>
            <a:r>
              <a:rPr lang="en-US" dirty="0" smtClean="0"/>
              <a:t>JSON structure </a:t>
            </a:r>
            <a:r>
              <a:rPr lang="en-US" dirty="0" smtClean="0"/>
              <a:t>consisting of </a:t>
            </a:r>
          </a:p>
          <a:p>
            <a:pPr marL="0" indent="0">
              <a:buNone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Professor </a:t>
            </a:r>
            <a:r>
              <a:rPr lang="en-US" dirty="0" smtClean="0"/>
              <a:t>and </a:t>
            </a:r>
            <a:r>
              <a:rPr lang="en-US" dirty="0" smtClean="0"/>
              <a:t>courses taught by him/her </a:t>
            </a:r>
            <a:r>
              <a:rPr lang="en-US" dirty="0" smtClean="0"/>
              <a:t>per </a:t>
            </a:r>
            <a:r>
              <a:rPr lang="en-US" dirty="0" smtClean="0"/>
              <a:t>semester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Constraints Satisfied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Core Courses offered each semester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Average Professor Satisfaction Ratio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Fairness Variance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Total FTE’s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66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Obtained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0" y="2240924"/>
            <a:ext cx="11400063" cy="44432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	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06" y="2060620"/>
            <a:ext cx="11776088" cy="462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36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1978926"/>
            <a:ext cx="9883046" cy="4776716"/>
          </a:xfrm>
        </p:spPr>
        <p:txBody>
          <a:bodyPr/>
          <a:lstStyle/>
          <a:p>
            <a:pPr algn="just"/>
            <a:r>
              <a:rPr lang="en-US" dirty="0" smtClean="0"/>
              <a:t>Currently Professor satisfaction is being calculated after allotment of all courses for all the available semesters.</a:t>
            </a:r>
          </a:p>
          <a:p>
            <a:pPr algn="just"/>
            <a:r>
              <a:rPr lang="en-US" dirty="0" smtClean="0"/>
              <a:t>In future, professor </a:t>
            </a:r>
            <a:r>
              <a:rPr lang="en-US" dirty="0"/>
              <a:t>s</a:t>
            </a:r>
            <a:r>
              <a:rPr lang="en-US" dirty="0" smtClean="0"/>
              <a:t>atisfaction can be calculated every semester,</a:t>
            </a:r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after allotting courses of that particular semester.</a:t>
            </a:r>
          </a:p>
          <a:p>
            <a:pPr algn="just"/>
            <a:r>
              <a:rPr lang="en-US" dirty="0" smtClean="0"/>
              <a:t> This will help in improving the allotment of courses according to preference in future semesters and thus balance the overall satisfaction of the professor.</a:t>
            </a:r>
          </a:p>
          <a:p>
            <a:pPr algn="just"/>
            <a:r>
              <a:rPr lang="en-US" dirty="0" smtClean="0"/>
              <a:t>Scaling the current system to accommodate more no of Professors and courses and courses from different streams as well.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39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729" y="1965278"/>
            <a:ext cx="10167582" cy="4892721"/>
          </a:xfrm>
        </p:spPr>
        <p:txBody>
          <a:bodyPr/>
          <a:lstStyle/>
          <a:p>
            <a:r>
              <a:rPr lang="en-US" dirty="0" smtClean="0"/>
              <a:t>The current project automates the process of course allocation to professors</a:t>
            </a:r>
          </a:p>
          <a:p>
            <a:r>
              <a:rPr lang="en-US" dirty="0" smtClean="0"/>
              <a:t>The main feature being, it takes the Professor’s preference into account while allotting him/her courses</a:t>
            </a:r>
          </a:p>
          <a:p>
            <a:r>
              <a:rPr lang="en-US" dirty="0" smtClean="0"/>
              <a:t>It also makes sure that no  Professor is burdened with too many courses or too less courses</a:t>
            </a:r>
          </a:p>
          <a:p>
            <a:r>
              <a:rPr lang="en-US" dirty="0" smtClean="0"/>
              <a:t>It also gives an idea of the number of core courses being offered and also gives the FTE 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7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729" y="1965278"/>
            <a:ext cx="10167582" cy="489272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 ??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71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Project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Requirements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Implementation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 Diagram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92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Recommender systems have changed the way people find products,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their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interests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Recommender systems help in addressing the information overload problem by retrieving the information desired by the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Rather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providing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same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experience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all the users,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recommender systems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just automate the process but also try to fine tune them based on individual user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preference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63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current registration system in many schools and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universities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manually allocates the classes in future semesters to available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two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conditions: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availability of the instructor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heir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expertise to take that particular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manual allotment, taking instructor preference while allotting courses complicates the process</a:t>
            </a:r>
          </a:p>
          <a:p>
            <a:pPr marL="971550" lvl="1" indent="-514350">
              <a:buFont typeface="+mj-lt"/>
              <a:buAutoNum type="romanLcPeriod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50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46" y="569506"/>
            <a:ext cx="10199464" cy="5702505"/>
          </a:xfrm>
        </p:spPr>
      </p:pic>
    </p:spTree>
    <p:extLst>
      <p:ext uri="{BB962C8B-B14F-4D97-AF65-F5344CB8AC3E}">
        <p14:creationId xmlns:p14="http://schemas.microsoft.com/office/powerpoint/2010/main" val="182773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0" y="2028824"/>
            <a:ext cx="10901363" cy="4543425"/>
          </a:xfrm>
        </p:spPr>
        <p:txBody>
          <a:bodyPr/>
          <a:lstStyle/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our project, we try to  automate the process of registration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course allocation, by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aking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into account the professor/instructor preference into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consideration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aim to achieve this, by first taking in an input list of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preferred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courses for each semester for every available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input list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 professor would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also have a preference order for the courses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mentioned in his/her list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72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:    Atom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 : JSONiq (to manipulate JSON data)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:  Laptop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34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851" y="701713"/>
            <a:ext cx="9613861" cy="1080938"/>
          </a:xfrm>
        </p:spPr>
        <p:txBody>
          <a:bodyPr/>
          <a:lstStyle/>
          <a:p>
            <a:r>
              <a:rPr lang="en-US" dirty="0" smtClean="0"/>
              <a:t>Project </a:t>
            </a:r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851" y="2009104"/>
            <a:ext cx="10264462" cy="450760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200" dirty="0" smtClean="0"/>
              <a:t>  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Input:  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JSON structure of 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rofessors and Classes they can teach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Courses to be offered per semester for the next 4 semesters.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 of all core courses that can be offered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 and their preferences per semester, for next 4 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semesters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Demand of each course per Professor</a:t>
            </a:r>
            <a:endParaRPr lang="en-US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Constraints:</a:t>
            </a:r>
            <a:endParaRPr lang="en-US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28750" lvl="2" indent="-514350">
              <a:buFont typeface="+mj-lt"/>
              <a:buAutoNum type="romanLcPeriod"/>
            </a:pP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 are assigned to a Professor who can teach the assigned class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Professor can teach  n (</a:t>
            </a:r>
            <a:r>
              <a:rPr lang="en-US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min&lt;= n &lt;=max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courses</a:t>
            </a:r>
          </a:p>
          <a:p>
            <a:pPr marL="914400" lvl="2" indent="0">
              <a:buNone/>
            </a:pP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Metrics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28750" lvl="2" indent="-514350">
              <a:buFont typeface="+mj-lt"/>
              <a:buAutoNum type="romanLcPeriod"/>
            </a:pP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 total satisfaction 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ratio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[0..1]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no. of core courses offered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Full Time Equivalents (FTE) per semester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Professor Satisfaction 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ratio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28750" lvl="2" indent="-514350">
              <a:buFont typeface="+mj-lt"/>
              <a:buAutoNum type="romanLcPeriod"/>
            </a:pP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Variance (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Fairness Metric 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06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851" y="701713"/>
            <a:ext cx="9613861" cy="1080938"/>
          </a:xfrm>
        </p:spPr>
        <p:txBody>
          <a:bodyPr/>
          <a:lstStyle/>
          <a:p>
            <a:r>
              <a:rPr lang="en-US" dirty="0" smtClean="0"/>
              <a:t>Input JSON Data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003" y="1975834"/>
            <a:ext cx="5492437" cy="48821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7902" y="1975834"/>
            <a:ext cx="4694751" cy="488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11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940</TotalTime>
  <Words>732</Words>
  <Application>Microsoft Office PowerPoint</Application>
  <PresentationFormat>Widescreen</PresentationFormat>
  <Paragraphs>100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Times New Roman</vt:lpstr>
      <vt:lpstr>Trebuchet MS</vt:lpstr>
      <vt:lpstr>Wingdings</vt:lpstr>
      <vt:lpstr>Berlin</vt:lpstr>
      <vt:lpstr>Course Allotment Recommender System   </vt:lpstr>
      <vt:lpstr>Outline</vt:lpstr>
      <vt:lpstr>Overview</vt:lpstr>
      <vt:lpstr>Existing System</vt:lpstr>
      <vt:lpstr>PowerPoint Presentation</vt:lpstr>
      <vt:lpstr>Proposed Project</vt:lpstr>
      <vt:lpstr>Project Requirements</vt:lpstr>
      <vt:lpstr>Project Implementation</vt:lpstr>
      <vt:lpstr>Input JSON Data</vt:lpstr>
      <vt:lpstr>Input JSON Data (cont.)</vt:lpstr>
      <vt:lpstr>Flow Diagram</vt:lpstr>
      <vt:lpstr>Sample Code</vt:lpstr>
      <vt:lpstr>Expected Output</vt:lpstr>
      <vt:lpstr>Obtained Output</vt:lpstr>
      <vt:lpstr>Future Scope</vt:lpstr>
      <vt:lpstr>Conclusion</vt:lpstr>
      <vt:lpstr>Thank You!!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Rakesh Reddy Jammula</dc:creator>
  <cp:lastModifiedBy>Rakesh Reddy Jammula</cp:lastModifiedBy>
  <cp:revision>69</cp:revision>
  <dcterms:created xsi:type="dcterms:W3CDTF">2016-05-01T23:08:44Z</dcterms:created>
  <dcterms:modified xsi:type="dcterms:W3CDTF">2016-05-03T02:50:59Z</dcterms:modified>
</cp:coreProperties>
</file>