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327" r:id="rId2"/>
    <p:sldId id="312" r:id="rId3"/>
    <p:sldId id="313" r:id="rId4"/>
    <p:sldId id="314" r:id="rId5"/>
    <p:sldId id="315" r:id="rId6"/>
    <p:sldId id="316" r:id="rId7"/>
    <p:sldId id="317" r:id="rId8"/>
    <p:sldId id="324" r:id="rId9"/>
    <p:sldId id="325" r:id="rId10"/>
    <p:sldId id="326" r:id="rId11"/>
    <p:sldId id="321" r:id="rId12"/>
    <p:sldId id="322" r:id="rId13"/>
    <p:sldId id="32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60B982-71DD-4423-AE85-EB084530BB8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03F1541-BBEE-4974-BBEE-EAEC2F550E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8154FD-FB14-43DE-BA38-787A9653CB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2B776682-C0BA-4A63-A965-25879EC4B6B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8A362DFC-9551-455C-BAF6-76D5EE880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7013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7013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938588"/>
            <a:ext cx="4038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19A7B0AA-4D8B-4F6E-8AEE-AD220A2FBF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A14375-834C-4F37-9247-6A1993001DE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6B6013-F186-4231-90C7-2FB1055A146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7885C49-BE67-45FC-9EE3-38ECB277B1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7E58118-05F7-4E02-8F6B-16895324A20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48C6B9-35BC-4C18-B12C-952E9E61CA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82AD6-6883-4D56-8BCA-61C2856662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59EF93-A1AE-41F7-AC73-0CE2655A5A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2181A32-D4A8-4A2C-B195-6C4C7C65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Segoe UI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Segoe UI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Segoe UI" charset="0"/>
              </a:defRPr>
            </a:lvl1pPr>
          </a:lstStyle>
          <a:p>
            <a:fld id="{A678A9FD-C575-4D3F-A57A-F56BCA10613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200"/>
              <a:t>pri, pro, por, per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1671637" cy="21859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411413" y="2205038"/>
            <a:ext cx="1708150" cy="703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Li pensas </a:t>
            </a:r>
            <a:r>
              <a:rPr lang="it-IT" sz="2000">
                <a:solidFill>
                  <a:srgbClr val="FF0000"/>
                </a:solidFill>
              </a:rPr>
              <a:t>pri</a:t>
            </a:r>
            <a:r>
              <a:rPr lang="it-IT" sz="2000">
                <a:solidFill>
                  <a:srgbClr val="000000"/>
                </a:solidFill>
              </a:rPr>
              <a:t>…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1700213"/>
            <a:ext cx="2144712" cy="1608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164388" y="1916113"/>
            <a:ext cx="1617662" cy="1222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Ni ne povas iri tra la kampo </a:t>
            </a:r>
            <a:r>
              <a:rPr lang="it-IT" sz="2000">
                <a:solidFill>
                  <a:srgbClr val="FF0000"/>
                </a:solidFill>
              </a:rPr>
              <a:t>pro</a:t>
            </a:r>
            <a:r>
              <a:rPr lang="it-IT" sz="2000">
                <a:solidFill>
                  <a:srgbClr val="000000"/>
                </a:solidFill>
              </a:rPr>
              <a:t> la virbovo.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4149725"/>
            <a:ext cx="2187575" cy="21875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916238" y="4843463"/>
            <a:ext cx="1498600" cy="7667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Jen donaco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FF0000"/>
                </a:solidFill>
              </a:rPr>
              <a:t>por</a:t>
            </a:r>
            <a:r>
              <a:rPr lang="it-IT" sz="2000">
                <a:solidFill>
                  <a:srgbClr val="000000"/>
                </a:solidFill>
              </a:rPr>
              <a:t> vi.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435600" y="6237288"/>
            <a:ext cx="275431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Oni vidas </a:t>
            </a:r>
            <a:r>
              <a:rPr lang="it-IT" sz="2000">
                <a:solidFill>
                  <a:srgbClr val="FF0000"/>
                </a:solidFill>
              </a:rPr>
              <a:t>per</a:t>
            </a:r>
            <a:r>
              <a:rPr lang="it-IT" sz="2000">
                <a:solidFill>
                  <a:srgbClr val="000000"/>
                </a:solidFill>
              </a:rPr>
              <a:t> la okuloj.</a:t>
            </a:r>
          </a:p>
        </p:txBody>
      </p: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32363" y="3933825"/>
            <a:ext cx="3495675" cy="21875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24075" y="5589588"/>
            <a:ext cx="6573838" cy="908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800" smtClean="0"/>
              <a:t>	Avino rakontas al siaj genepoj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sz="2800" smtClean="0"/>
              <a:t>	…… la malnovaj tempoj.</a:t>
            </a:r>
          </a:p>
        </p:txBody>
      </p:sp>
      <p:pic>
        <p:nvPicPr>
          <p:cNvPr id="32771" name="Picture 3" descr="Grandmother telling a story to her grandchildr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196975"/>
            <a:ext cx="5495925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solidFill>
                  <a:srgbClr val="FF0000"/>
                </a:solidFill>
              </a:rPr>
              <a:t>per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5373688"/>
            <a:ext cx="6707187" cy="7524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mtClean="0"/>
              <a:t>Ŝi kudras …... kudro-maŝino.</a:t>
            </a:r>
          </a:p>
        </p:txBody>
      </p:sp>
      <p:pic>
        <p:nvPicPr>
          <p:cNvPr id="14340" name="Picture 5" descr="6046206424_a6fedbbb15_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1989138"/>
            <a:ext cx="43529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solidFill>
                  <a:srgbClr val="FF0000"/>
                </a:solidFill>
              </a:rPr>
              <a:t>per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16563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mtClean="0"/>
              <a:t>	Cindrulino iros al la balo …… kaleŝo.</a:t>
            </a:r>
          </a:p>
        </p:txBody>
      </p:sp>
      <p:pic>
        <p:nvPicPr>
          <p:cNvPr id="15364" name="Picture 5" descr="mary-cinderella+coa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16113"/>
            <a:ext cx="5024438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859338" y="1412875"/>
            <a:ext cx="3827462" cy="2016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mtClean="0"/>
              <a:t>	En antikvaj tempoj oni skribis …… plumo kaj lumigis …… kandelo.</a:t>
            </a:r>
          </a:p>
        </p:txBody>
      </p:sp>
      <p:pic>
        <p:nvPicPr>
          <p:cNvPr id="16387" name="Picture 5" descr="Woman-writing-with-quil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25538"/>
            <a:ext cx="40132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0" descr="IMG_24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688" y="3644900"/>
            <a:ext cx="21875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3" y="5516563"/>
            <a:ext cx="5915025" cy="1008062"/>
          </a:xfrm>
          <a:ln/>
        </p:spPr>
        <p:txBody>
          <a:bodyPr/>
          <a:lstStyle/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800"/>
              <a:t>Ŝia edzo ronkas.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800"/>
              <a:t>Ŝi ne povas dormi </a:t>
            </a:r>
            <a:r>
              <a:rPr lang="it-IT" sz="2800">
                <a:solidFill>
                  <a:srgbClr val="FF0000"/>
                </a:solidFill>
              </a:rPr>
              <a:t>pro</a:t>
            </a:r>
            <a:r>
              <a:rPr lang="it-IT" sz="2800"/>
              <a:t> lia ronkado.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1412875"/>
            <a:ext cx="5561013" cy="3706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/>
              <a:t>pro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876925"/>
            <a:ext cx="8229600" cy="681038"/>
          </a:xfrm>
          <a:ln/>
        </p:spPr>
        <p:txBody>
          <a:bodyPr/>
          <a:lstStyle/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400"/>
              <a:t>Ni ne povas iri tra la kampo </a:t>
            </a:r>
            <a:r>
              <a:rPr lang="it-IT" sz="2400">
                <a:solidFill>
                  <a:srgbClr val="FF0000"/>
                </a:solidFill>
              </a:rPr>
              <a:t>pro</a:t>
            </a:r>
            <a:r>
              <a:rPr lang="it-IT" sz="2400"/>
              <a:t> la danĝera virbovo.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1268413"/>
            <a:ext cx="5715000" cy="428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876925"/>
            <a:ext cx="8351837" cy="781050"/>
          </a:xfrm>
          <a:ln/>
        </p:spPr>
        <p:txBody>
          <a:bodyPr/>
          <a:lstStyle/>
          <a:p>
            <a:pPr lvl="1" indent="-28416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/>
              <a:t>La aŭtomobiloj veturas tre malrapide … la neĝo.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1581150"/>
            <a:ext cx="6572250" cy="3695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5516563"/>
            <a:ext cx="8229600" cy="609600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/>
              <a:t>	Ni devos nuligi la piknikon …… la pluvo.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2213" y="1857375"/>
            <a:ext cx="4219575" cy="3143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Dankon pro…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5589588"/>
            <a:ext cx="8229600" cy="896937"/>
          </a:xfrm>
          <a:ln/>
        </p:spPr>
        <p:txBody>
          <a:bodyPr/>
          <a:lstStyle/>
          <a:p>
            <a:pPr indent="-341313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/>
              <a:t>			Dankon … la bela donaco!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1484313"/>
            <a:ext cx="4240213" cy="3533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876925"/>
            <a:ext cx="8229600" cy="5619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200"/>
              <a:t>La poŝtisto ne volas eniri … la timiga hundo.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412875"/>
            <a:ext cx="5297488" cy="3973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solidFill>
                  <a:srgbClr val="FF0000"/>
                </a:solidFill>
              </a:rPr>
              <a:t>por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1775" y="5445125"/>
            <a:ext cx="5915025" cy="6810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mtClean="0"/>
              <a:t>Jen donaco …… vi.</a:t>
            </a:r>
          </a:p>
        </p:txBody>
      </p:sp>
      <p:pic>
        <p:nvPicPr>
          <p:cNvPr id="5124" name="Picture 4" descr="gi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1844675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5516563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600"/>
              <a:t>Ŝi dankas lin … … …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908050"/>
            <a:ext cx="6780212" cy="45069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3200"/>
              <a:t>pri, pro, por, per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557338"/>
            <a:ext cx="1671637" cy="21859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411413" y="2205038"/>
            <a:ext cx="1708150" cy="7032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Li pensas </a:t>
            </a:r>
            <a:r>
              <a:rPr lang="it-IT" sz="2000">
                <a:solidFill>
                  <a:srgbClr val="FF0000"/>
                </a:solidFill>
              </a:rPr>
              <a:t>pri</a:t>
            </a:r>
            <a:r>
              <a:rPr lang="it-IT" sz="2000">
                <a:solidFill>
                  <a:srgbClr val="000000"/>
                </a:solidFill>
              </a:rPr>
              <a:t>…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1700213"/>
            <a:ext cx="2144712" cy="16081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164388" y="1916113"/>
            <a:ext cx="1617662" cy="1222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Ni ne povas iri tra la kampo </a:t>
            </a:r>
            <a:r>
              <a:rPr lang="it-IT" sz="2000">
                <a:solidFill>
                  <a:srgbClr val="FF0000"/>
                </a:solidFill>
              </a:rPr>
              <a:t>pro</a:t>
            </a:r>
            <a:r>
              <a:rPr lang="it-IT" sz="2000">
                <a:solidFill>
                  <a:srgbClr val="000000"/>
                </a:solidFill>
              </a:rPr>
              <a:t> la virbovo.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4149725"/>
            <a:ext cx="2187575" cy="21875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916238" y="4843463"/>
            <a:ext cx="1498600" cy="7667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Jen donaco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FF0000"/>
                </a:solidFill>
              </a:rPr>
              <a:t>por</a:t>
            </a:r>
            <a:r>
              <a:rPr lang="it-IT" sz="2000">
                <a:solidFill>
                  <a:srgbClr val="000000"/>
                </a:solidFill>
              </a:rPr>
              <a:t> vi.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435600" y="6237288"/>
            <a:ext cx="275431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000">
                <a:solidFill>
                  <a:srgbClr val="000000"/>
                </a:solidFill>
              </a:rPr>
              <a:t>Oni vidas </a:t>
            </a:r>
            <a:r>
              <a:rPr lang="it-IT" sz="2000">
                <a:solidFill>
                  <a:srgbClr val="FF0000"/>
                </a:solidFill>
              </a:rPr>
              <a:t>per</a:t>
            </a:r>
            <a:r>
              <a:rPr lang="it-IT" sz="2000">
                <a:solidFill>
                  <a:srgbClr val="000000"/>
                </a:solidFill>
              </a:rPr>
              <a:t> la okuloj.</a:t>
            </a:r>
          </a:p>
        </p:txBody>
      </p:sp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32363" y="3933825"/>
            <a:ext cx="3495675" cy="21875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4000"/>
              <a:t>Ĉu </a:t>
            </a:r>
            <a:r>
              <a:rPr lang="it-IT" sz="4000" i="1"/>
              <a:t>pri, pro, por</a:t>
            </a:r>
            <a:r>
              <a:rPr lang="it-IT" sz="4000"/>
              <a:t> aŭ </a:t>
            </a:r>
            <a:r>
              <a:rPr lang="it-IT" sz="4000" i="1"/>
              <a:t>per</a:t>
            </a:r>
            <a:r>
              <a:rPr lang="it-IT" sz="4000"/>
              <a:t>? (ekzerco)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ln/>
        </p:spPr>
        <p:txBody>
          <a:bodyPr/>
          <a:lstStyle/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1. Necesas aĉeti novan libro-bretaron … la Esperanto-grupo.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2. Hodiaŭ estos prelego … la Esperanta literaturo.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3. Ni iris al la kinejo … vidi la filmon.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4. La aŭtomobilo saltetis … truoj en la vojo.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5. Ŝi tiris la pezan meblon … ambaŭ manoj.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6. Mi aŭskultas la novaĵojn … kap-aŭskultiloj.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7. Ni ne povas labori en la ĝardeno hodiaŭ … la malbona vetero.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8. Ŝi ĉiam volas rakontadi … ĉiu detalo de sia tago.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9. La infano skribis … danki sian avinon … la bela donaco.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10. </a:t>
            </a:r>
            <a:r>
              <a:rPr lang="it-IT" sz="2000" i="1"/>
              <a:t>Kiel akvo de l’ rivero </a:t>
            </a:r>
            <a:r>
              <a:rPr lang="it-IT" sz="2000"/>
              <a:t>estas interesa romano en Esperanto de Raymond Schwartz … juna franco, kiu troviĝas en Berlino komence de la 1-a Mondmilito.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11. Antaŭ jarcento oni vojaĝis de Eŭropo al Ameriko … ŝipo, sed nuntempe oni kutime faras tiun vojaĝon … aviadilo.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4000"/>
              <a:t>Ĉu </a:t>
            </a:r>
            <a:r>
              <a:rPr lang="it-IT" sz="4000" i="1"/>
              <a:t>pri, pro, por</a:t>
            </a:r>
            <a:r>
              <a:rPr lang="it-IT" sz="4000"/>
              <a:t> aŭ </a:t>
            </a:r>
            <a:r>
              <a:rPr lang="it-IT" sz="4000" i="1"/>
              <a:t>per</a:t>
            </a:r>
            <a:r>
              <a:rPr lang="it-IT" sz="4000"/>
              <a:t>? (solvoj)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ln/>
        </p:spPr>
        <p:txBody>
          <a:bodyPr/>
          <a:lstStyle/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1. Necesas aĉeti novan libro-bretaron </a:t>
            </a:r>
            <a:r>
              <a:rPr lang="it-IT" sz="2000">
                <a:solidFill>
                  <a:srgbClr val="FF0000"/>
                </a:solidFill>
              </a:rPr>
              <a:t>por</a:t>
            </a:r>
            <a:r>
              <a:rPr lang="it-IT" sz="2000"/>
              <a:t> la Esperanto-grupo.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2. Hodiaŭ estos prelego </a:t>
            </a:r>
            <a:r>
              <a:rPr lang="it-IT" sz="2000">
                <a:solidFill>
                  <a:srgbClr val="FF0000"/>
                </a:solidFill>
              </a:rPr>
              <a:t>pri</a:t>
            </a:r>
            <a:r>
              <a:rPr lang="it-IT" sz="2000"/>
              <a:t> la Esperanta literaturo.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3. Ni iris al la kinejo </a:t>
            </a:r>
            <a:r>
              <a:rPr lang="it-IT" sz="2000">
                <a:solidFill>
                  <a:srgbClr val="FF0000"/>
                </a:solidFill>
              </a:rPr>
              <a:t>por</a:t>
            </a:r>
            <a:r>
              <a:rPr lang="it-IT" sz="2000"/>
              <a:t> vidi la filmon.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4. La aŭtomobilo saltetis </a:t>
            </a:r>
            <a:r>
              <a:rPr lang="it-IT" sz="2000">
                <a:solidFill>
                  <a:srgbClr val="FF0000"/>
                </a:solidFill>
              </a:rPr>
              <a:t>pro</a:t>
            </a:r>
            <a:r>
              <a:rPr lang="it-IT" sz="2000"/>
              <a:t> truoj en la vojo.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5. Ŝi tiris la pezan meblon </a:t>
            </a:r>
            <a:r>
              <a:rPr lang="it-IT" sz="2000">
                <a:solidFill>
                  <a:srgbClr val="FF0000"/>
                </a:solidFill>
              </a:rPr>
              <a:t>per</a:t>
            </a:r>
            <a:r>
              <a:rPr lang="it-IT" sz="2000"/>
              <a:t> ambaŭ manoj.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6. Mi aŭskultas la novaĵojn </a:t>
            </a:r>
            <a:r>
              <a:rPr lang="it-IT" sz="2000">
                <a:solidFill>
                  <a:srgbClr val="FF0000"/>
                </a:solidFill>
              </a:rPr>
              <a:t>per</a:t>
            </a:r>
            <a:r>
              <a:rPr lang="it-IT" sz="2000"/>
              <a:t> kap-aŭskultiloj.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7. Ni ne povas labori en la ĝardeno hodiaŭ </a:t>
            </a:r>
            <a:r>
              <a:rPr lang="it-IT" sz="2000">
                <a:solidFill>
                  <a:srgbClr val="FF0000"/>
                </a:solidFill>
              </a:rPr>
              <a:t>pro</a:t>
            </a:r>
            <a:r>
              <a:rPr lang="it-IT" sz="2000"/>
              <a:t> la malbona vetero.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8. Ŝi ĉiam volas rakontadi </a:t>
            </a:r>
            <a:r>
              <a:rPr lang="it-IT" sz="2000">
                <a:solidFill>
                  <a:srgbClr val="FF0000"/>
                </a:solidFill>
              </a:rPr>
              <a:t>pri</a:t>
            </a:r>
            <a:r>
              <a:rPr lang="it-IT" sz="2000"/>
              <a:t> ĉiu detalo de sia tago.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9. La infano skribis </a:t>
            </a:r>
            <a:r>
              <a:rPr lang="it-IT" sz="2000">
                <a:solidFill>
                  <a:srgbClr val="FF0000"/>
                </a:solidFill>
              </a:rPr>
              <a:t>por</a:t>
            </a:r>
            <a:r>
              <a:rPr lang="it-IT" sz="2000"/>
              <a:t> danki sian avinon </a:t>
            </a:r>
            <a:r>
              <a:rPr lang="it-IT" sz="2000">
                <a:solidFill>
                  <a:srgbClr val="FF0000"/>
                </a:solidFill>
              </a:rPr>
              <a:t>pro</a:t>
            </a:r>
            <a:r>
              <a:rPr lang="it-IT" sz="2000"/>
              <a:t> la bela donaco.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10. </a:t>
            </a:r>
            <a:r>
              <a:rPr lang="it-IT" sz="2000" i="1"/>
              <a:t>Kiel akvo de l’ rivero </a:t>
            </a:r>
            <a:r>
              <a:rPr lang="it-IT" sz="2000"/>
              <a:t>estas interesa romano en Esperanto de Raymond Schwartz </a:t>
            </a:r>
            <a:r>
              <a:rPr lang="it-IT" sz="2000">
                <a:solidFill>
                  <a:srgbClr val="FF0000"/>
                </a:solidFill>
              </a:rPr>
              <a:t>pri</a:t>
            </a:r>
            <a:r>
              <a:rPr lang="it-IT" sz="2000"/>
              <a:t> juna franco, kiu troviĝas en Berlino komence de la 1-a Mondmilito.</a:t>
            </a:r>
          </a:p>
          <a:p>
            <a:pPr indent="-341313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t-IT" sz="2000"/>
              <a:t>11. Antaŭ jarcento oni vojaĝis de Eŭropo al Ameriko </a:t>
            </a:r>
            <a:r>
              <a:rPr lang="it-IT" sz="2000">
                <a:solidFill>
                  <a:srgbClr val="FF0000"/>
                </a:solidFill>
              </a:rPr>
              <a:t>per</a:t>
            </a:r>
            <a:r>
              <a:rPr lang="it-IT" sz="2000"/>
              <a:t> ŝipo, sed nuntempe oni kutime faras tiun vojaĝon </a:t>
            </a:r>
            <a:r>
              <a:rPr lang="it-IT" sz="2000">
                <a:solidFill>
                  <a:srgbClr val="FF0000"/>
                </a:solidFill>
              </a:rPr>
              <a:t>per</a:t>
            </a:r>
            <a:r>
              <a:rPr lang="it-IT" sz="2000"/>
              <a:t> aviadilo.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5589588"/>
            <a:ext cx="7499350" cy="53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mtClean="0"/>
              <a:t>Jen banano …… mia plej kara amiko!</a:t>
            </a:r>
          </a:p>
        </p:txBody>
      </p:sp>
      <p:pic>
        <p:nvPicPr>
          <p:cNvPr id="6147" name="Picture 4" descr="orangutan-d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1844675"/>
            <a:ext cx="43529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solidFill>
                  <a:srgbClr val="FF0000"/>
                </a:solidFill>
              </a:rPr>
              <a:t>por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300663"/>
            <a:ext cx="8229600" cy="1143000"/>
          </a:xfrm>
        </p:spPr>
        <p:txBody>
          <a:bodyPr/>
          <a:lstStyle/>
          <a:p>
            <a:pPr eaLnBrk="1" hangingPunct="1"/>
            <a:r>
              <a:rPr lang="it-IT" sz="3200" smtClean="0"/>
              <a:t>Jen floro ……vi!</a:t>
            </a:r>
          </a:p>
        </p:txBody>
      </p:sp>
      <p:pic>
        <p:nvPicPr>
          <p:cNvPr id="7171" name="Picture 6" descr="tumblr_m4wgahydfI1qg9j6ho1_12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412875"/>
            <a:ext cx="518160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solidFill>
                  <a:srgbClr val="FF0000"/>
                </a:solidFill>
              </a:rPr>
              <a:t>por</a:t>
            </a:r>
            <a:r>
              <a:rPr lang="it-IT" smtClean="0"/>
              <a:t> + verbo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5661025"/>
            <a:ext cx="8229600" cy="936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mtClean="0"/>
              <a:t>Li portas okulvitrojn …… vidi pli bone.</a:t>
            </a:r>
          </a:p>
        </p:txBody>
      </p:sp>
      <p:pic>
        <p:nvPicPr>
          <p:cNvPr id="8196" name="Picture 5" descr="Big-Glasses-421440267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1412875"/>
            <a:ext cx="3810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solidFill>
                  <a:srgbClr val="FF0000"/>
                </a:solidFill>
              </a:rPr>
              <a:t>por</a:t>
            </a:r>
            <a:r>
              <a:rPr lang="it-IT" smtClean="0"/>
              <a:t> + verbo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949950"/>
            <a:ext cx="8229600" cy="574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800" smtClean="0"/>
              <a:t>Ili venis al la flughaveno …… renkonti amikon.</a:t>
            </a:r>
          </a:p>
        </p:txBody>
      </p:sp>
      <p:pic>
        <p:nvPicPr>
          <p:cNvPr id="9220" name="Picture 7" descr="meeting-paramore-airport-32209--large-msg-12629244227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412875"/>
            <a:ext cx="5456238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5373688"/>
            <a:ext cx="8229600" cy="1143000"/>
          </a:xfrm>
        </p:spPr>
        <p:txBody>
          <a:bodyPr/>
          <a:lstStyle/>
          <a:p>
            <a:pPr eaLnBrk="1" hangingPunct="1"/>
            <a:r>
              <a:rPr lang="it-IT" sz="3200" smtClean="0"/>
              <a:t>Ni venis al Romo …… ĝui la sunon!</a:t>
            </a:r>
          </a:p>
        </p:txBody>
      </p:sp>
      <p:pic>
        <p:nvPicPr>
          <p:cNvPr id="10243" name="Picture 6" descr="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125538"/>
            <a:ext cx="5916613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solidFill>
                  <a:srgbClr val="FF0000"/>
                </a:solidFill>
              </a:rPr>
              <a:t>pri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2420938"/>
            <a:ext cx="3379788" cy="3705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400" i="1" smtClean="0"/>
              <a:t>	</a:t>
            </a:r>
            <a:r>
              <a:rPr lang="it-IT" i="1" smtClean="0"/>
              <a:t>La danĝera lingvo</a:t>
            </a:r>
            <a:r>
              <a:rPr lang="it-IT" smtClean="0"/>
              <a:t> estas libro …… la historio de Esperanto.</a:t>
            </a:r>
          </a:p>
        </p:txBody>
      </p:sp>
      <p:pic>
        <p:nvPicPr>
          <p:cNvPr id="30724" name="Picture 4" descr="ANd9GcTrg_ghD1ApEnChGEAO6uv-TeA7DwFzE4wS4CWvK7WgeVSjvwpCg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1916113"/>
            <a:ext cx="2419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5229225"/>
            <a:ext cx="8229600" cy="1143000"/>
          </a:xfrm>
        </p:spPr>
        <p:txBody>
          <a:bodyPr/>
          <a:lstStyle/>
          <a:p>
            <a:pPr eaLnBrk="1" hangingPunct="1"/>
            <a:r>
              <a:rPr lang="it-IT" sz="3200" smtClean="0"/>
              <a:t>Li prelegas …… arto.</a:t>
            </a:r>
          </a:p>
        </p:txBody>
      </p:sp>
      <p:pic>
        <p:nvPicPr>
          <p:cNvPr id="31747" name="Picture 6" descr="potatoeaters_lecture_s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268413"/>
            <a:ext cx="527208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527</Words>
  <PresentationFormat>On-screen Show (4:3)</PresentationFormat>
  <Paragraphs>69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Times New Roman</vt:lpstr>
      <vt:lpstr>Arial</vt:lpstr>
      <vt:lpstr>Microsoft YaHei</vt:lpstr>
      <vt:lpstr>Segoe UI</vt:lpstr>
      <vt:lpstr>Office Theme</vt:lpstr>
      <vt:lpstr>pri, pro, por, per</vt:lpstr>
      <vt:lpstr>por</vt:lpstr>
      <vt:lpstr>por</vt:lpstr>
      <vt:lpstr>Jen floro ……vi!</vt:lpstr>
      <vt:lpstr>por + verbo</vt:lpstr>
      <vt:lpstr>por + verbo</vt:lpstr>
      <vt:lpstr>Ni venis al Romo …… ĝui la sunon!</vt:lpstr>
      <vt:lpstr>pri</vt:lpstr>
      <vt:lpstr>Li prelegas …… arto.</vt:lpstr>
      <vt:lpstr>Slide 10</vt:lpstr>
      <vt:lpstr>per</vt:lpstr>
      <vt:lpstr>per</vt:lpstr>
      <vt:lpstr>Slide 13</vt:lpstr>
      <vt:lpstr>pro</vt:lpstr>
      <vt:lpstr>pro</vt:lpstr>
      <vt:lpstr>pro</vt:lpstr>
      <vt:lpstr>pro</vt:lpstr>
      <vt:lpstr>Dankon pro…</vt:lpstr>
      <vt:lpstr>La poŝtisto ne volas eniri … la timiga hundo.</vt:lpstr>
      <vt:lpstr>Ŝi dankas lin … … …</vt:lpstr>
      <vt:lpstr>pri, pro, por, per</vt:lpstr>
      <vt:lpstr>Ĉu pri, pro, por aŭ per? (ekzerco)</vt:lpstr>
      <vt:lpstr>Ĉu pri, pro, por aŭ per? (solvoj)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Anna</dc:creator>
  <cp:lastModifiedBy>Windows User</cp:lastModifiedBy>
  <cp:revision>30</cp:revision>
  <cp:lastPrinted>1601-01-01T00:00:00Z</cp:lastPrinted>
  <dcterms:created xsi:type="dcterms:W3CDTF">2014-06-10T13:06:44Z</dcterms:created>
  <dcterms:modified xsi:type="dcterms:W3CDTF">2020-04-25T09:00:51Z</dcterms:modified>
</cp:coreProperties>
</file>