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anva Sans" panose="020B0604020202020204" charset="0"/>
      <p:regular r:id="rId19"/>
    </p:embeddedFont>
    <p:embeddedFont>
      <p:font typeface="Canva Sans Bold" panose="020B0604020202020204" charset="0"/>
      <p:regular r:id="rId20"/>
    </p:embeddedFont>
    <p:embeddedFont>
      <p:font typeface="DM Sans" pitchFamily="2" charset="0"/>
      <p:regular r:id="rId21"/>
      <p:bold r:id="rId22"/>
      <p:italic r:id="rId23"/>
      <p:boldItalic r:id="rId24"/>
    </p:embeddedFont>
    <p:embeddedFont>
      <p:font typeface="DM Sans Bold" charset="0"/>
      <p:regular r:id="rId25"/>
    </p:embeddedFont>
    <p:embeddedFont>
      <p:font typeface="Oswald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E800D-FB6A-442D-A7EB-93C0AD9D1427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4FA6-7FE3-41D3-AE6F-CA6675E7B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38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4FA6-7FE3-41D3-AE6F-CA6675E7B82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01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4361933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3531261" y="422497"/>
            <a:ext cx="10943432" cy="3740067"/>
            <a:chOff x="0" y="0"/>
            <a:chExt cx="1936628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36628" cy="812800"/>
            </a:xfrm>
            <a:custGeom>
              <a:avLst/>
              <a:gdLst/>
              <a:ahLst/>
              <a:cxnLst/>
              <a:rect l="l" t="t" r="r" b="b"/>
              <a:pathLst>
                <a:path w="1936628" h="812800">
                  <a:moveTo>
                    <a:pt x="0" y="0"/>
                  </a:moveTo>
                  <a:lnTo>
                    <a:pt x="1936628" y="0"/>
                  </a:lnTo>
                  <a:lnTo>
                    <a:pt x="193662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028014" y="793833"/>
            <a:ext cx="596933" cy="613568"/>
          </a:xfrm>
          <a:custGeom>
            <a:avLst/>
            <a:gdLst/>
            <a:ahLst/>
            <a:cxnLst/>
            <a:rect l="l" t="t" r="r" b="b"/>
            <a:pathLst>
              <a:path w="596933" h="613568">
                <a:moveTo>
                  <a:pt x="0" y="0"/>
                </a:moveTo>
                <a:lnTo>
                  <a:pt x="596933" y="0"/>
                </a:lnTo>
                <a:lnTo>
                  <a:pt x="596933" y="613568"/>
                </a:lnTo>
                <a:lnTo>
                  <a:pt x="0" y="613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734197" y="5552769"/>
            <a:ext cx="10710999" cy="436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00"/>
              </a:lnSpc>
            </a:pPr>
            <a:r>
              <a:rPr lang="en-US" sz="5000" spc="490">
                <a:solidFill>
                  <a:srgbClr val="231F20"/>
                </a:solidFill>
                <a:latin typeface="Oswald Bold"/>
              </a:rPr>
              <a:t>SUPERVISIOR: </a:t>
            </a:r>
            <a:r>
              <a:rPr lang="en-US" sz="5000" spc="490">
                <a:solidFill>
                  <a:srgbClr val="545454"/>
                </a:solidFill>
                <a:latin typeface="Oswald Bold"/>
              </a:rPr>
              <a:t>PAWAN KUMAR PAL</a:t>
            </a:r>
          </a:p>
          <a:p>
            <a:pPr>
              <a:lnSpc>
                <a:spcPts val="6900"/>
              </a:lnSpc>
            </a:pPr>
            <a:endParaRPr lang="en-US" sz="5000" spc="490">
              <a:solidFill>
                <a:srgbClr val="545454"/>
              </a:solidFill>
              <a:latin typeface="Oswald Bold"/>
            </a:endParaRPr>
          </a:p>
          <a:p>
            <a:pPr>
              <a:lnSpc>
                <a:spcPts val="6900"/>
              </a:lnSpc>
            </a:pPr>
            <a:r>
              <a:rPr lang="en-US" sz="5000" spc="490">
                <a:solidFill>
                  <a:srgbClr val="231F20"/>
                </a:solidFill>
                <a:latin typeface="Oswald Bold"/>
              </a:rPr>
              <a:t>PRESENTED BY: </a:t>
            </a:r>
            <a:r>
              <a:rPr lang="en-US" sz="5000" spc="490">
                <a:solidFill>
                  <a:srgbClr val="545454"/>
                </a:solidFill>
                <a:latin typeface="Oswald Bold"/>
              </a:rPr>
              <a:t>ASISH KUMAR</a:t>
            </a:r>
          </a:p>
          <a:p>
            <a:pPr>
              <a:lnSpc>
                <a:spcPts val="6900"/>
              </a:lnSpc>
            </a:pPr>
            <a:r>
              <a:rPr lang="en-US" sz="5000" spc="490">
                <a:solidFill>
                  <a:srgbClr val="545454"/>
                </a:solidFill>
                <a:latin typeface="Oswald Bold"/>
              </a:rPr>
              <a:t>                      PRASHANT GUPTA</a:t>
            </a:r>
          </a:p>
          <a:p>
            <a:pPr>
              <a:lnSpc>
                <a:spcPts val="6900"/>
              </a:lnSpc>
            </a:pPr>
            <a:r>
              <a:rPr lang="en-US" sz="5000" spc="490">
                <a:solidFill>
                  <a:srgbClr val="545454"/>
                </a:solidFill>
                <a:latin typeface="Oswald Bold"/>
              </a:rPr>
              <a:t>                      ANUBHAV KUMAR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705622" y="967267"/>
            <a:ext cx="10710999" cy="2650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37"/>
              </a:lnSpc>
            </a:pPr>
            <a:r>
              <a:rPr lang="en-US" sz="7708" spc="755">
                <a:solidFill>
                  <a:srgbClr val="231F20"/>
                </a:solidFill>
                <a:latin typeface="Oswald Bold"/>
              </a:rPr>
              <a:t>TRAFFIC SIGN RECOGNITION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AD874CF6-D055-7650-0D20-BD03373ED0F6}"/>
              </a:ext>
            </a:extLst>
          </p:cNvPr>
          <p:cNvSpPr/>
          <p:nvPr/>
        </p:nvSpPr>
        <p:spPr>
          <a:xfrm flipH="1" flipV="1">
            <a:off x="130490" y="23812"/>
            <a:ext cx="18167035" cy="107823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A99EA-33D9-4CA2-4C29-0EF1517A1633}"/>
              </a:ext>
            </a:extLst>
          </p:cNvPr>
          <p:cNvSpPr txBox="1"/>
          <p:nvPr/>
        </p:nvSpPr>
        <p:spPr>
          <a:xfrm>
            <a:off x="457200" y="190500"/>
            <a:ext cx="2573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ER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D258F7-BBFA-E15B-6D69-CE42948CDB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4"/>
          <a:stretch/>
        </p:blipFill>
        <p:spPr>
          <a:xfrm>
            <a:off x="891216" y="1562100"/>
            <a:ext cx="16505568" cy="798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2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CDF9DAEF-75E7-87C7-14C2-F8AEFED0441A}"/>
              </a:ext>
            </a:extLst>
          </p:cNvPr>
          <p:cNvSpPr/>
          <p:nvPr/>
        </p:nvSpPr>
        <p:spPr>
          <a:xfrm flipH="1" flipV="1">
            <a:off x="0" y="0"/>
            <a:ext cx="18167034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r>
              <a:rPr lang="en-IN" dirty="0"/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D16DE-5229-F9F0-9431-0717A655240B}"/>
              </a:ext>
            </a:extLst>
          </p:cNvPr>
          <p:cNvSpPr txBox="1"/>
          <p:nvPr/>
        </p:nvSpPr>
        <p:spPr>
          <a:xfrm>
            <a:off x="381000" y="190500"/>
            <a:ext cx="2749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DFD level 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5AC96A-FA93-1691-7B5C-771803C594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96" y="1251204"/>
            <a:ext cx="10046208" cy="778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2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9BE2722B-E056-2AB9-5D97-61830956A164}"/>
              </a:ext>
            </a:extLst>
          </p:cNvPr>
          <p:cNvSpPr/>
          <p:nvPr/>
        </p:nvSpPr>
        <p:spPr>
          <a:xfrm flipH="1" flipV="1">
            <a:off x="-1" y="0"/>
            <a:ext cx="18167035" cy="10193882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AF204-FC52-E632-3011-112A04823A08}"/>
              </a:ext>
            </a:extLst>
          </p:cNvPr>
          <p:cNvSpPr txBox="1"/>
          <p:nvPr/>
        </p:nvSpPr>
        <p:spPr>
          <a:xfrm>
            <a:off x="304800" y="266700"/>
            <a:ext cx="2511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DFD level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AD024F-1359-C9AD-729A-B4569AE6B9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96" y="1251204"/>
            <a:ext cx="10046208" cy="778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4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D3A1FF38-31C7-FCFA-5F7E-585161E4D00C}"/>
              </a:ext>
            </a:extLst>
          </p:cNvPr>
          <p:cNvSpPr/>
          <p:nvPr/>
        </p:nvSpPr>
        <p:spPr>
          <a:xfrm flipH="1" flipV="1">
            <a:off x="-28575" y="76200"/>
            <a:ext cx="18288000" cy="1022985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CA63F-5C1D-EE02-92ED-E24D34257EA0}"/>
              </a:ext>
            </a:extLst>
          </p:cNvPr>
          <p:cNvSpPr txBox="1"/>
          <p:nvPr/>
        </p:nvSpPr>
        <p:spPr>
          <a:xfrm>
            <a:off x="381000" y="419100"/>
            <a:ext cx="2749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DFD level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369CE-58B8-63DC-108F-0C57593C5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214" y="1207591"/>
            <a:ext cx="12420600" cy="797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15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065827" y="1861889"/>
            <a:ext cx="14156346" cy="1028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077"/>
              </a:lnSpc>
              <a:spcBef>
                <a:spcPct val="0"/>
              </a:spcBef>
            </a:pPr>
            <a:r>
              <a:rPr lang="en-US" sz="2954" spc="289" dirty="0">
                <a:solidFill>
                  <a:srgbClr val="231F20"/>
                </a:solidFill>
                <a:latin typeface="DM Sans Bold"/>
              </a:rPr>
              <a:t>Our Traffic Sign Recognition System project has reached an impressive 100% completion milestone and is working properly.</a:t>
            </a:r>
          </a:p>
        </p:txBody>
      </p:sp>
      <p:sp>
        <p:nvSpPr>
          <p:cNvPr id="4" name="Freeform 4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926744" y="388159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PROJECT STATUS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926744" y="380203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REFERENCES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56931" y="2012463"/>
            <a:ext cx="16230600" cy="1251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46"/>
              </a:lnSpc>
            </a:pPr>
            <a:r>
              <a:rPr lang="en-US" sz="2570" spc="251">
                <a:solidFill>
                  <a:srgbClr val="231F20"/>
                </a:solidFill>
                <a:latin typeface="DM Sans"/>
              </a:rPr>
              <a:t>[</a:t>
            </a:r>
            <a:r>
              <a:rPr lang="en-US" sz="2570" spc="251">
                <a:solidFill>
                  <a:srgbClr val="231F20"/>
                </a:solidFill>
                <a:latin typeface="DM Sans Bold"/>
              </a:rPr>
              <a:t>1] A. Nikonorov, P. Yakimov, M. Petrov, Traffic sign detection on GPU using color shape regular expressions, VISIGRAPP IMTA-4, Paper 8 (2013).</a:t>
            </a:r>
          </a:p>
          <a:p>
            <a:pPr marL="0" lvl="0" indent="0">
              <a:lnSpc>
                <a:spcPts val="2856"/>
              </a:lnSpc>
              <a:spcBef>
                <a:spcPct val="0"/>
              </a:spcBef>
            </a:pPr>
            <a:endParaRPr lang="en-US" sz="2570" spc="251">
              <a:solidFill>
                <a:srgbClr val="231F20"/>
              </a:solidFill>
              <a:latin typeface="DM Sans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583584" y="-5312676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4176364">
            <a:off x="-4246048" y="8385665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456931" y="3694116"/>
            <a:ext cx="16230600" cy="1699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46"/>
              </a:lnSpc>
            </a:pPr>
            <a:r>
              <a:rPr lang="en-US" sz="2570" spc="251">
                <a:solidFill>
                  <a:srgbClr val="231F20"/>
                </a:solidFill>
                <a:latin typeface="DM Sans"/>
              </a:rPr>
              <a:t>[</a:t>
            </a:r>
            <a:r>
              <a:rPr lang="en-US" sz="2570" spc="251">
                <a:solidFill>
                  <a:srgbClr val="231F20"/>
                </a:solidFill>
                <a:latin typeface="DM Sans Bold"/>
              </a:rPr>
              <a:t>2] R. Belaroussi, P. Foucher, J.P. Tarel, B. Soheilian, P. Charbonnier, N. Paparoditis, Road Sign Detection in Images, A Case Study, 20th International Conference on Pattern Recognition (ICPR), 2010, pp. 484-488</a:t>
            </a:r>
          </a:p>
          <a:p>
            <a:pPr marL="0" lvl="0" indent="0">
              <a:lnSpc>
                <a:spcPts val="2856"/>
              </a:lnSpc>
              <a:spcBef>
                <a:spcPct val="0"/>
              </a:spcBef>
            </a:pPr>
            <a:endParaRPr lang="en-US" sz="2570" spc="251">
              <a:solidFill>
                <a:srgbClr val="231F20"/>
              </a:solidFill>
              <a:latin typeface="DM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56931" y="5911964"/>
            <a:ext cx="16230600" cy="884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546"/>
              </a:lnSpc>
              <a:spcBef>
                <a:spcPct val="0"/>
              </a:spcBef>
            </a:pPr>
            <a:r>
              <a:rPr lang="en-US" sz="2570" spc="251">
                <a:solidFill>
                  <a:srgbClr val="231F20"/>
                </a:solidFill>
                <a:latin typeface="DM Sans"/>
              </a:rPr>
              <a:t>[</a:t>
            </a:r>
            <a:r>
              <a:rPr lang="en-US" sz="2570" spc="251">
                <a:solidFill>
                  <a:srgbClr val="231F20"/>
                </a:solidFill>
                <a:latin typeface="DM Sans Bold"/>
              </a:rPr>
              <a:t>3] Aditya, A.M., &amp; Moharir, S. (2016). Study of Traffic Sign Detection and Recognition Algorithms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56931" y="7520523"/>
            <a:ext cx="16230600" cy="133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546"/>
              </a:lnSpc>
              <a:spcBef>
                <a:spcPct val="0"/>
              </a:spcBef>
            </a:pPr>
            <a:r>
              <a:rPr lang="en-US" sz="2570" spc="251">
                <a:solidFill>
                  <a:srgbClr val="231F20"/>
                </a:solidFill>
                <a:latin typeface="DM Sans Bold"/>
              </a:rPr>
              <a:t>4] Mogelmose, M. M. Trivedi and T. B. Moeslund, "Vision-based traffic sign detection and analysis     for intelligent driver assistance systems: Perspectives and survey", IEEE Trans. Intell. Transp. Syst., vol. 13, pp. 1484-1497, Dec. 2012.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841934" y="-4880722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176364">
            <a:off x="-3808278" y="876144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46284" y="1848058"/>
            <a:ext cx="16230600" cy="884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546"/>
              </a:lnSpc>
              <a:spcBef>
                <a:spcPct val="0"/>
              </a:spcBef>
            </a:pPr>
            <a:r>
              <a:rPr lang="en-US" sz="2570" spc="251">
                <a:solidFill>
                  <a:srgbClr val="231F20"/>
                </a:solidFill>
                <a:latin typeface="DM Sans Bold"/>
              </a:rPr>
              <a:t>[5] L. Fletcher, N. Apostoloff, L. Petersson and A. Zelinsky, "Vision in and out of vehicles", IEEE Intell. Syst., vol. 18, no. 3, pp. 12-17, May/Jun. 2003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46284" y="4003390"/>
            <a:ext cx="16230600" cy="133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546"/>
              </a:lnSpc>
              <a:spcBef>
                <a:spcPct val="0"/>
              </a:spcBef>
            </a:pPr>
            <a:r>
              <a:rPr lang="en-US" sz="2570" spc="251">
                <a:solidFill>
                  <a:srgbClr val="231F20"/>
                </a:solidFill>
                <a:latin typeface="DM Sans Bold"/>
              </a:rPr>
              <a:t>[6] S. Lafuente-Arroyo, P. Gil-Jimnez, R. Maldonado-Bascn, F. Lpez-Ferreras and S. Maldonado-Bascn, "Traffic sign shape classification evaluation I: SVM using distance to borders", Proc. IEEE Intell. Veh. Symp., pp. 557-562, 2005-Jun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46284" y="6403901"/>
            <a:ext cx="16230600" cy="1779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46"/>
              </a:lnSpc>
            </a:pPr>
            <a:r>
              <a:rPr lang="en-US" sz="2570" spc="251">
                <a:solidFill>
                  <a:srgbClr val="231F20"/>
                </a:solidFill>
                <a:latin typeface="DM Sans Bold"/>
              </a:rPr>
              <a:t>[7] K. C. P. Wang, Z. Hou and W. Gong, "Automated road sign inventory system based on stereo vision and tracking", Computer.-Aided Civil Infrastructure. Eng., vol. 25, no. 6, pp. 468-477, 2010.</a:t>
            </a:r>
          </a:p>
          <a:p>
            <a:pPr marL="0" lvl="0" indent="0">
              <a:lnSpc>
                <a:spcPts val="3546"/>
              </a:lnSpc>
              <a:spcBef>
                <a:spcPct val="0"/>
              </a:spcBef>
            </a:pPr>
            <a:endParaRPr lang="en-US" sz="2570" spc="251">
              <a:solidFill>
                <a:srgbClr val="231F20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999719" y="1855365"/>
            <a:ext cx="1400485" cy="7855391"/>
            <a:chOff x="0" y="0"/>
            <a:chExt cx="368852" cy="20689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2068910"/>
            </a:xfrm>
            <a:custGeom>
              <a:avLst/>
              <a:gdLst/>
              <a:ahLst/>
              <a:cxnLst/>
              <a:rect l="l" t="t" r="r" b="b"/>
              <a:pathLst>
                <a:path w="368852" h="2068910">
                  <a:moveTo>
                    <a:pt x="0" y="0"/>
                  </a:moveTo>
                  <a:lnTo>
                    <a:pt x="368852" y="0"/>
                  </a:lnTo>
                  <a:lnTo>
                    <a:pt x="368852" y="2068910"/>
                  </a:lnTo>
                  <a:lnTo>
                    <a:pt x="0" y="206891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-62560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50954" y="2115292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298126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50954" y="375533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50954" y="461854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548532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31353" y="635209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50954" y="719620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503817" y="2169355"/>
            <a:ext cx="5790503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40"/>
              </a:lnSpc>
            </a:pPr>
            <a:r>
              <a:rPr lang="en-US" sz="3000" spc="294">
                <a:solidFill>
                  <a:srgbClr val="231F20"/>
                </a:solidFill>
                <a:latin typeface="DM Sans"/>
              </a:rPr>
              <a:t>PROBLEM STATEMENT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503817" y="3081850"/>
            <a:ext cx="6076629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40"/>
              </a:lnSpc>
            </a:pPr>
            <a:r>
              <a:rPr lang="en-US" sz="3000" spc="294">
                <a:solidFill>
                  <a:srgbClr val="231F20"/>
                </a:solidFill>
                <a:latin typeface="DM Sans"/>
              </a:rPr>
              <a:t>OBJECTIVES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503817" y="3900115"/>
            <a:ext cx="5790503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40"/>
              </a:lnSpc>
              <a:spcBef>
                <a:spcPct val="0"/>
              </a:spcBef>
            </a:pPr>
            <a:r>
              <a:rPr lang="en-US" sz="3000" spc="294">
                <a:solidFill>
                  <a:srgbClr val="231F20"/>
                </a:solidFill>
                <a:latin typeface="DM Sans"/>
              </a:rPr>
              <a:t>TECHNOLOGIES USED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503817" y="4736743"/>
            <a:ext cx="6076629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40"/>
              </a:lnSpc>
              <a:spcBef>
                <a:spcPct val="0"/>
              </a:spcBef>
            </a:pPr>
            <a:r>
              <a:rPr lang="en-US" sz="3000" spc="294">
                <a:solidFill>
                  <a:srgbClr val="231F20"/>
                </a:solidFill>
                <a:latin typeface="DM Sans"/>
              </a:rPr>
              <a:t>WORKFLOW DIAGRAM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503817" y="5573038"/>
            <a:ext cx="5790503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40"/>
              </a:lnSpc>
              <a:spcBef>
                <a:spcPct val="0"/>
              </a:spcBef>
            </a:pPr>
            <a:r>
              <a:rPr lang="en-US" sz="3000" spc="294">
                <a:solidFill>
                  <a:srgbClr val="231F20"/>
                </a:solidFill>
                <a:latin typeface="DM Sans"/>
              </a:rPr>
              <a:t>PATENT STATUS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503817" y="6448291"/>
            <a:ext cx="6076629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40"/>
              </a:lnSpc>
              <a:spcBef>
                <a:spcPct val="0"/>
              </a:spcBef>
            </a:pPr>
            <a:r>
              <a:rPr lang="en-US" sz="3000" spc="294">
                <a:solidFill>
                  <a:srgbClr val="231F20"/>
                </a:solidFill>
                <a:latin typeface="DM Sans"/>
              </a:rPr>
              <a:t>RESEARCH PAPER STATUS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231353" y="8062982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08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503817" y="7244785"/>
            <a:ext cx="6076629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40"/>
              </a:lnSpc>
              <a:spcBef>
                <a:spcPct val="0"/>
              </a:spcBef>
            </a:pPr>
            <a:r>
              <a:rPr lang="en-US" sz="3000" spc="294">
                <a:solidFill>
                  <a:srgbClr val="231F20"/>
                </a:solidFill>
                <a:latin typeface="DM Sans"/>
              </a:rPr>
              <a:t>PROJECT STATUS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503817" y="8119180"/>
            <a:ext cx="6076629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40"/>
              </a:lnSpc>
              <a:spcBef>
                <a:spcPct val="0"/>
              </a:spcBef>
            </a:pPr>
            <a:r>
              <a:rPr lang="en-US" sz="3000" spc="294">
                <a:solidFill>
                  <a:srgbClr val="231F20"/>
                </a:solidFill>
                <a:latin typeface="DM Sans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0604" y="1576712"/>
            <a:ext cx="15810460" cy="2439826"/>
            <a:chOff x="0" y="0"/>
            <a:chExt cx="6057671" cy="9348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57671" cy="934803"/>
            </a:xfrm>
            <a:custGeom>
              <a:avLst/>
              <a:gdLst/>
              <a:ahLst/>
              <a:cxnLst/>
              <a:rect l="l" t="t" r="r" b="b"/>
              <a:pathLst>
                <a:path w="6057671" h="934803">
                  <a:moveTo>
                    <a:pt x="0" y="0"/>
                  </a:moveTo>
                  <a:lnTo>
                    <a:pt x="6057671" y="0"/>
                  </a:lnTo>
                  <a:lnTo>
                    <a:pt x="6057671" y="934803"/>
                  </a:lnTo>
                  <a:lnTo>
                    <a:pt x="0" y="934803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24131" y="1853728"/>
            <a:ext cx="929182" cy="942897"/>
          </a:xfrm>
          <a:custGeom>
            <a:avLst/>
            <a:gdLst/>
            <a:ahLst/>
            <a:cxnLst/>
            <a:rect l="l" t="t" r="r" b="b"/>
            <a:pathLst>
              <a:path w="929182" h="942897">
                <a:moveTo>
                  <a:pt x="0" y="0"/>
                </a:moveTo>
                <a:lnTo>
                  <a:pt x="929182" y="0"/>
                </a:lnTo>
                <a:lnTo>
                  <a:pt x="929182" y="942897"/>
                </a:lnTo>
                <a:lnTo>
                  <a:pt x="0" y="94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853313" y="-171450"/>
            <a:ext cx="15573880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PROBLEM STATEMENT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01863" y="1665625"/>
            <a:ext cx="13884274" cy="235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06"/>
              </a:lnSpc>
            </a:pPr>
            <a:r>
              <a:rPr lang="en-US" sz="3410" spc="334">
                <a:solidFill>
                  <a:srgbClr val="231F20"/>
                </a:solidFill>
                <a:latin typeface="DM Sans"/>
              </a:rPr>
              <a:t>To improve road safety and driving assistance, we aim to develop a computer vision system that accurately identifies and interprets traffic signs from real-time camera feeds.</a:t>
            </a:r>
          </a:p>
        </p:txBody>
      </p:sp>
      <p:sp>
        <p:nvSpPr>
          <p:cNvPr id="8" name="Freeform 8"/>
          <p:cNvSpPr/>
          <p:nvPr/>
        </p:nvSpPr>
        <p:spPr>
          <a:xfrm>
            <a:off x="-3307674" y="7928479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265740" y="4254663"/>
            <a:ext cx="15810460" cy="1948998"/>
            <a:chOff x="0" y="0"/>
            <a:chExt cx="6057671" cy="74674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057671" cy="746746"/>
            </a:xfrm>
            <a:custGeom>
              <a:avLst/>
              <a:gdLst/>
              <a:ahLst/>
              <a:cxnLst/>
              <a:rect l="l" t="t" r="r" b="b"/>
              <a:pathLst>
                <a:path w="6057671" h="746746">
                  <a:moveTo>
                    <a:pt x="0" y="0"/>
                  </a:moveTo>
                  <a:lnTo>
                    <a:pt x="6057671" y="0"/>
                  </a:lnTo>
                  <a:lnTo>
                    <a:pt x="6057671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872232" y="4569407"/>
            <a:ext cx="981081" cy="995562"/>
          </a:xfrm>
          <a:custGeom>
            <a:avLst/>
            <a:gdLst/>
            <a:ahLst/>
            <a:cxnLst/>
            <a:rect l="l" t="t" r="r" b="b"/>
            <a:pathLst>
              <a:path w="981081" h="995562">
                <a:moveTo>
                  <a:pt x="0" y="0"/>
                </a:moveTo>
                <a:lnTo>
                  <a:pt x="981081" y="0"/>
                </a:lnTo>
                <a:lnTo>
                  <a:pt x="981081" y="995562"/>
                </a:lnTo>
                <a:lnTo>
                  <a:pt x="0" y="995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191926" y="4315643"/>
            <a:ext cx="13884274" cy="1760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06"/>
              </a:lnSpc>
            </a:pPr>
            <a:r>
              <a:rPr lang="en-US" sz="3410" spc="334">
                <a:solidFill>
                  <a:srgbClr val="231F20"/>
                </a:solidFill>
                <a:latin typeface="DM Sans"/>
              </a:rPr>
              <a:t>Challenges such as detection, classification, and adaptability to various environmental and lighting conditions. 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65740" y="6594187"/>
            <a:ext cx="15810460" cy="1948998"/>
            <a:chOff x="0" y="0"/>
            <a:chExt cx="6057671" cy="74674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057671" cy="746746"/>
            </a:xfrm>
            <a:custGeom>
              <a:avLst/>
              <a:gdLst/>
              <a:ahLst/>
              <a:cxnLst/>
              <a:rect l="l" t="t" r="r" b="b"/>
              <a:pathLst>
                <a:path w="6057671" h="746746">
                  <a:moveTo>
                    <a:pt x="0" y="0"/>
                  </a:moveTo>
                  <a:lnTo>
                    <a:pt x="6057671" y="0"/>
                  </a:lnTo>
                  <a:lnTo>
                    <a:pt x="6057671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872232" y="6908930"/>
            <a:ext cx="981081" cy="995562"/>
          </a:xfrm>
          <a:custGeom>
            <a:avLst/>
            <a:gdLst/>
            <a:ahLst/>
            <a:cxnLst/>
            <a:rect l="l" t="t" r="r" b="b"/>
            <a:pathLst>
              <a:path w="981081" h="995562">
                <a:moveTo>
                  <a:pt x="0" y="0"/>
                </a:moveTo>
                <a:lnTo>
                  <a:pt x="981081" y="0"/>
                </a:lnTo>
                <a:lnTo>
                  <a:pt x="981081" y="995562"/>
                </a:lnTo>
                <a:lnTo>
                  <a:pt x="0" y="995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2191926" y="6655167"/>
            <a:ext cx="13884274" cy="1760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06"/>
              </a:lnSpc>
            </a:pPr>
            <a:r>
              <a:rPr lang="en-US" sz="3410" spc="334">
                <a:solidFill>
                  <a:srgbClr val="231F20"/>
                </a:solidFill>
                <a:latin typeface="DM Sans"/>
              </a:rPr>
              <a:t>The system should aim to contribute safer and more informed driving experiences by addressing these challenges in traffic sign recognition.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20380" y="-166013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32993" y="1687037"/>
            <a:ext cx="3996483" cy="745135"/>
          </a:xfrm>
          <a:custGeom>
            <a:avLst/>
            <a:gdLst/>
            <a:ahLst/>
            <a:cxnLst/>
            <a:rect l="l" t="t" r="r" b="b"/>
            <a:pathLst>
              <a:path w="914964" h="170593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chemeClr val="tx1"/>
          </a:solidFill>
        </p:spPr>
      </p:sp>
      <p:sp>
        <p:nvSpPr>
          <p:cNvPr id="6" name="TextBox 6"/>
          <p:cNvSpPr txBox="1"/>
          <p:nvPr/>
        </p:nvSpPr>
        <p:spPr>
          <a:xfrm>
            <a:off x="2684386" y="-114300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 OBJECTIVES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7728" y="2387447"/>
            <a:ext cx="4525494" cy="2786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35"/>
              </a:lnSpc>
            </a:pPr>
            <a:r>
              <a:rPr lang="en-US" sz="2707" spc="265" dirty="0">
                <a:solidFill>
                  <a:srgbClr val="231F20"/>
                </a:solidFill>
                <a:latin typeface="DM Sans"/>
              </a:rPr>
              <a:t>Improve road safety by promptly detecting and interpreting traffic signs, reducing the risk of accidents, and assisting drivers. </a:t>
            </a:r>
          </a:p>
        </p:txBody>
      </p:sp>
      <p:sp>
        <p:nvSpPr>
          <p:cNvPr id="9" name="Freeform 9"/>
          <p:cNvSpPr/>
          <p:nvPr/>
        </p:nvSpPr>
        <p:spPr>
          <a:xfrm>
            <a:off x="5248054" y="1673581"/>
            <a:ext cx="6761634" cy="715501"/>
          </a:xfrm>
          <a:custGeom>
            <a:avLst/>
            <a:gdLst/>
            <a:ahLst/>
            <a:cxnLst/>
            <a:rect l="l" t="t" r="r" b="b"/>
            <a:pathLst>
              <a:path w="1156207" h="179081">
                <a:moveTo>
                  <a:pt x="0" y="0"/>
                </a:moveTo>
                <a:lnTo>
                  <a:pt x="1156207" y="0"/>
                </a:lnTo>
                <a:lnTo>
                  <a:pt x="1156207" y="179081"/>
                </a:lnTo>
                <a:lnTo>
                  <a:pt x="0" y="179081"/>
                </a:lnTo>
                <a:close/>
              </a:path>
            </a:pathLst>
          </a:custGeom>
          <a:solidFill>
            <a:schemeClr val="tx1"/>
          </a:solidFill>
        </p:spPr>
      </p:sp>
      <p:sp>
        <p:nvSpPr>
          <p:cNvPr id="11" name="TextBox 11"/>
          <p:cNvSpPr txBox="1"/>
          <p:nvPr/>
        </p:nvSpPr>
        <p:spPr>
          <a:xfrm>
            <a:off x="5405992" y="2358010"/>
            <a:ext cx="6761634" cy="235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745"/>
              </a:lnSpc>
              <a:spcBef>
                <a:spcPct val="0"/>
              </a:spcBef>
            </a:pPr>
            <a:r>
              <a:rPr lang="en-US" sz="2713" spc="265" dirty="0">
                <a:solidFill>
                  <a:srgbClr val="231F20"/>
                </a:solidFill>
                <a:latin typeface="DM Sans"/>
              </a:rPr>
              <a:t>Mitigate the potential for human error, distraction, or fatigue by automating the recognition and communication of traffic sign information.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680397" y="2339782"/>
            <a:ext cx="5587223" cy="2803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713"/>
              </a:lnSpc>
              <a:spcBef>
                <a:spcPct val="0"/>
              </a:spcBef>
            </a:pPr>
            <a:r>
              <a:rPr lang="en-US" sz="2690" spc="263" dirty="0">
                <a:solidFill>
                  <a:srgbClr val="231F20"/>
                </a:solidFill>
                <a:latin typeface="DM Sans"/>
              </a:rPr>
              <a:t>Recognize and interpret a wide range of traffic signs, including regional and international variations, to accommodate diverse driving environments.</a:t>
            </a:r>
          </a:p>
        </p:txBody>
      </p:sp>
      <p:sp>
        <p:nvSpPr>
          <p:cNvPr id="16" name="Freeform 16"/>
          <p:cNvSpPr/>
          <p:nvPr/>
        </p:nvSpPr>
        <p:spPr>
          <a:xfrm>
            <a:off x="16434901" y="-4904209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4176364">
            <a:off x="-3808278" y="8505506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584662" y="7140670"/>
            <a:ext cx="7326785" cy="2023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058"/>
              </a:lnSpc>
              <a:spcBef>
                <a:spcPct val="0"/>
              </a:spcBef>
            </a:pPr>
            <a:r>
              <a:rPr lang="en-US" sz="2940" spc="288">
                <a:solidFill>
                  <a:srgbClr val="231F20"/>
                </a:solidFill>
                <a:latin typeface="DM Sans"/>
              </a:rPr>
              <a:t>Process traffic sign information in real-time to provide immediate feedback to the driver, ensuring timely responses.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415440" y="6976383"/>
            <a:ext cx="6843860" cy="2851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790"/>
              </a:lnSpc>
              <a:spcBef>
                <a:spcPct val="0"/>
              </a:spcBef>
            </a:pPr>
            <a:r>
              <a:rPr lang="en-US" sz="2746" spc="269">
                <a:solidFill>
                  <a:srgbClr val="231F20"/>
                </a:solidFill>
                <a:latin typeface="DM Sans"/>
              </a:rPr>
              <a:t>Enhance traffic flow and reduce congestion by assisting drivers in making informed decisions, such as lane changes, speed adjustments, and right-of-way prioritization.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E5ACBD-43B1-5431-905D-8E8226B7C56D}"/>
              </a:ext>
            </a:extLst>
          </p:cNvPr>
          <p:cNvSpPr txBox="1"/>
          <p:nvPr/>
        </p:nvSpPr>
        <p:spPr>
          <a:xfrm>
            <a:off x="685800" y="1834115"/>
            <a:ext cx="3581400" cy="63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>
              <a:lnSpc>
                <a:spcPts val="4114"/>
              </a:lnSpc>
              <a:spcBef>
                <a:spcPct val="0"/>
              </a:spcBef>
            </a:pPr>
            <a:r>
              <a:rPr lang="en-US" sz="4000" spc="29" dirty="0">
                <a:solidFill>
                  <a:srgbClr val="FFFFFF"/>
                </a:solidFill>
                <a:latin typeface="DM Sans Bold"/>
              </a:rPr>
              <a:t>Traffic Safety</a:t>
            </a:r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id="{631AB55F-EB20-17F5-2701-D9A5E526DF04}"/>
              </a:ext>
            </a:extLst>
          </p:cNvPr>
          <p:cNvSpPr/>
          <p:nvPr/>
        </p:nvSpPr>
        <p:spPr>
          <a:xfrm>
            <a:off x="12945509" y="1611586"/>
            <a:ext cx="3996483" cy="745135"/>
          </a:xfrm>
          <a:custGeom>
            <a:avLst/>
            <a:gdLst/>
            <a:ahLst/>
            <a:cxnLst/>
            <a:rect l="l" t="t" r="r" b="b"/>
            <a:pathLst>
              <a:path w="914964" h="170593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chemeClr val="tx1"/>
          </a:solidFill>
        </p:spPr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B471C1-681E-25AB-9B09-09B7BC9DBD5F}"/>
              </a:ext>
            </a:extLst>
          </p:cNvPr>
          <p:cNvSpPr txBox="1"/>
          <p:nvPr/>
        </p:nvSpPr>
        <p:spPr>
          <a:xfrm>
            <a:off x="5548457" y="1742537"/>
            <a:ext cx="676163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29" dirty="0">
                <a:solidFill>
                  <a:srgbClr val="FFFFFF"/>
                </a:solidFill>
                <a:latin typeface="DM Sans Bold"/>
              </a:rPr>
              <a:t>Reduced Human Error</a:t>
            </a:r>
          </a:p>
          <a:p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0F7E82-243C-6971-20F6-1998CCB0F581}"/>
              </a:ext>
            </a:extLst>
          </p:cNvPr>
          <p:cNvSpPr txBox="1"/>
          <p:nvPr/>
        </p:nvSpPr>
        <p:spPr>
          <a:xfrm>
            <a:off x="13421010" y="1751754"/>
            <a:ext cx="3493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29" dirty="0">
                <a:solidFill>
                  <a:schemeClr val="bg1"/>
                </a:solidFill>
                <a:latin typeface="DM Sans Bold"/>
              </a:rPr>
              <a:t>Adaptability</a:t>
            </a:r>
          </a:p>
          <a:p>
            <a:endParaRPr lang="en-IN" dirty="0"/>
          </a:p>
        </p:txBody>
      </p:sp>
      <p:sp>
        <p:nvSpPr>
          <p:cNvPr id="34" name="Freeform 4">
            <a:extLst>
              <a:ext uri="{FF2B5EF4-FFF2-40B4-BE49-F238E27FC236}">
                <a16:creationId xmlns:a16="http://schemas.microsoft.com/office/drawing/2014/main" id="{087F4EA0-2BF6-3264-F8F8-CF001761DA89}"/>
              </a:ext>
            </a:extLst>
          </p:cNvPr>
          <p:cNvSpPr/>
          <p:nvPr/>
        </p:nvSpPr>
        <p:spPr>
          <a:xfrm>
            <a:off x="2268958" y="6292793"/>
            <a:ext cx="5808242" cy="745135"/>
          </a:xfrm>
          <a:custGeom>
            <a:avLst/>
            <a:gdLst/>
            <a:ahLst/>
            <a:cxnLst/>
            <a:rect l="l" t="t" r="r" b="b"/>
            <a:pathLst>
              <a:path w="914964" h="170593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chemeClr val="tx1"/>
          </a:solidFill>
        </p:spPr>
      </p:sp>
      <p:sp>
        <p:nvSpPr>
          <p:cNvPr id="35" name="Freeform 4">
            <a:extLst>
              <a:ext uri="{FF2B5EF4-FFF2-40B4-BE49-F238E27FC236}">
                <a16:creationId xmlns:a16="http://schemas.microsoft.com/office/drawing/2014/main" id="{781692B1-8332-A761-3503-3B3C357DE332}"/>
              </a:ext>
            </a:extLst>
          </p:cNvPr>
          <p:cNvSpPr/>
          <p:nvPr/>
        </p:nvSpPr>
        <p:spPr>
          <a:xfrm>
            <a:off x="11477525" y="6040713"/>
            <a:ext cx="3996483" cy="745135"/>
          </a:xfrm>
          <a:custGeom>
            <a:avLst/>
            <a:gdLst/>
            <a:ahLst/>
            <a:cxnLst/>
            <a:rect l="l" t="t" r="r" b="b"/>
            <a:pathLst>
              <a:path w="914964" h="170593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chemeClr val="tx1"/>
          </a:solidFill>
        </p:spPr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10FF4A-1C56-EE43-251D-2DA49661864B}"/>
              </a:ext>
            </a:extLst>
          </p:cNvPr>
          <p:cNvSpPr txBox="1"/>
          <p:nvPr/>
        </p:nvSpPr>
        <p:spPr>
          <a:xfrm>
            <a:off x="12095828" y="6131328"/>
            <a:ext cx="373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29" dirty="0">
                <a:solidFill>
                  <a:srgbClr val="FFFFFF"/>
                </a:solidFill>
                <a:latin typeface="DM Sans Bold"/>
              </a:rPr>
              <a:t>Efficiency</a:t>
            </a:r>
          </a:p>
          <a:p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07EE4-4962-4706-F749-2A141F84E08D}"/>
              </a:ext>
            </a:extLst>
          </p:cNvPr>
          <p:cNvSpPr txBox="1"/>
          <p:nvPr/>
        </p:nvSpPr>
        <p:spPr>
          <a:xfrm>
            <a:off x="2455511" y="6442968"/>
            <a:ext cx="5035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29" dirty="0">
                <a:solidFill>
                  <a:srgbClr val="FFFFFF"/>
                </a:solidFill>
                <a:latin typeface="DM Sans Bold"/>
              </a:rPr>
              <a:t>Real-time Processing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2035253">
            <a:off x="16899666" y="5536332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799999">
            <a:off x="-4491103" y="-7981820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389005" y="761753"/>
            <a:ext cx="3434095" cy="2800423"/>
          </a:xfrm>
          <a:custGeom>
            <a:avLst/>
            <a:gdLst/>
            <a:ahLst/>
            <a:cxnLst/>
            <a:rect l="l" t="t" r="r" b="b"/>
            <a:pathLst>
              <a:path w="3434095" h="2800423">
                <a:moveTo>
                  <a:pt x="0" y="0"/>
                </a:moveTo>
                <a:lnTo>
                  <a:pt x="3434095" y="0"/>
                </a:lnTo>
                <a:lnTo>
                  <a:pt x="3434095" y="2800423"/>
                </a:lnTo>
                <a:lnTo>
                  <a:pt x="0" y="28004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961787" y="3233242"/>
            <a:ext cx="4798757" cy="1938834"/>
          </a:xfrm>
          <a:custGeom>
            <a:avLst/>
            <a:gdLst/>
            <a:ahLst/>
            <a:cxnLst/>
            <a:rect l="l" t="t" r="r" b="b"/>
            <a:pathLst>
              <a:path w="4798757" h="1938834">
                <a:moveTo>
                  <a:pt x="0" y="0"/>
                </a:moveTo>
                <a:lnTo>
                  <a:pt x="4798757" y="0"/>
                </a:lnTo>
                <a:lnTo>
                  <a:pt x="4798757" y="1938835"/>
                </a:lnTo>
                <a:lnTo>
                  <a:pt x="0" y="19388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06400" y="5651401"/>
            <a:ext cx="5526506" cy="1187768"/>
          </a:xfrm>
          <a:custGeom>
            <a:avLst/>
            <a:gdLst/>
            <a:ahLst/>
            <a:cxnLst/>
            <a:rect l="l" t="t" r="r" b="b"/>
            <a:pathLst>
              <a:path w="5526506" h="1187768">
                <a:moveTo>
                  <a:pt x="0" y="0"/>
                </a:moveTo>
                <a:lnTo>
                  <a:pt x="5526505" y="0"/>
                </a:lnTo>
                <a:lnTo>
                  <a:pt x="5526505" y="1187767"/>
                </a:lnTo>
                <a:lnTo>
                  <a:pt x="0" y="11877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656852" y="1597795"/>
            <a:ext cx="15631148" cy="1080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72"/>
              </a:lnSpc>
            </a:pPr>
            <a:r>
              <a:rPr lang="en-US" sz="3168" spc="310">
                <a:solidFill>
                  <a:srgbClr val="231F20"/>
                </a:solidFill>
                <a:latin typeface="DM Sans Bold"/>
              </a:rPr>
              <a:t> It is a fundamental library in the Python programming language for numerical and mathematical computations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33230" y="3589388"/>
            <a:ext cx="13417059" cy="1614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1"/>
              </a:lnSpc>
            </a:pPr>
            <a:r>
              <a:rPr lang="en-US" sz="3131" spc="306">
                <a:solidFill>
                  <a:srgbClr val="231F20"/>
                </a:solidFill>
                <a:latin typeface="DM Sans Bold"/>
              </a:rPr>
              <a:t>Pandas is an open-source Python library designed for data manipulation and analysis for working with structured data.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20105" y="5594251"/>
            <a:ext cx="12867895" cy="161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144" spc="308">
                <a:solidFill>
                  <a:srgbClr val="231F20"/>
                </a:solidFill>
                <a:latin typeface="DM Sans Bold"/>
              </a:rPr>
              <a:t>It provides a flexible and highly customizable interface for creating a wide variety of charts, graphs, plots, and other visual representations of data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0162" y="7796464"/>
            <a:ext cx="12969492" cy="2156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144" spc="308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144" spc="308">
                <a:solidFill>
                  <a:srgbClr val="231F20"/>
                </a:solidFill>
                <a:latin typeface="DM Sans Bold"/>
              </a:rPr>
              <a:t>It provides a comprehensive set of tools and algorithms for various machine learning tasks, including classification, regression, clustering, dimensionality reduction, model selection, and more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62201" y="-142875"/>
            <a:ext cx="12151946" cy="1321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82"/>
              </a:lnSpc>
            </a:pPr>
            <a:r>
              <a:rPr lang="en-US" sz="7772" dirty="0">
                <a:solidFill>
                  <a:srgbClr val="000000"/>
                </a:solidFill>
                <a:latin typeface="Canva Sans Bold"/>
              </a:rPr>
              <a:t>TECHNOLOGY USED</a:t>
            </a:r>
          </a:p>
        </p:txBody>
      </p:sp>
      <p:sp>
        <p:nvSpPr>
          <p:cNvPr id="13" name="Freeform 13"/>
          <p:cNvSpPr/>
          <p:nvPr/>
        </p:nvSpPr>
        <p:spPr>
          <a:xfrm>
            <a:off x="13199653" y="6429848"/>
            <a:ext cx="4182283" cy="4182283"/>
          </a:xfrm>
          <a:custGeom>
            <a:avLst/>
            <a:gdLst/>
            <a:ahLst/>
            <a:cxnLst/>
            <a:rect l="l" t="t" r="r" b="b"/>
            <a:pathLst>
              <a:path w="4182283" h="4182283">
                <a:moveTo>
                  <a:pt x="0" y="0"/>
                </a:moveTo>
                <a:lnTo>
                  <a:pt x="4182283" y="0"/>
                </a:lnTo>
                <a:lnTo>
                  <a:pt x="4182283" y="4182283"/>
                </a:lnTo>
                <a:lnTo>
                  <a:pt x="0" y="41822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2035253">
            <a:off x="16852096" y="5471670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316715" y="5086350"/>
            <a:ext cx="12690737" cy="161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144" spc="308">
                <a:solidFill>
                  <a:srgbClr val="231F20"/>
                </a:solidFill>
                <a:latin typeface="DM Sans Bold"/>
              </a:rPr>
              <a:t>Python  is widely used in various domains, including web development, data science, machine learning, scientific computing, automation, and more.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6389" y="2602315"/>
            <a:ext cx="14245052" cy="161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144" spc="308">
                <a:solidFill>
                  <a:srgbClr val="231F20"/>
                </a:solidFill>
                <a:latin typeface="DM Sans Bold"/>
              </a:rPr>
              <a:t>It is designed to be user-friendly, modular, and highly extensible, making it a popular choice for building and training deep neural networks.</a:t>
            </a:r>
          </a:p>
        </p:txBody>
      </p:sp>
      <p:sp>
        <p:nvSpPr>
          <p:cNvPr id="6" name="Freeform 6"/>
          <p:cNvSpPr/>
          <p:nvPr/>
        </p:nvSpPr>
        <p:spPr>
          <a:xfrm rot="-10799999">
            <a:off x="-5160529" y="-770572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1525" y="-257410"/>
            <a:ext cx="4021276" cy="2572220"/>
          </a:xfrm>
          <a:custGeom>
            <a:avLst/>
            <a:gdLst/>
            <a:ahLst/>
            <a:cxnLst/>
            <a:rect l="l" t="t" r="r" b="b"/>
            <a:pathLst>
              <a:path w="4021276" h="2572220">
                <a:moveTo>
                  <a:pt x="0" y="0"/>
                </a:moveTo>
                <a:lnTo>
                  <a:pt x="4021275" y="0"/>
                </a:lnTo>
                <a:lnTo>
                  <a:pt x="4021275" y="2572220"/>
                </a:lnTo>
                <a:lnTo>
                  <a:pt x="0" y="25722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3586063" y="1859943"/>
            <a:ext cx="4934897" cy="2746710"/>
          </a:xfrm>
          <a:custGeom>
            <a:avLst/>
            <a:gdLst/>
            <a:ahLst/>
            <a:cxnLst/>
            <a:rect l="l" t="t" r="r" b="b"/>
            <a:pathLst>
              <a:path w="4934897" h="2746710">
                <a:moveTo>
                  <a:pt x="0" y="0"/>
                </a:moveTo>
                <a:lnTo>
                  <a:pt x="4934896" y="0"/>
                </a:lnTo>
                <a:lnTo>
                  <a:pt x="4934896" y="2746710"/>
                </a:lnTo>
                <a:lnTo>
                  <a:pt x="0" y="27467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280243" y="4559260"/>
            <a:ext cx="5909582" cy="2978180"/>
          </a:xfrm>
          <a:custGeom>
            <a:avLst/>
            <a:gdLst/>
            <a:ahLst/>
            <a:cxnLst/>
            <a:rect l="l" t="t" r="r" b="b"/>
            <a:pathLst>
              <a:path w="5909582" h="2978180">
                <a:moveTo>
                  <a:pt x="0" y="0"/>
                </a:moveTo>
                <a:lnTo>
                  <a:pt x="5909582" y="0"/>
                </a:lnTo>
                <a:lnTo>
                  <a:pt x="5909582" y="2978179"/>
                </a:lnTo>
                <a:lnTo>
                  <a:pt x="0" y="29781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889333" y="7461090"/>
            <a:ext cx="2024207" cy="2493148"/>
          </a:xfrm>
          <a:custGeom>
            <a:avLst/>
            <a:gdLst/>
            <a:ahLst/>
            <a:cxnLst/>
            <a:rect l="l" t="t" r="r" b="b"/>
            <a:pathLst>
              <a:path w="2024207" h="2493148">
                <a:moveTo>
                  <a:pt x="0" y="0"/>
                </a:moveTo>
                <a:lnTo>
                  <a:pt x="2024207" y="0"/>
                </a:lnTo>
                <a:lnTo>
                  <a:pt x="2024207" y="2493148"/>
                </a:lnTo>
                <a:lnTo>
                  <a:pt x="0" y="24931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242800" y="183578"/>
            <a:ext cx="13915352" cy="1658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36"/>
              </a:lnSpc>
            </a:pPr>
            <a:r>
              <a:rPr lang="en-US" sz="3215" spc="315">
                <a:solidFill>
                  <a:srgbClr val="231F20"/>
                </a:solidFill>
                <a:latin typeface="DM Sans Bold"/>
              </a:rPr>
              <a:t>It is one of the most popular and widely used libraries for building and training machine learning models, particularly deep learning models.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1525" y="7832714"/>
            <a:ext cx="14245052" cy="1963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65"/>
              </a:lnSpc>
            </a:pPr>
            <a:r>
              <a:rPr lang="en-US" sz="2873" spc="281">
                <a:solidFill>
                  <a:srgbClr val="231F20"/>
                </a:solidFill>
                <a:latin typeface="DM Sans Bold"/>
              </a:rPr>
              <a:t>OpenCV (Open Source Computer Vision Library) is an open-source computer vision and machine learning software library designed to provide a comprehensive infrastructure for computer vision applications.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135600" cy="11246884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714586" y="-5068614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62000" y="1394079"/>
            <a:ext cx="14900136" cy="7183580"/>
          </a:xfrm>
          <a:custGeom>
            <a:avLst/>
            <a:gdLst/>
            <a:ahLst/>
            <a:cxnLst/>
            <a:rect l="l" t="t" r="r" b="b"/>
            <a:pathLst>
              <a:path w="14900136" h="7183580">
                <a:moveTo>
                  <a:pt x="0" y="0"/>
                </a:moveTo>
                <a:lnTo>
                  <a:pt x="14900136" y="0"/>
                </a:lnTo>
                <a:lnTo>
                  <a:pt x="14900136" y="7183581"/>
                </a:lnTo>
                <a:lnTo>
                  <a:pt x="0" y="71835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cap="sq">
            <a:noFill/>
            <a:prstDash val="sysDot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2926744" y="-121982"/>
            <a:ext cx="11552977" cy="1150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11"/>
              </a:lnSpc>
            </a:pPr>
            <a:r>
              <a:rPr lang="en-US" sz="6747" spc="357">
                <a:solidFill>
                  <a:srgbClr val="231F20"/>
                </a:solidFill>
                <a:latin typeface="Oswald Bold"/>
              </a:rPr>
              <a:t>WORKFLOW 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588418"/>
            <a:ext cx="18167035" cy="107823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367511" y="79599"/>
            <a:ext cx="11552977" cy="1165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PATENT STATUS</a:t>
            </a:r>
          </a:p>
        </p:txBody>
      </p:sp>
      <p:sp>
        <p:nvSpPr>
          <p:cNvPr id="4" name="Freeform 4"/>
          <p:cNvSpPr/>
          <p:nvPr/>
        </p:nvSpPr>
        <p:spPr>
          <a:xfrm>
            <a:off x="15231287" y="-5021641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4176364">
            <a:off x="-4081643" y="7540154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437851" y="2112206"/>
            <a:ext cx="9525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  <a:spcBef>
                <a:spcPct val="0"/>
              </a:spcBef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-4267200" y="1444919"/>
            <a:ext cx="1487057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 dirty="0">
                <a:solidFill>
                  <a:srgbClr val="231F20"/>
                </a:solidFill>
                <a:latin typeface="Canva Sans"/>
              </a:rPr>
              <a:t>Patent has been publish..!!!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3F1483-4EA5-ADB7-67A1-40762E525E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52" y="1248447"/>
            <a:ext cx="11816457" cy="96426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078860" y="5913948"/>
            <a:ext cx="4180440" cy="3344352"/>
          </a:xfrm>
          <a:custGeom>
            <a:avLst/>
            <a:gdLst/>
            <a:ahLst/>
            <a:cxnLst/>
            <a:rect l="l" t="t" r="r" b="b"/>
            <a:pathLst>
              <a:path w="4180440" h="3344352">
                <a:moveTo>
                  <a:pt x="0" y="0"/>
                </a:moveTo>
                <a:lnTo>
                  <a:pt x="4180440" y="0"/>
                </a:lnTo>
                <a:lnTo>
                  <a:pt x="4180440" y="3344352"/>
                </a:lnTo>
                <a:lnTo>
                  <a:pt x="0" y="33443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926744" y="173545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RESEARCH PAPER STATUS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B6DBF3-0F10-29B7-805F-355F8B185E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7900"/>
            <a:ext cx="15011400" cy="7524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1410BE-7760-0543-431C-12FF9B41992E}"/>
              </a:ext>
            </a:extLst>
          </p:cNvPr>
          <p:cNvSpPr txBox="1"/>
          <p:nvPr/>
        </p:nvSpPr>
        <p:spPr>
          <a:xfrm>
            <a:off x="1676400" y="1471940"/>
            <a:ext cx="9904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Research paper submitted to conference and waiting for approval..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806</Words>
  <Application>Microsoft Office PowerPoint</Application>
  <PresentationFormat>Custom</PresentationFormat>
  <Paragraphs>68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Oswald Bold</vt:lpstr>
      <vt:lpstr>DM Sans</vt:lpstr>
      <vt:lpstr>Arial</vt:lpstr>
      <vt:lpstr>DM Sans Bold</vt:lpstr>
      <vt:lpstr>Calibri</vt:lpstr>
      <vt:lpstr>Canva Sans</vt:lpstr>
      <vt:lpstr>Oswald Bold Italics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</dc:title>
  <cp:lastModifiedBy>ashish kumar</cp:lastModifiedBy>
  <cp:revision>4</cp:revision>
  <dcterms:created xsi:type="dcterms:W3CDTF">2006-08-16T00:00:00Z</dcterms:created>
  <dcterms:modified xsi:type="dcterms:W3CDTF">2024-03-10T13:54:46Z</dcterms:modified>
  <dc:identifier>DAFvXFL6Cac</dc:identifier>
</cp:coreProperties>
</file>