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1E8A3-D36B-4FCD-A220-8B5FB9E5C1EF}" type="datetimeFigureOut">
              <a:rPr lang="zh-CN" altLang="en-US" smtClean="0"/>
              <a:pPr/>
              <a:t>2018-05-11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DE68-67A8-4C6B-91F1-3F9C06280F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1464-E457-4C1E-99B3-BD42737039AC}" type="datetimeFigureOut">
              <a:rPr lang="zh-CN" altLang="en-US" smtClean="0"/>
              <a:pPr/>
              <a:t>2018-05-11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010C-F513-4AD8-9C89-2CD9AA2227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66713" y="6172200"/>
            <a:ext cx="8429625" cy="1588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66713" y="785813"/>
            <a:ext cx="8429625" cy="1587"/>
          </a:xfrm>
          <a:prstGeom prst="line">
            <a:avLst/>
          </a:prstGeom>
          <a:ln w="31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3" descr="logo5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8713" y="6254750"/>
            <a:ext cx="12858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158" y="357166"/>
            <a:ext cx="8429684" cy="428628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6238" y="6249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logo5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950" y="6254750"/>
            <a:ext cx="12858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6238" y="6249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0E4CACEC-ACE9-4099-99B6-1FD4063CF87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000125" y="1928813"/>
            <a:ext cx="72866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谢谢！</a:t>
            </a:r>
            <a:endParaRPr lang="en-US" altLang="zh-CN" sz="88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defRPr/>
            </a:pPr>
            <a:r>
              <a:rPr lang="en-US" altLang="zh-CN" sz="8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THANKS!</a:t>
            </a:r>
          </a:p>
        </p:txBody>
      </p:sp>
      <p:pic>
        <p:nvPicPr>
          <p:cNvPr id="3" name="图片 2" descr="logo5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950" y="6254750"/>
            <a:ext cx="12858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6238" y="6249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5D830663-CC02-4D91-AFBE-E207F112A6A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ransition>
    <p:wipe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2571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BMW EDI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报文追溯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4CACEC-ACE9-4099-99B6-1FD4063CF87F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625" y="795338"/>
            <a:ext cx="79200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zh-CN" altLang="en-US" sz="1200" kern="0" dirty="0">
                <a:latin typeface="+mn-lt"/>
              </a:rPr>
              <a:t>最后更新：</a:t>
            </a:r>
            <a:r>
              <a:rPr lang="en-US" altLang="zh-CN" sz="1200" kern="0" dirty="0" smtClean="0">
                <a:latin typeface="+mn-lt"/>
              </a:rPr>
              <a:t>2018-05-11</a:t>
            </a:r>
            <a:endParaRPr lang="de-DE" altLang="zh-CN" sz="12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31640" y="4446240"/>
            <a:ext cx="6552728" cy="9989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说明：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本资料以</a:t>
            </a:r>
            <a:r>
              <a:rPr lang="en-US" altLang="zh-CN" sz="1400" noProof="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OrderNo</a:t>
            </a:r>
            <a:r>
              <a:rPr lang="en-US" altLang="zh-CN" sz="14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=‘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6023814’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PartFamily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=‘STFUTAV’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为例进行介绍，如需追溯其他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OrderNo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PartFamily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报文，只要把查询语句中的相应参数替换掉就可以。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496944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步骤一、查找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报文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PacketID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83671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在</a:t>
            </a:r>
            <a:r>
              <a:rPr lang="en-US" altLang="zh-CN" sz="1600" b="1" dirty="0" smtClean="0"/>
              <a:t>JIS</a:t>
            </a:r>
            <a:r>
              <a:rPr lang="zh-CN" altLang="en-US" sz="1600" b="1" dirty="0" smtClean="0"/>
              <a:t>数据库中（</a:t>
            </a:r>
            <a:r>
              <a:rPr lang="en-US" altLang="zh-CN" sz="1600" b="1" dirty="0" smtClean="0"/>
              <a:t>BBA_JIS_DB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r>
              <a:rPr lang="en-US" altLang="zh-CN" sz="1600" dirty="0" smtClean="0"/>
              <a:t>select * from BRI_CALLOFF where </a:t>
            </a:r>
            <a:r>
              <a:rPr lang="en-US" altLang="zh-CN" sz="1600" dirty="0" err="1" smtClean="0"/>
              <a:t>plantlocation</a:t>
            </a:r>
            <a:r>
              <a:rPr lang="en-US" altLang="zh-CN" sz="1600" dirty="0" smtClean="0"/>
              <a:t>='88' and </a:t>
            </a:r>
            <a:r>
              <a:rPr lang="en-US" altLang="zh-CN" sz="1600" dirty="0" err="1" smtClean="0"/>
              <a:t>OrderNo</a:t>
            </a:r>
            <a:r>
              <a:rPr lang="en-US" altLang="zh-CN" sz="1600" dirty="0" smtClean="0"/>
              <a:t>='6023814' and </a:t>
            </a:r>
            <a:r>
              <a:rPr lang="en-US" altLang="zh-CN" sz="1600" dirty="0" err="1" smtClean="0"/>
              <a:t>partfamily</a:t>
            </a:r>
            <a:r>
              <a:rPr lang="en-US" altLang="zh-CN" sz="1600" dirty="0" smtClean="0"/>
              <a:t>='STFUTAV' order by </a:t>
            </a:r>
            <a:r>
              <a:rPr lang="en-US" altLang="zh-CN" sz="1600" dirty="0" err="1" smtClean="0"/>
              <a:t>SyncDT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75656" y="2780928"/>
            <a:ext cx="43204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936" y="2780928"/>
            <a:ext cx="165618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36" y="4797152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+3</a:t>
            </a:r>
            <a:r>
              <a:rPr lang="zh-CN" altLang="en-US" sz="1600" dirty="0" smtClean="0"/>
              <a:t>数据包：</a:t>
            </a:r>
            <a:r>
              <a:rPr lang="en-US" altLang="zh-CN" sz="1600" dirty="0" smtClean="0"/>
              <a:t>FAAC758C-DF3F-4229-899B-42AB27E9B430 </a:t>
            </a:r>
          </a:p>
          <a:p>
            <a:r>
              <a:rPr lang="en-US" altLang="zh-CN" sz="1600" dirty="0" smtClean="0"/>
              <a:t>+1</a:t>
            </a:r>
            <a:r>
              <a:rPr lang="zh-CN" altLang="en-US" sz="1600" dirty="0" smtClean="0"/>
              <a:t>数据包： </a:t>
            </a:r>
            <a:r>
              <a:rPr lang="en-US" altLang="zh-CN" sz="1600" dirty="0" smtClean="0"/>
              <a:t>CF8F5B7E-E973-421B-BFD1-D34056E7C266</a:t>
            </a:r>
          </a:p>
          <a:p>
            <a:r>
              <a:rPr lang="en-US" altLang="zh-CN" sz="1600" dirty="0" smtClean="0"/>
              <a:t>+1</a:t>
            </a:r>
            <a:r>
              <a:rPr lang="zh-CN" altLang="en-US" sz="1600" dirty="0" smtClean="0"/>
              <a:t>数据包： </a:t>
            </a:r>
            <a:r>
              <a:rPr lang="en-US" altLang="zh-CN" sz="1600" dirty="0" smtClean="0"/>
              <a:t>E677A5EC-4946-4108-89DC-CA13F45A7229</a:t>
            </a:r>
          </a:p>
          <a:p>
            <a:r>
              <a:rPr lang="en-US" altLang="zh-CN" sz="1600" dirty="0" smtClean="0"/>
              <a:t>+1</a:t>
            </a:r>
            <a:r>
              <a:rPr lang="zh-CN" altLang="en-US" sz="1600" dirty="0" smtClean="0"/>
              <a:t>数据包： </a:t>
            </a:r>
            <a:r>
              <a:rPr lang="en-US" altLang="zh-CN" sz="1600" dirty="0" smtClean="0"/>
              <a:t>F78D4327-BA18-431F-B843-3941F87AAC14</a:t>
            </a:r>
          </a:p>
          <a:p>
            <a:r>
              <a:rPr lang="en-US" altLang="zh-CN" sz="1600" dirty="0" smtClean="0"/>
              <a:t>+1</a:t>
            </a:r>
            <a:r>
              <a:rPr lang="zh-CN" altLang="en-US" sz="1600" dirty="0" smtClean="0"/>
              <a:t>数据包： </a:t>
            </a:r>
            <a:r>
              <a:rPr lang="en-US" altLang="zh-CN" sz="1600" dirty="0" smtClean="0"/>
              <a:t>24F74DC1-FF13-422E-8965-783942FA9F73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3651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JIS</a:t>
            </a:r>
            <a:r>
              <a:rPr lang="zh-CN" altLang="en-US" b="1" dirty="0" smtClean="0"/>
              <a:t>系统共收到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个相关的</a:t>
            </a:r>
            <a:r>
              <a:rPr lang="en-US" altLang="zh-CN" b="1" dirty="0" smtClean="0"/>
              <a:t>EDI</a:t>
            </a:r>
            <a:r>
              <a:rPr lang="zh-CN" altLang="en-US" b="1" dirty="0" smtClean="0"/>
              <a:t>数据包：</a:t>
            </a:r>
            <a:endParaRPr lang="zh-CN" alt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步骤二、根据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报文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PacketID</a:t>
            </a:r>
            <a:r>
              <a:rPr lang="zh-CN" altLang="en-US" dirty="0" smtClean="0"/>
              <a:t>）查找报文时间、文件名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836713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在</a:t>
            </a:r>
            <a:r>
              <a:rPr lang="en-US" altLang="zh-CN" sz="1600" b="1" dirty="0" smtClean="0"/>
              <a:t>EDI</a:t>
            </a:r>
            <a:r>
              <a:rPr lang="zh-CN" altLang="en-US" sz="1600" b="1" dirty="0" smtClean="0"/>
              <a:t>数据库中（</a:t>
            </a:r>
            <a:r>
              <a:rPr lang="en-US" altLang="zh-CN" sz="1600" b="1" dirty="0" smtClean="0"/>
              <a:t> BBA_EDI_DB </a:t>
            </a:r>
            <a:r>
              <a:rPr lang="zh-CN" altLang="en-US" sz="1600" b="1" dirty="0" smtClean="0"/>
              <a:t>）：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根据步骤一查询得到的报文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（以第一个</a:t>
            </a:r>
            <a:r>
              <a:rPr lang="en-US" altLang="zh-CN" sz="1600" dirty="0" smtClean="0"/>
              <a:t>+3</a:t>
            </a:r>
            <a:r>
              <a:rPr lang="zh-CN" altLang="en-US" sz="1600" dirty="0" smtClean="0"/>
              <a:t>的为例）：</a:t>
            </a:r>
            <a:endParaRPr lang="en-US" altLang="zh-CN" sz="1600" dirty="0" smtClean="0"/>
          </a:p>
          <a:p>
            <a:r>
              <a:rPr lang="en-US" altLang="zh-CN" sz="1600" dirty="0" smtClean="0"/>
              <a:t>SELECT *  FROM </a:t>
            </a:r>
            <a:r>
              <a:rPr lang="en-US" altLang="zh-CN" sz="1600" dirty="0" err="1" smtClean="0"/>
              <a:t>bwmedi_OrigInfo</a:t>
            </a:r>
            <a:r>
              <a:rPr lang="en-US" altLang="zh-CN" sz="1600" dirty="0" smtClean="0"/>
              <a:t>  where </a:t>
            </a:r>
            <a:r>
              <a:rPr lang="en-US" altLang="zh-CN" sz="1600" dirty="0" err="1" smtClean="0"/>
              <a:t>packetid</a:t>
            </a:r>
            <a:r>
              <a:rPr lang="en-US" altLang="zh-CN" sz="1600" dirty="0" smtClean="0"/>
              <a:t>='FAAC758C-DF3F-4229-899B-42AB27E9B430'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753741"/>
            <a:ext cx="835292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67544" y="4797152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FileName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EDI</a:t>
            </a:r>
            <a:r>
              <a:rPr lang="zh-CN" altLang="en-US" sz="1600" dirty="0" smtClean="0"/>
              <a:t>报文落地时的文件名；</a:t>
            </a:r>
            <a:endParaRPr lang="en-US" altLang="zh-CN" sz="1600" dirty="0" smtClean="0"/>
          </a:p>
          <a:p>
            <a:r>
              <a:rPr lang="en-US" altLang="zh-CN" sz="1600" dirty="0" err="1" smtClean="0"/>
              <a:t>ReceiveDT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EDI</a:t>
            </a:r>
            <a:r>
              <a:rPr lang="zh-CN" altLang="en-US" sz="1600" dirty="0" smtClean="0"/>
              <a:t>报文落地时间；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SaveDT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JIS</a:t>
            </a:r>
            <a:r>
              <a:rPr lang="zh-CN" altLang="en-US" sz="1600" dirty="0" smtClean="0"/>
              <a:t>系统把</a:t>
            </a:r>
            <a:r>
              <a:rPr lang="en-US" altLang="zh-CN" sz="1600" dirty="0" smtClean="0"/>
              <a:t>EDI</a:t>
            </a:r>
            <a:r>
              <a:rPr lang="zh-CN" altLang="en-US" sz="1600" dirty="0" smtClean="0"/>
              <a:t>报文写入数据库时间；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AnalyzeFlag</a:t>
            </a:r>
            <a:r>
              <a:rPr lang="zh-CN" altLang="en-US" sz="1600" dirty="0" smtClean="0"/>
              <a:t>：报文分析标志。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：未分析，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：分析成功，其他值是分析不成功。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AnalyzeNote</a:t>
            </a:r>
            <a:r>
              <a:rPr lang="zh-CN" altLang="en-US" sz="1600" dirty="0" smtClean="0"/>
              <a:t>：分析说明。如：分析成功，或分析不成功（原因）。</a:t>
            </a:r>
            <a:endParaRPr lang="en-US" altLang="zh-CN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43651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字段说明：</a:t>
            </a:r>
            <a:endParaRPr lang="zh-CN" alt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步骤三、根据</a:t>
            </a:r>
            <a:r>
              <a:rPr lang="en-US" altLang="zh-CN" dirty="0" err="1" smtClean="0"/>
              <a:t>ReceiveDT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FileName</a:t>
            </a:r>
            <a:r>
              <a:rPr lang="zh-CN" altLang="en-US" dirty="0" smtClean="0"/>
              <a:t>查找原始报文文件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836713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EDI</a:t>
            </a:r>
            <a:r>
              <a:rPr lang="zh-CN" altLang="en-US" sz="1600" b="1" dirty="0" smtClean="0"/>
              <a:t>原始报文可以通过以下两种方式查找到：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：根据步骤二查找结果中的</a:t>
            </a:r>
            <a:r>
              <a:rPr lang="en-US" altLang="zh-CN" sz="1600" dirty="0" err="1" smtClean="0"/>
              <a:t>FileName</a:t>
            </a:r>
            <a:r>
              <a:rPr lang="zh-CN" altLang="en-US" sz="1600" dirty="0" smtClean="0"/>
              <a:t>，在硬盘的报文备份目录下查找；</a:t>
            </a:r>
            <a:endParaRPr lang="en-US" altLang="zh-CN" sz="1600" dirty="0" smtClean="0"/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：根据报文落地时间，在</a:t>
            </a:r>
            <a:r>
              <a:rPr lang="en-US" altLang="zh-CN" sz="1600" dirty="0" smtClean="0"/>
              <a:t>JIS</a:t>
            </a:r>
            <a:r>
              <a:rPr lang="zh-CN" altLang="en-US" sz="1600" dirty="0" smtClean="0"/>
              <a:t>系统的管理模块中查找：</a:t>
            </a:r>
            <a:endParaRPr lang="zh-CN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24936" cy="429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87624" y="2276872"/>
            <a:ext cx="41044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483768" y="1628800"/>
            <a:ext cx="2088232" cy="504056"/>
          </a:xfrm>
          <a:prstGeom prst="wedgeRoundRectCallout">
            <a:avLst>
              <a:gd name="adj1" fmla="val -26523"/>
              <a:gd name="adj2" fmla="val 83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</a:t>
            </a:r>
            <a:r>
              <a:rPr lang="en-US" altLang="zh-CN" sz="1400" dirty="0" smtClean="0"/>
              <a:t>EDI</a:t>
            </a:r>
            <a:r>
              <a:rPr lang="zh-CN" altLang="en-US" sz="1400" dirty="0" smtClean="0"/>
              <a:t>报文落地时间，圈定查询时间范围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724128" y="2276872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05380" y="2690180"/>
            <a:ext cx="774332" cy="37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1720" y="3284984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2555776" y="4005064"/>
            <a:ext cx="2088232" cy="504056"/>
          </a:xfrm>
          <a:prstGeom prst="wedgeRoundRectCallout">
            <a:avLst>
              <a:gd name="adj1" fmla="val -17595"/>
              <a:gd name="adj2" fmla="val -13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选中对应的报文</a:t>
            </a:r>
            <a:endParaRPr lang="zh-CN" altLang="en-US" sz="1400" dirty="0"/>
          </a:p>
        </p:txBody>
      </p:sp>
      <p:sp>
        <p:nvSpPr>
          <p:cNvPr id="14" name="圆角矩形标注 13"/>
          <p:cNvSpPr/>
          <p:nvPr/>
        </p:nvSpPr>
        <p:spPr>
          <a:xfrm>
            <a:off x="5868144" y="3933056"/>
            <a:ext cx="2088232" cy="504056"/>
          </a:xfrm>
          <a:prstGeom prst="wedgeRoundRectCallout">
            <a:avLst>
              <a:gd name="adj1" fmla="val -15469"/>
              <a:gd name="adj2" fmla="val -16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原始报文内容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364088" y="2996952"/>
            <a:ext cx="32403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步骤四、原始报文内容查看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836713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EDI</a:t>
            </a:r>
            <a:r>
              <a:rPr lang="zh-CN" altLang="en-US" sz="1600" b="1" dirty="0" smtClean="0"/>
              <a:t>原始报文查看：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：直接打开硬盘上的备份报文文件；</a:t>
            </a:r>
            <a:endParaRPr lang="en-US" altLang="zh-CN" sz="1600" dirty="0" smtClean="0"/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：在</a:t>
            </a:r>
            <a:r>
              <a:rPr lang="en-US" altLang="zh-CN" sz="1600" dirty="0" smtClean="0"/>
              <a:t> JIS</a:t>
            </a:r>
            <a:r>
              <a:rPr lang="zh-CN" altLang="en-US" sz="1600" dirty="0" smtClean="0"/>
              <a:t>系统的管理模块中，鼠标焦点切换到“原始报文内容”框，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再按鼠标右键，全选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复制。打开一个空记事本，黏贴复制的内容；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95536" y="249289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一个报文一般包含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OrderNo</a:t>
            </a:r>
            <a:r>
              <a:rPr lang="zh-CN" altLang="en-US" dirty="0" smtClean="0"/>
              <a:t>的信息，本次例子关注以下片段：</a:t>
            </a:r>
            <a:endParaRPr lang="en-US" altLang="zh-CN" dirty="0" smtClean="0"/>
          </a:p>
          <a:p>
            <a:r>
              <a:rPr lang="en-US" altLang="zh-CN" dirty="0" smtClean="0"/>
              <a:t>SEQ+3'GIR+1+31440713:AQ+00697753:ML+60238141:AN+MN72125:VN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835292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步骤五、原始报文内容分析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SEQ+3</a:t>
            </a:r>
            <a:r>
              <a:rPr lang="en-US" altLang="zh-CN" dirty="0" smtClean="0">
                <a:solidFill>
                  <a:srgbClr val="FF0000"/>
                </a:solidFill>
              </a:rPr>
              <a:t>+0030950741'DTM+2:20180428220559:204</a:t>
            </a:r>
            <a:r>
              <a:rPr lang="en-US" altLang="zh-CN" dirty="0" smtClean="0"/>
              <a:t>'GIR+1+32199848:AQ+00725311:ML+08449621:AN+ML00896:VN'</a:t>
            </a:r>
            <a:r>
              <a:rPr lang="en-US" altLang="zh-CN" dirty="0" smtClean="0">
                <a:solidFill>
                  <a:srgbClr val="FF0000"/>
                </a:solidFill>
              </a:rPr>
              <a:t>LOC+44+M01072'LOC+83+0000M010L003</a:t>
            </a:r>
            <a:r>
              <a:rPr lang="en-US" altLang="zh-CN" dirty="0" smtClean="0"/>
              <a:t>'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214214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SEQ+3'GIR+1+31440713:AQ+00697753:ML+60238141:AN+MN72125:VN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836712"/>
            <a:ext cx="3039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常规的一个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报文片段：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844824"/>
            <a:ext cx="280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本次例子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报文片段：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2843644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对比：本次例子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的报文片段少了（</a:t>
            </a:r>
            <a:r>
              <a:rPr lang="zh-CN" altLang="en-US" dirty="0" smtClean="0">
                <a:solidFill>
                  <a:srgbClr val="FF0000"/>
                </a:solidFill>
              </a:rPr>
              <a:t>红色字体部分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0030950741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SequenceNo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20180428220559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SWET;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M01072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ProductLine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0000M010L003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ConsumptionPoint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步骤六、其他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899428"/>
            <a:ext cx="6615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按步骤二至步骤五的方法，对本例的其他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报文进行分析。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475492"/>
            <a:ext cx="82974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对本例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报文分析后，确实没找到该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SequenceNo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EDI</a:t>
            </a:r>
            <a:r>
              <a:rPr lang="zh-CN" altLang="en-US" dirty="0" smtClean="0"/>
              <a:t>的报文文件名称、报文落地时间发给</a:t>
            </a:r>
            <a:r>
              <a:rPr lang="en-US" altLang="zh-CN" dirty="0" smtClean="0"/>
              <a:t>BMW</a:t>
            </a:r>
            <a:r>
              <a:rPr lang="zh-CN" altLang="en-US" dirty="0" smtClean="0"/>
              <a:t>，让其帮忙核对其所发的报文</a:t>
            </a:r>
            <a:endParaRPr lang="en-US" altLang="zh-CN" dirty="0" smtClean="0"/>
          </a:p>
          <a:p>
            <a:r>
              <a:rPr lang="zh-CN" altLang="en-US" dirty="0" smtClean="0"/>
              <a:t>内容是否正确。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30663-CC02-4D91-AFBE-E207F112A6A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PPT母版</Template>
  <TotalTime>119</TotalTime>
  <Words>547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PPT母版</vt:lpstr>
      <vt:lpstr>BMW EDI报文追溯</vt:lpstr>
      <vt:lpstr>步骤一、查找EDI报文ID（PacketID）</vt:lpstr>
      <vt:lpstr>步骤二、根据EDI报文ID（PacketID）查找报文时间、文件名</vt:lpstr>
      <vt:lpstr>步骤三、根据ReceiveDT、 FileName查找原始报文文件</vt:lpstr>
      <vt:lpstr>步骤四、原始报文内容查看</vt:lpstr>
      <vt:lpstr>步骤五、原始报文内容分析</vt:lpstr>
      <vt:lpstr>步骤六、其他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yushengzhuo</cp:lastModifiedBy>
  <cp:revision>40</cp:revision>
  <dcterms:modified xsi:type="dcterms:W3CDTF">2018-05-10T20:08:50Z</dcterms:modified>
</cp:coreProperties>
</file>