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29"/>
  </p:notesMasterIdLst>
  <p:sldIdLst>
    <p:sldId id="339" r:id="rId3"/>
    <p:sldId id="406" r:id="rId4"/>
    <p:sldId id="448" r:id="rId5"/>
    <p:sldId id="449" r:id="rId6"/>
    <p:sldId id="426" r:id="rId7"/>
    <p:sldId id="452" r:id="rId8"/>
    <p:sldId id="451" r:id="rId9"/>
    <p:sldId id="425" r:id="rId10"/>
    <p:sldId id="417" r:id="rId11"/>
    <p:sldId id="427" r:id="rId12"/>
    <p:sldId id="460" r:id="rId13"/>
    <p:sldId id="453" r:id="rId14"/>
    <p:sldId id="419" r:id="rId15"/>
    <p:sldId id="420" r:id="rId16"/>
    <p:sldId id="418" r:id="rId17"/>
    <p:sldId id="454" r:id="rId18"/>
    <p:sldId id="429" r:id="rId19"/>
    <p:sldId id="468" r:id="rId20"/>
    <p:sldId id="422" r:id="rId21"/>
    <p:sldId id="421" r:id="rId22"/>
    <p:sldId id="455" r:id="rId23"/>
    <p:sldId id="410" r:id="rId24"/>
    <p:sldId id="456" r:id="rId25"/>
    <p:sldId id="430" r:id="rId26"/>
    <p:sldId id="442" r:id="rId27"/>
    <p:sldId id="353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00"/>
    <a:srgbClr val="E40CC5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8" autoAdjust="0"/>
  </p:normalViewPr>
  <p:slideViewPr>
    <p:cSldViewPr>
      <p:cViewPr>
        <p:scale>
          <a:sx n="65" d="100"/>
          <a:sy n="65" d="100"/>
        </p:scale>
        <p:origin x="-153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5CC8E3A-17D1-4EC7-B7E2-A3276E2BB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84C9B-8F3E-44F3-972C-79A3876DF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49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C2A79A8-7366-43FC-A7C8-9A14FC71B83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2979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29B246B5-713C-4656-931C-58A7AD9B9282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5318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03200"/>
            <a:ext cx="2132012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03200"/>
            <a:ext cx="6248400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25D6A173-9502-4161-B3FB-360AE0B6D3B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20763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6" y="-4763"/>
            <a:ext cx="9180910" cy="51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D:\BOBO\品牌logo\YFPO logo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5" y="5172076"/>
            <a:ext cx="126206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428214" y="1962001"/>
            <a:ext cx="5331035" cy="759634"/>
          </a:xfrm>
        </p:spPr>
        <p:txBody>
          <a:bodyPr anchor="b" anchorCtr="0"/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主标题</a:t>
            </a:r>
            <a:endParaRPr lang="en-US" altLang="zh-CN" dirty="0" smtClean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3513" y="2910908"/>
            <a:ext cx="3402246" cy="518093"/>
          </a:xfrm>
        </p:spPr>
        <p:txBody>
          <a:bodyPr/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副标题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449833" y="5947796"/>
            <a:ext cx="999741" cy="518093"/>
          </a:xfrm>
        </p:spPr>
        <p:txBody>
          <a:bodyPr/>
          <a:lstStyle>
            <a:lvl1pPr marL="0" indent="0" algn="ctr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600" b="1" kern="12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汇报人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733124" y="5947796"/>
            <a:ext cx="1358570" cy="518093"/>
          </a:xfr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600" b="1" kern="12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marL="0" lvl="0" indent="0" algn="ctr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/>
              <a:t>2013/3/1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9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47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680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51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588" y="1104900"/>
            <a:ext cx="3732212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3733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169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1602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512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6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1A94B5C9-3A8C-4A59-BD4F-F06C9A2804F2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342490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9951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066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904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03200"/>
            <a:ext cx="2132012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03200"/>
            <a:ext cx="6248400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85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766679E0-E55E-4021-A6DC-C6BBC92871C1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0117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588" y="1104900"/>
            <a:ext cx="3732212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3733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ECA68795-7F1B-4E8E-8F9B-63E55EF826AB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895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55048C8-CCEE-464F-8E83-8DBD2BA907C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274743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C93B7E7C-0B12-4410-AF91-707CBADB066F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0100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890191E3-66CB-4EBA-B1B2-A242E7A9E726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5594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05FD0D58-6FF8-4678-9088-87FF50493095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03757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CACB6CF-34DC-4A9C-B6DD-C111682D228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3898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GB" altLang="en-US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3200"/>
            <a:ext cx="8532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104900"/>
            <a:ext cx="76184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pour modifier les styles du texte du masque</a:t>
            </a:r>
          </a:p>
          <a:p>
            <a:pPr lvl="1"/>
            <a:r>
              <a:rPr lang="zh-CN" altLang="zh-CN" smtClean="0"/>
              <a:t>Deuxième niveau</a:t>
            </a:r>
          </a:p>
          <a:p>
            <a:pPr lvl="2"/>
            <a:r>
              <a:rPr lang="zh-CN" altLang="zh-CN" smtClean="0"/>
              <a:t>Troisième niveau</a:t>
            </a:r>
          </a:p>
          <a:p>
            <a:pPr lvl="3"/>
            <a:r>
              <a:rPr lang="zh-CN" altLang="zh-CN" smtClean="0"/>
              <a:t>Quatrième niveau</a:t>
            </a:r>
          </a:p>
          <a:p>
            <a:pPr lvl="4"/>
            <a:r>
              <a:rPr lang="zh-CN" altLang="zh-CN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PAGE </a:t>
            </a:r>
            <a:fld id="{61A10957-989E-4B69-974A-4FC81160179F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411913"/>
            <a:ext cx="7859713" cy="127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411913"/>
            <a:ext cx="59213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619500" y="6499225"/>
            <a:ext cx="209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z="1000" b="1" smtClean="0">
                <a:solidFill>
                  <a:srgbClr val="FF0000"/>
                </a:solidFill>
              </a:rPr>
              <a:t>Confidential                         property of YF Plastic Omnium</a:t>
            </a:r>
          </a:p>
        </p:txBody>
      </p:sp>
      <p:pic>
        <p:nvPicPr>
          <p:cNvPr id="1033" name="Picture 9"/>
          <p:cNvPicPr preferRelativeResize="0"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695950"/>
            <a:ext cx="8445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32" r:id="rId12"/>
  </p:sldLayoutIdLst>
  <p:txStyles>
    <p:titleStyle>
      <a:lvl1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9302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3874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8446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018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3575" indent="-287338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898525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123950" indent="-2238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sz="2000">
          <a:solidFill>
            <a:schemeClr val="tx1"/>
          </a:solidFill>
          <a:latin typeface="+mn-lt"/>
          <a:ea typeface="+mn-ea"/>
        </a:defRPr>
      </a:lvl4pPr>
      <a:lvl5pPr marL="18526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3098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7670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2242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6814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6243638"/>
            <a:ext cx="11826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/>
          <p:cNvPicPr preferRelativeResize="0"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714875"/>
            <a:ext cx="1895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3200"/>
            <a:ext cx="8532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et modifiez le titre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104900"/>
            <a:ext cx="76184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pour modifier les styles du texte du masque</a:t>
            </a:r>
          </a:p>
          <a:p>
            <a:pPr lvl="1"/>
            <a:r>
              <a:rPr lang="zh-CN" altLang="zh-CN" smtClean="0"/>
              <a:t>Deuxième niveau</a:t>
            </a:r>
          </a:p>
          <a:p>
            <a:pPr lvl="2"/>
            <a:r>
              <a:rPr lang="zh-CN" altLang="zh-CN" smtClean="0"/>
              <a:t>Troisième niveau</a:t>
            </a:r>
          </a:p>
          <a:p>
            <a:pPr lvl="3"/>
            <a:r>
              <a:rPr lang="zh-CN" altLang="zh-CN" smtClean="0"/>
              <a:t>Quatrième niveau</a:t>
            </a:r>
          </a:p>
          <a:p>
            <a:pPr lvl="4"/>
            <a:r>
              <a:rPr lang="zh-CN" altLang="zh-CN" smtClean="0"/>
              <a:t>Cinquième niveau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09563" y="6215063"/>
            <a:ext cx="357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9302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3874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8446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018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3575" indent="-287338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898525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123950" indent="-2238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sz="2000">
          <a:solidFill>
            <a:schemeClr val="tx1"/>
          </a:solidFill>
          <a:latin typeface="+mn-lt"/>
          <a:ea typeface="+mn-ea"/>
        </a:defRPr>
      </a:lvl4pPr>
      <a:lvl5pPr marL="18526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3098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7670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2242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6814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763688" y="2237318"/>
            <a:ext cx="5940660" cy="1119674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400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自动化项目介绍</a:t>
            </a:r>
            <a:endParaRPr lang="en-US" altLang="zh-CN" sz="4400" dirty="0" smtClean="0">
              <a:ln w="11430"/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Automation Project Introduction</a:t>
            </a:r>
            <a:endParaRPr lang="zh-CN" altLang="en-US" sz="2800" dirty="0">
              <a:ln w="11430"/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292" y="580526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Wu Wei</a:t>
            </a:r>
          </a:p>
          <a:p>
            <a:pPr algn="ctr"/>
            <a:r>
              <a:rPr lang="en-US" altLang="zh-CN" dirty="0" smtClean="0"/>
              <a:t>2017.5.25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10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可疑品处理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Suspect Product Management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556792"/>
            <a:ext cx="707055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11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空满交换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Full-Empty Exchange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2454" y="1014959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1880" y="3212976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67595" y="2960948"/>
            <a:ext cx="1296144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注塑机</a:t>
            </a:r>
          </a:p>
        </p:txBody>
      </p:sp>
      <p:sp>
        <p:nvSpPr>
          <p:cNvPr id="3" name="矩形 2"/>
          <p:cNvSpPr/>
          <p:nvPr/>
        </p:nvSpPr>
        <p:spPr>
          <a:xfrm>
            <a:off x="6228184" y="908720"/>
            <a:ext cx="1044116" cy="792088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8184" y="1900935"/>
            <a:ext cx="1044116" cy="792088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32990" y="1100323"/>
            <a:ext cx="14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空箱等待</a:t>
            </a:r>
            <a:r>
              <a:rPr lang="zh-CN" altLang="en-US" dirty="0"/>
              <a:t>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2991" y="2112313"/>
            <a:ext cx="14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满箱等待</a:t>
            </a:r>
            <a:r>
              <a:rPr lang="zh-CN" altLang="en-US" dirty="0"/>
              <a:t>点</a:t>
            </a:r>
          </a:p>
        </p:txBody>
      </p:sp>
      <p:sp>
        <p:nvSpPr>
          <p:cNvPr id="15" name="矩形 14"/>
          <p:cNvSpPr/>
          <p:nvPr/>
        </p:nvSpPr>
        <p:spPr>
          <a:xfrm>
            <a:off x="6442454" y="2026949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44208" y="1014959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91880" y="3609020"/>
            <a:ext cx="61206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91880" y="3465004"/>
            <a:ext cx="61206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91880" y="3320988"/>
            <a:ext cx="61206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29862" y="3753036"/>
            <a:ext cx="936104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升降机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99892" y="4230358"/>
            <a:ext cx="468052" cy="103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传送带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00173 -0.14838 C 0.00173 -0.18634 0.08854 -0.17292 0.16111 -0.17292 L 0.32482 -0.17292 " pathEditMode="relative" rAng="0" ptsTypes="FfFF">
                                      <p:cBhvr>
                                        <p:cTn id="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57" presetClass="path" presetSubtype="0" accel="50000" decel="50000" fill="hold" grpId="0" nodeType="after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32239 0.31805 L -0.32465 0.05764 C -0.32326 -0.00023 -0.23351 -0.00023 -0.16128 -0.00023 L -8.33333E-7 -0.00023 " pathEditMode="relative" rAng="0" ptsTypes="FfFF">
                                      <p:cBhvr>
                                        <p:cTn id="9" dur="4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7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4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4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5" grpId="0" animBg="1"/>
      <p:bldP spid="15" grpId="1" animBg="1"/>
      <p:bldP spid="16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12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8385" y="1962373"/>
            <a:ext cx="703590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注塑件入库</a:t>
            </a:r>
            <a:endParaRPr lang="en-US" altLang="zh-CN" sz="72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Injection Parts Inbound</a:t>
            </a:r>
            <a:endParaRPr lang="zh-CN" altLang="en-US" sz="4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13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注塑入库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拉动模拟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Inbound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Simulation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0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30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97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9147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369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2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554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2777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9013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927774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29013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3089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80975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147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3698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59622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554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7774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9633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12901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1308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8097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9147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369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55962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7554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2777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633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16572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84980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228184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129013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59633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91226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813089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81651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67644" y="1916832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9512" y="11607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18703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9512" y="260264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9512" y="33205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4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9512" y="40419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5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17689" y="3620116"/>
            <a:ext cx="612068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517689" y="3753036"/>
            <a:ext cx="612068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517689" y="3491032"/>
            <a:ext cx="612068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517689" y="3356992"/>
            <a:ext cx="6120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7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7569 0.0027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8472 0.002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55 L 0.07934 0.00023 " pathEditMode="fixed" rAng="0" ptsTypes="AA">
                                      <p:cBhvr>
                                        <p:cTn id="13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69" grpId="0" animBg="1"/>
      <p:bldP spid="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14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注塑入库拉动模拟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Inbound Simulation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0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30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97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9147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369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2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554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2777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29013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3089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80975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147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3698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59622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554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7774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9633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12901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1308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8097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9147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369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55962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7554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2777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633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12901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1308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8097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9147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24369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5962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7554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27774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9633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113499" y="1916832"/>
            <a:ext cx="4726753" cy="540060"/>
            <a:chOff x="1768973" y="1916832"/>
            <a:chExt cx="4726753" cy="540060"/>
          </a:xfrm>
        </p:grpSpPr>
        <p:sp>
          <p:nvSpPr>
            <p:cNvPr id="72" name="矩形 71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6912260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352130" y="1916832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79512" y="11607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9512" y="18703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9512" y="260264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512" y="33205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4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9512" y="40419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5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8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7569 0.0027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8472 0.002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-0.00255 L 0.08107 0.00023 " pathEditMode="fixed" rAng="0" ptsTypes="AA">
                                      <p:cBhvr>
                                        <p:cTn id="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9" grpId="0" animBg="1"/>
      <p:bldP spid="80" grpId="0" animBg="1"/>
      <p:bldP spid="8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15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料道状态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Rack Path Status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575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771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2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9044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636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222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7451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4307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75756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59832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27718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8213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90441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06365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22289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4517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43079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75756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59832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27718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438213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0441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06365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122289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74517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43079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375756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59832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27718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38213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90441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06365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122289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74517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43079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4028" y="5899802"/>
            <a:ext cx="73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微软雅黑" panose="020B0503020204020204" pitchFamily="34" charset="-122"/>
              </a:rPr>
              <a:t>料道内的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种</a:t>
            </a:r>
            <a:r>
              <a:rPr lang="zh-CN" altLang="en-US" dirty="0" smtClean="0">
                <a:latin typeface="+mj-lt"/>
                <a:ea typeface="微软雅黑" panose="020B0503020204020204" pitchFamily="34" charset="-122"/>
              </a:rPr>
              <a:t>状态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124744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全满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ALL FULL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2384884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全空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ALL EMPTY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5" y="4872774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前满后空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FULL+EMPTY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550" y="3599078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前空后满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EMPTY+ FULL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8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16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903" y="1962373"/>
            <a:ext cx="754886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注塑件出库</a:t>
            </a:r>
            <a:endParaRPr lang="en-US" altLang="zh-CN" sz="72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Injection Parts Outbound</a:t>
            </a:r>
            <a:endParaRPr lang="zh-CN" altLang="en-US" sz="4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17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注塑件出库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Injection Request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5536" y="2182384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计划员</a:t>
            </a:r>
            <a:r>
              <a:rPr lang="en-US" altLang="zh-CN" dirty="0" smtClean="0"/>
              <a:t>Planner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807804" y="216886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42897" y="2175622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涂装线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WINCC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92284" y="216886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上件机器人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FANUC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59632" y="4532659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87062" y="4532659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升降机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LIFT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9" idx="3"/>
            <a:endCxn id="10" idx="1"/>
          </p:cNvCxnSpPr>
          <p:nvPr/>
        </p:nvCxnSpPr>
        <p:spPr>
          <a:xfrm>
            <a:off x="4535996" y="2546902"/>
            <a:ext cx="506901" cy="67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3"/>
            <a:endCxn id="11" idx="1"/>
          </p:cNvCxnSpPr>
          <p:nvPr/>
        </p:nvCxnSpPr>
        <p:spPr>
          <a:xfrm flipV="1">
            <a:off x="6771089" y="2546902"/>
            <a:ext cx="421195" cy="676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  <a:endCxn id="12" idx="3"/>
          </p:cNvCxnSpPr>
          <p:nvPr/>
        </p:nvCxnSpPr>
        <p:spPr>
          <a:xfrm rot="5400000">
            <a:off x="2336984" y="3575784"/>
            <a:ext cx="1985757" cy="6840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13" idx="1"/>
          </p:cNvCxnSpPr>
          <p:nvPr/>
        </p:nvCxnSpPr>
        <p:spPr>
          <a:xfrm rot="16200000" flipH="1">
            <a:off x="2936603" y="3660241"/>
            <a:ext cx="1985757" cy="5151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3"/>
            <a:endCxn id="9" idx="1"/>
          </p:cNvCxnSpPr>
          <p:nvPr/>
        </p:nvCxnSpPr>
        <p:spPr>
          <a:xfrm flipV="1">
            <a:off x="2123728" y="2546902"/>
            <a:ext cx="684076" cy="1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18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注塑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出库拉动模拟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Outbound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Simulation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0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410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896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46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169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761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0353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576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2432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7005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5766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34" name="矩形 33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9512" y="11607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70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410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896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946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7169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761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0353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576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2432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700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41081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896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946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1690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7614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03538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576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2432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24328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18703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9512" y="260264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512" y="33205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4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9512" y="40419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5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969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69" grpId="0" animBg="1"/>
      <p:bldP spid="6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19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注塑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库拉动模拟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Outbound Simulation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579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368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417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664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232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9825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04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1904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1720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0481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05172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3579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368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417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664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232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79825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04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1904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172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3579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368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417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6405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232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9825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0481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19043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19043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71" name="矩形 70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79512" y="11607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9512" y="18703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512" y="260264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9512" y="33205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4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9512" y="40419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5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57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8" grpId="0" animBg="1"/>
      <p:bldP spid="79" grpId="0" animBg="1"/>
      <p:bldP spid="7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97" y="1087664"/>
            <a:ext cx="5405933" cy="48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12042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大布局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Macrozone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9815" y="3637022"/>
            <a:ext cx="2725191" cy="198446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注塑</a:t>
            </a:r>
            <a:r>
              <a:rPr lang="en-US" altLang="zh-CN" sz="2800" dirty="0" smtClean="0">
                <a:solidFill>
                  <a:schemeClr val="tx1"/>
                </a:solidFill>
              </a:rPr>
              <a:t>WIP</a:t>
            </a:r>
            <a:r>
              <a:rPr lang="zh-CN" altLang="en-US" sz="2800" dirty="0" smtClean="0">
                <a:solidFill>
                  <a:schemeClr val="tx1"/>
                </a:solidFill>
              </a:rPr>
              <a:t>区域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1981" y="1124744"/>
            <a:ext cx="945983" cy="488640"/>
          </a:xfrm>
          <a:prstGeom prst="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翻箱点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7608" y="3628986"/>
            <a:ext cx="600284" cy="1992498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注塑上件区域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5006" y="3640071"/>
            <a:ext cx="572666" cy="1981413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注塑上件区域</a:t>
            </a:r>
          </a:p>
        </p:txBody>
      </p:sp>
      <p:sp>
        <p:nvSpPr>
          <p:cNvPr id="20" name="矩形 19"/>
          <p:cNvSpPr/>
          <p:nvPr/>
        </p:nvSpPr>
        <p:spPr>
          <a:xfrm>
            <a:off x="3301982" y="2747384"/>
            <a:ext cx="1765690" cy="889638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涂装上件区域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5401" y="1104156"/>
            <a:ext cx="1516581" cy="2532866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20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注塑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出库拉动模拟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Outbound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Simulation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0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410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896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46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169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761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0353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576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2432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7005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5766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34" name="矩形 33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9512" y="11607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70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410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896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946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7169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761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0353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576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2432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700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41081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896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946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1690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7614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03538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576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2432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24328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560332" y="4473116"/>
            <a:ext cx="61206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60332" y="4329100"/>
            <a:ext cx="61206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560332" y="4077072"/>
            <a:ext cx="6120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18703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9512" y="260264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512" y="33205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4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9512" y="40419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料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</a:rPr>
              <a:t>5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1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969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69" grpId="0" animBg="1"/>
      <p:bldP spid="69" grpId="1" animBg="1"/>
      <p:bldP spid="72" grpId="0" animBg="1"/>
      <p:bldP spid="73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21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3775" y="1962373"/>
            <a:ext cx="768511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注塑件掏箱</a:t>
            </a:r>
            <a:endParaRPr lang="en-US" altLang="zh-CN" sz="72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Injection Parts </a:t>
            </a:r>
            <a:r>
              <a:rPr lang="en-US" altLang="zh-CN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nstuffing</a:t>
            </a:r>
            <a:endParaRPr lang="zh-CN" alt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52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22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涂装线边布局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Loading 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上箭头 7"/>
          <p:cNvSpPr/>
          <p:nvPr/>
        </p:nvSpPr>
        <p:spPr>
          <a:xfrm rot="10800000">
            <a:off x="444624" y="1664804"/>
            <a:ext cx="382960" cy="3672408"/>
          </a:xfrm>
          <a:prstGeom prst="upArrow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891" y="2472807"/>
            <a:ext cx="461665" cy="2231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取件次序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10208"/>
            <a:ext cx="73437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4104185" y="4744021"/>
            <a:ext cx="395288" cy="396875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301035" y="4744021"/>
            <a:ext cx="3654425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4301035" y="5140896"/>
            <a:ext cx="3654425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7806235" y="4744021"/>
            <a:ext cx="395288" cy="396875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ea typeface="宋体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 bwMode="auto">
          <a:xfrm flipH="1">
            <a:off x="4104185" y="5082158"/>
            <a:ext cx="57150" cy="454025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8026898" y="5140896"/>
            <a:ext cx="0" cy="395287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7487148" y="4942458"/>
            <a:ext cx="539750" cy="30638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23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216" y="1962373"/>
            <a:ext cx="700223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注塑件上件</a:t>
            </a:r>
            <a:endParaRPr lang="en-US" altLang="zh-CN" sz="72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Injection Parts Loading</a:t>
            </a:r>
            <a:endParaRPr lang="zh-CN" altLang="en-US" sz="4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3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24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18864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涂装上件布局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Loading 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2" y="1628800"/>
            <a:ext cx="688450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25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涂装上件过程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Loading Process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16684" y="922359"/>
            <a:ext cx="567559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50" y="3425809"/>
            <a:ext cx="184189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3167844" y="2240868"/>
            <a:ext cx="27723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 eaLnBrk="0" hangingPunct="0"/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4710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40" y="3425810"/>
            <a:ext cx="77509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3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自动化上件项目过程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Automation Process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980728"/>
            <a:ext cx="72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下线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Unloading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装箱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Packing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入库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Inbound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Outbound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掏箱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smtClean="0"/>
              <a:t>Unstuffing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Loading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0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4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7440" y="1962373"/>
            <a:ext cx="761779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注塑件下线</a:t>
            </a:r>
            <a:endParaRPr lang="en-US" altLang="zh-CN" sz="72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Injection Parts Unloading</a:t>
            </a:r>
            <a:endParaRPr lang="zh-CN" altLang="en-US" sz="4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9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5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注塑件下件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Injection Parts Unloading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62624"/>
            <a:ext cx="7170564" cy="546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6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激光条码打印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Laser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Label Print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289" y="46531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激光条码打印机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Laser Machine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6980" y="46531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激光条码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Laser Label</a:t>
            </a:r>
            <a:endParaRPr lang="zh-CN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289" y="1002857"/>
            <a:ext cx="3096344" cy="17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1068172"/>
            <a:ext cx="4139571" cy="35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9" y="2971502"/>
            <a:ext cx="2885884" cy="16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7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2047" y="1962373"/>
            <a:ext cx="696857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注塑件装箱</a:t>
            </a:r>
            <a:endParaRPr lang="en-US" altLang="zh-CN" sz="72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Injection Parts Packing</a:t>
            </a:r>
            <a:endParaRPr lang="zh-CN" altLang="en-US" sz="4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4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8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注塑线边布局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Injection Unloading 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94429"/>
            <a:ext cx="2412268" cy="54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5089207" y="5949280"/>
            <a:ext cx="15481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089207" y="4833156"/>
            <a:ext cx="15481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089207" y="3897052"/>
            <a:ext cx="15481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089207" y="3104964"/>
            <a:ext cx="15481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37379" y="5733256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下件升降机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4853" y="2920298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高位料架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4228" y="3712386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装箱升降机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4228" y="4648490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缓冲传送带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089206" y="1525434"/>
            <a:ext cx="15481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4227" y="1340768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满箱等待点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75656" y="1525434"/>
            <a:ext cx="15841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315" y="1308502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</a:t>
            </a:r>
            <a:r>
              <a:rPr lang="zh-CN" altLang="en-US" dirty="0" smtClean="0"/>
              <a:t>箱等待点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11660" y="4648490"/>
            <a:ext cx="15841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524" y="4431558"/>
            <a:ext cx="14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注塑机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0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9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注塑下件示意图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Injection Unloading Diagram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9" y="1378944"/>
            <a:ext cx="5954103" cy="42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上箭头 1"/>
          <p:cNvSpPr/>
          <p:nvPr/>
        </p:nvSpPr>
        <p:spPr>
          <a:xfrm>
            <a:off x="420080" y="1665651"/>
            <a:ext cx="382960" cy="3672408"/>
          </a:xfrm>
          <a:prstGeom prst="upArrow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61" y="2472807"/>
            <a:ext cx="461665" cy="2231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装件次序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58739"/>
            <a:ext cx="2977052" cy="171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25" y="1376772"/>
            <a:ext cx="2155835" cy="420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Français">
  <a:themeElements>
    <a:clrScheme name="PPT_Français 1">
      <a:dk1>
        <a:srgbClr val="000000"/>
      </a:dk1>
      <a:lt1>
        <a:srgbClr val="FFFFFF"/>
      </a:lt1>
      <a:dk2>
        <a:srgbClr val="0D3594"/>
      </a:dk2>
      <a:lt2>
        <a:srgbClr val="C0C0C0"/>
      </a:lt2>
      <a:accent1>
        <a:srgbClr val="00AFF0"/>
      </a:accent1>
      <a:accent2>
        <a:srgbClr val="0091C8"/>
      </a:accent2>
      <a:accent3>
        <a:srgbClr val="FFFFFF"/>
      </a:accent3>
      <a:accent4>
        <a:srgbClr val="000000"/>
      </a:accent4>
      <a:accent5>
        <a:srgbClr val="AAD4F6"/>
      </a:accent5>
      <a:accent6>
        <a:srgbClr val="0083B5"/>
      </a:accent6>
      <a:hlink>
        <a:srgbClr val="F56E23"/>
      </a:hlink>
      <a:folHlink>
        <a:srgbClr val="D70F50"/>
      </a:folHlink>
    </a:clrScheme>
    <a:fontScheme name="PPT_França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Français 1">
        <a:dk1>
          <a:srgbClr val="000000"/>
        </a:dk1>
        <a:lt1>
          <a:srgbClr val="FFFFFF"/>
        </a:lt1>
        <a:dk2>
          <a:srgbClr val="0D3594"/>
        </a:dk2>
        <a:lt2>
          <a:srgbClr val="C0C0C0"/>
        </a:lt2>
        <a:accent1>
          <a:srgbClr val="00AFF0"/>
        </a:accent1>
        <a:accent2>
          <a:srgbClr val="0091C8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0083B5"/>
        </a:accent6>
        <a:hlink>
          <a:srgbClr val="F56E23"/>
        </a:hlink>
        <a:folHlink>
          <a:srgbClr val="D70F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_Français">
  <a:themeElements>
    <a:clrScheme name="1_PPT_Français 1">
      <a:dk1>
        <a:srgbClr val="000000"/>
      </a:dk1>
      <a:lt1>
        <a:srgbClr val="FFFFFF"/>
      </a:lt1>
      <a:dk2>
        <a:srgbClr val="0D3594"/>
      </a:dk2>
      <a:lt2>
        <a:srgbClr val="C0C0C0"/>
      </a:lt2>
      <a:accent1>
        <a:srgbClr val="00AFF0"/>
      </a:accent1>
      <a:accent2>
        <a:srgbClr val="0091C8"/>
      </a:accent2>
      <a:accent3>
        <a:srgbClr val="FFFFFF"/>
      </a:accent3>
      <a:accent4>
        <a:srgbClr val="000000"/>
      </a:accent4>
      <a:accent5>
        <a:srgbClr val="AAD4F6"/>
      </a:accent5>
      <a:accent6>
        <a:srgbClr val="0083B5"/>
      </a:accent6>
      <a:hlink>
        <a:srgbClr val="F56E23"/>
      </a:hlink>
      <a:folHlink>
        <a:srgbClr val="D70F50"/>
      </a:folHlink>
    </a:clrScheme>
    <a:fontScheme name="1_PPT_França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_Français 1">
        <a:dk1>
          <a:srgbClr val="000000"/>
        </a:dk1>
        <a:lt1>
          <a:srgbClr val="FFFFFF"/>
        </a:lt1>
        <a:dk2>
          <a:srgbClr val="0D3594"/>
        </a:dk2>
        <a:lt2>
          <a:srgbClr val="C0C0C0"/>
        </a:lt2>
        <a:accent1>
          <a:srgbClr val="00AFF0"/>
        </a:accent1>
        <a:accent2>
          <a:srgbClr val="0091C8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0083B5"/>
        </a:accent6>
        <a:hlink>
          <a:srgbClr val="F56E23"/>
        </a:hlink>
        <a:folHlink>
          <a:srgbClr val="D70F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13139</TotalTime>
  <Pages>0</Pages>
  <Words>693</Words>
  <Characters>0</Characters>
  <Application>Microsoft Office PowerPoint</Application>
  <DocSecurity>0</DocSecurity>
  <PresentationFormat>全屏显示(4:3)</PresentationFormat>
  <Lines>0</Lines>
  <Paragraphs>356</Paragraphs>
  <Slides>26</Slides>
  <Notes>25</Notes>
  <HiddenSlides>4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PPT_Français</vt:lpstr>
      <vt:lpstr>1_PPT_Français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 company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Epsilon LWB &amp; SGM985 项目</dc:title>
  <dc:creator>Yanfeng</dc:creator>
  <cp:lastModifiedBy>Wu Wei(YFPOMS)</cp:lastModifiedBy>
  <cp:revision>925</cp:revision>
  <cp:lastPrinted>1899-12-30T00:00:00Z</cp:lastPrinted>
  <dcterms:created xsi:type="dcterms:W3CDTF">2008-07-19T23:23:14Z</dcterms:created>
  <dcterms:modified xsi:type="dcterms:W3CDTF">2017-07-13T04:59:26Z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