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9" r:id="rId2"/>
  </p:sldMasterIdLst>
  <p:notesMasterIdLst>
    <p:notesMasterId r:id="rId15"/>
  </p:notesMasterIdLst>
  <p:sldIdLst>
    <p:sldId id="339" r:id="rId3"/>
    <p:sldId id="406" r:id="rId4"/>
    <p:sldId id="405" r:id="rId5"/>
    <p:sldId id="407" r:id="rId6"/>
    <p:sldId id="408" r:id="rId7"/>
    <p:sldId id="409" r:id="rId8"/>
    <p:sldId id="412" r:id="rId9"/>
    <p:sldId id="413" r:id="rId10"/>
    <p:sldId id="410" r:id="rId11"/>
    <p:sldId id="414" r:id="rId12"/>
    <p:sldId id="415" r:id="rId13"/>
    <p:sldId id="353" r:id="rId1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CC5"/>
    <a:srgbClr val="003300"/>
    <a:srgbClr val="000000"/>
    <a:srgbClr val="F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48" autoAdjust="0"/>
  </p:normalViewPr>
  <p:slideViewPr>
    <p:cSldViewPr>
      <p:cViewPr>
        <p:scale>
          <a:sx n="65" d="100"/>
          <a:sy n="65" d="100"/>
        </p:scale>
        <p:origin x="-152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5CC8E3A-17D1-4EC7-B7E2-A3276E2BB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3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84C9B-8F3E-44F3-972C-79A3876DF2B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49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8E3A-17D1-4EC7-B7E2-A3276E2BBB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DC2A79A8-7366-43FC-A7C8-9A14FC71B837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2979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29B246B5-713C-4656-931C-58A7AD9B9282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153187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03200"/>
            <a:ext cx="2132012" cy="5435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203200"/>
            <a:ext cx="6248400" cy="5435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25D6A173-9502-4161-B3FB-360AE0B6D3B7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20763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06" y="-4763"/>
            <a:ext cx="9180910" cy="510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D:\BOBO\品牌logo\YFPO logo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5" y="5172076"/>
            <a:ext cx="1262063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428214" y="1962001"/>
            <a:ext cx="5331035" cy="759634"/>
          </a:xfrm>
        </p:spPr>
        <p:txBody>
          <a:bodyPr anchor="b" anchorCtr="0"/>
          <a:lstStyle>
            <a:lvl1pPr marL="0" indent="0"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PPT</a:t>
            </a:r>
            <a:r>
              <a:rPr lang="zh-CN" altLang="en-US" dirty="0" smtClean="0"/>
              <a:t>主标题</a:t>
            </a:r>
            <a:endParaRPr lang="en-US" altLang="zh-CN" dirty="0" smtClean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3513" y="2910908"/>
            <a:ext cx="3402246" cy="518093"/>
          </a:xfrm>
        </p:spPr>
        <p:txBody>
          <a:bodyPr/>
          <a:lstStyle>
            <a:lvl1pPr marL="0" indent="0"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5pPr>
          </a:lstStyle>
          <a:p>
            <a:pPr lvl="0"/>
            <a:r>
              <a:rPr lang="en-US" altLang="zh-CN" dirty="0" smtClean="0"/>
              <a:t>PPT</a:t>
            </a:r>
            <a:r>
              <a:rPr lang="zh-CN" altLang="en-US" dirty="0" smtClean="0"/>
              <a:t>副标题</a:t>
            </a:r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7449833" y="5947796"/>
            <a:ext cx="999741" cy="518093"/>
          </a:xfrm>
        </p:spPr>
        <p:txBody>
          <a:bodyPr/>
          <a:lstStyle>
            <a:lvl1pPr marL="0" indent="0" algn="ctr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600" b="1" kern="12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汇报人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733124" y="5947796"/>
            <a:ext cx="1358570" cy="518093"/>
          </a:xfr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600" b="1" kern="1200" dirty="0" smtClean="0">
                <a:solidFill>
                  <a:schemeClr val="bg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kern="12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  <a:cs typeface="+mn-cs"/>
              </a:defRPr>
            </a:lvl5pPr>
          </a:lstStyle>
          <a:p>
            <a:pPr marL="0" lvl="0" indent="0" algn="ctr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/>
              <a:t>2013/3/1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29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947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6805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510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3588" y="1104900"/>
            <a:ext cx="3732212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04900"/>
            <a:ext cx="3733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1692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1602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6512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16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1A94B5C9-3A8C-4A59-BD4F-F06C9A2804F2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342490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9951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066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9046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03200"/>
            <a:ext cx="2132012" cy="5435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203200"/>
            <a:ext cx="6248400" cy="5435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857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766679E0-E55E-4021-A6DC-C6BBC92871C1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101171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3588" y="1104900"/>
            <a:ext cx="3732212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04900"/>
            <a:ext cx="3733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ECA68795-7F1B-4E8E-8F9B-63E55EF826AB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89570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D55048C8-CCEE-464F-8E83-8DBD2BA907C7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274743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C93B7E7C-0B12-4410-AF91-707CBADB066F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01006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890191E3-66CB-4EBA-B1B2-A242E7A9E726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5594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05FD0D58-6FF8-4678-9088-87FF50493095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303757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PAGE </a:t>
            </a:r>
            <a:fld id="{DCACB6CF-34DC-4A9C-B6DD-C111682D2287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</p:spTree>
    <p:extLst>
      <p:ext uri="{BB962C8B-B14F-4D97-AF65-F5344CB8AC3E}">
        <p14:creationId xmlns:p14="http://schemas.microsoft.com/office/powerpoint/2010/main" val="138989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GB" altLang="en-US" sz="24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03200"/>
            <a:ext cx="85328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Cliquez et modifiez le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88" y="1104900"/>
            <a:ext cx="7618412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Cliquez pour modifier les styles du texte du masque</a:t>
            </a:r>
          </a:p>
          <a:p>
            <a:pPr lvl="1"/>
            <a:r>
              <a:rPr lang="zh-CN" altLang="zh-CN" smtClean="0"/>
              <a:t>Deuxième niveau</a:t>
            </a:r>
          </a:p>
          <a:p>
            <a:pPr lvl="2"/>
            <a:r>
              <a:rPr lang="zh-CN" altLang="zh-CN" smtClean="0"/>
              <a:t>Troisième niveau</a:t>
            </a:r>
          </a:p>
          <a:p>
            <a:pPr lvl="3"/>
            <a:r>
              <a:rPr lang="zh-CN" altLang="zh-CN" smtClean="0"/>
              <a:t>Quatrième niveau</a:t>
            </a:r>
          </a:p>
          <a:p>
            <a:pPr lvl="4"/>
            <a:r>
              <a:rPr lang="zh-CN" altLang="zh-CN" smtClean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 altLang="en-US"/>
              <a:t>PAGE </a:t>
            </a:r>
            <a:fld id="{61A10957-989E-4B69-974A-4FC81160179F}" type="slidenum">
              <a:rPr lang="en-GB" altLang="en-US"/>
              <a:pPr>
                <a:defRPr/>
              </a:pPr>
              <a:t>‹#›</a:t>
            </a:fld>
            <a:r>
              <a:rPr lang="en-GB" altLang="en-US"/>
              <a:t> /  - </a:t>
            </a:r>
          </a:p>
        </p:txBody>
      </p:sp>
      <p:pic>
        <p:nvPicPr>
          <p:cNvPr id="1030" name="Picture 6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411913"/>
            <a:ext cx="7859713" cy="127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6411913"/>
            <a:ext cx="592138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619500" y="6499225"/>
            <a:ext cx="2095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en-US" sz="1000" b="1" smtClean="0">
                <a:solidFill>
                  <a:srgbClr val="FF0000"/>
                </a:solidFill>
              </a:rPr>
              <a:t>Confidential                         property of YF Plastic Omnium</a:t>
            </a:r>
          </a:p>
        </p:txBody>
      </p:sp>
      <p:pic>
        <p:nvPicPr>
          <p:cNvPr id="1033" name="Picture 9"/>
          <p:cNvPicPr preferRelativeResize="0">
            <a:picLocks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695950"/>
            <a:ext cx="8445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32" r:id="rId12"/>
  </p:sldLayoutIdLst>
  <p:txStyles>
    <p:titleStyle>
      <a:lvl1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9302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13874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8446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23018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96000"/>
        </a:lnSpc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63575" indent="-287338" algn="l" rtl="0" eaLnBrk="0" fontAlgn="base" hangingPunct="0">
        <a:lnSpc>
          <a:spcPct val="96000"/>
        </a:lnSpc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898525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50000"/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123950" indent="-2238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sz="2000">
          <a:solidFill>
            <a:schemeClr val="tx1"/>
          </a:solidFill>
          <a:latin typeface="+mn-lt"/>
          <a:ea typeface="+mn-ea"/>
        </a:defRPr>
      </a:lvl4pPr>
      <a:lvl5pPr marL="18526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3098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7670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2242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6814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1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6243638"/>
            <a:ext cx="11826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/>
          <p:cNvPicPr preferRelativeResize="0"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714875"/>
            <a:ext cx="18954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03200"/>
            <a:ext cx="85328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Cliquez et modifiez le titre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88" y="1104900"/>
            <a:ext cx="7618412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Cliquez pour modifier les styles du texte du masque</a:t>
            </a:r>
          </a:p>
          <a:p>
            <a:pPr lvl="1"/>
            <a:r>
              <a:rPr lang="zh-CN" altLang="zh-CN" smtClean="0"/>
              <a:t>Deuxième niveau</a:t>
            </a:r>
          </a:p>
          <a:p>
            <a:pPr lvl="2"/>
            <a:r>
              <a:rPr lang="zh-CN" altLang="zh-CN" smtClean="0"/>
              <a:t>Troisième niveau</a:t>
            </a:r>
          </a:p>
          <a:p>
            <a:pPr lvl="3"/>
            <a:r>
              <a:rPr lang="zh-CN" altLang="zh-CN" smtClean="0"/>
              <a:t>Quatrième niveau</a:t>
            </a:r>
          </a:p>
          <a:p>
            <a:pPr lvl="4"/>
            <a:r>
              <a:rPr lang="zh-CN" altLang="zh-CN" smtClean="0"/>
              <a:t>Cinquième niveau</a:t>
            </a:r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09563" y="6215063"/>
            <a:ext cx="3576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4730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9302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13874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8446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2301875" indent="-47307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150000"/>
        <a:buFont typeface="Wingdings" pitchFamily="2" charset="2"/>
        <a:buChar char="£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96000"/>
        </a:lnSpc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63575" indent="-287338" algn="l" rtl="0" eaLnBrk="0" fontAlgn="base" hangingPunct="0">
        <a:lnSpc>
          <a:spcPct val="96000"/>
        </a:lnSpc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898525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50000"/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123950" indent="-2238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sz="2000">
          <a:solidFill>
            <a:schemeClr val="tx1"/>
          </a:solidFill>
          <a:latin typeface="+mn-lt"/>
          <a:ea typeface="+mn-ea"/>
        </a:defRPr>
      </a:lvl4pPr>
      <a:lvl5pPr marL="18526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23098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27670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32242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3681413" indent="-666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763688" y="2420888"/>
            <a:ext cx="5940660" cy="759634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4400" dirty="0" smtClean="0">
                <a:ln w="11430"/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Automation from Injection to Painting</a:t>
            </a:r>
            <a:endParaRPr lang="zh-CN" altLang="en-US" sz="4400" dirty="0">
              <a:ln w="11430"/>
              <a:solidFill>
                <a:srgbClr val="FFC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292" y="580526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Wu </a:t>
            </a:r>
            <a:r>
              <a:rPr lang="en-US" altLang="zh-CN" dirty="0" err="1" smtClean="0"/>
              <a:t>wei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2017.3.22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52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10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Flow C(Painting rack back to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WIP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700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41081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08967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1946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71690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87614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0353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576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2432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57005" y="1916832"/>
            <a:ext cx="4726753" cy="540060"/>
            <a:chOff x="1768973" y="1916832"/>
            <a:chExt cx="4726753" cy="540060"/>
          </a:xfrm>
        </p:grpSpPr>
        <p:sp>
          <p:nvSpPr>
            <p:cNvPr id="25" name="矩形 24"/>
            <p:cNvSpPr/>
            <p:nvPr/>
          </p:nvSpPr>
          <p:spPr>
            <a:xfrm>
              <a:off x="1768973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53049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120935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831430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3658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99582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5506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6855766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057005" y="4077072"/>
            <a:ext cx="4726753" cy="540060"/>
            <a:chOff x="2057005" y="4077072"/>
            <a:chExt cx="4726753" cy="540060"/>
          </a:xfrm>
        </p:grpSpPr>
        <p:sp>
          <p:nvSpPr>
            <p:cNvPr id="34" name="矩形 33"/>
            <p:cNvSpPr/>
            <p:nvPr/>
          </p:nvSpPr>
          <p:spPr>
            <a:xfrm>
              <a:off x="2057005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41081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408967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19462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71690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487614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803538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685576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1" y="4833156"/>
            <a:ext cx="8837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  <a:ea typeface="微软雅黑" panose="020B0503020204020204" pitchFamily="34" charset="-122"/>
              </a:rPr>
              <a:t>If we have a Product </a:t>
            </a:r>
            <a:r>
              <a:rPr lang="en-US" altLang="zh-CN" sz="1600" b="1" dirty="0" smtClean="0">
                <a:latin typeface="+mj-lt"/>
                <a:ea typeface="微软雅黑" panose="020B0503020204020204" pitchFamily="34" charset="-122"/>
              </a:rPr>
              <a:t> A’s </a:t>
            </a:r>
            <a:r>
              <a:rPr lang="en-US" altLang="zh-CN" sz="1600" b="1" dirty="0" smtClean="0">
                <a:latin typeface="+mj-lt"/>
                <a:ea typeface="微软雅黑" panose="020B0503020204020204" pitchFamily="34" charset="-122"/>
              </a:rPr>
              <a:t>empty rack come from painting loading point , and need a product A’s full rack back.</a:t>
            </a:r>
          </a:p>
          <a:p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he AGV will carry the empty rack go to Path 5 and push the front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8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racks move 1position advanced, and then carry the forefront 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product  A’s full 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rack back to the 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painting buff position..</a:t>
            </a:r>
            <a:endParaRPr lang="zh-CN" altLang="en-US" sz="16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6905" y="1268134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1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905" y="1966192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2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7" y="269962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3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536" y="339299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4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57005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741081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08967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19462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71690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487614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803538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5576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524328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057005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741081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08967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119462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71690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487614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803538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855766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24328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95535" y="416243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5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524328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331640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08091 0.0027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7969 0.00277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0.07517 0.00277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69" grpId="0" animBg="1"/>
      <p:bldP spid="6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11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Flow D(Painting rack back to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WIP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1720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579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0368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14177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6640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8232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9825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0481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1904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051720" y="1916832"/>
            <a:ext cx="4726753" cy="540060"/>
            <a:chOff x="1768973" y="1916832"/>
            <a:chExt cx="4726753" cy="540060"/>
          </a:xfrm>
        </p:grpSpPr>
        <p:sp>
          <p:nvSpPr>
            <p:cNvPr id="25" name="矩形 24"/>
            <p:cNvSpPr/>
            <p:nvPr/>
          </p:nvSpPr>
          <p:spPr>
            <a:xfrm>
              <a:off x="1768973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53049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120935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831430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3658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99582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5506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6850481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28601" y="4833156"/>
            <a:ext cx="8837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  <a:ea typeface="微软雅黑" panose="020B0503020204020204" pitchFamily="34" charset="-122"/>
              </a:rPr>
              <a:t>If we have a Product A’s empty rack come from painting loading point , and need a product B’s loaded rack back.</a:t>
            </a:r>
          </a:p>
          <a:p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he AGV will carry the empty rack go to Path 5 and push the front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8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racks move 1position advanced, and then go to Path 3(if Product B have no odd rack.) to carry the forefront full rack back to the original position.</a:t>
            </a:r>
            <a:endParaRPr lang="zh-CN" altLang="en-US" sz="16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6905" y="1268134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1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905" y="1966192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2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7" y="269962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3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536" y="339299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4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51720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73579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03682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14177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66405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482329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798253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50481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519043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051720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735796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03682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114177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66405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482329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98253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850481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19043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95535" y="416243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5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519043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2057005" y="4077072"/>
            <a:ext cx="4726753" cy="540060"/>
            <a:chOff x="2057005" y="4077072"/>
            <a:chExt cx="4726753" cy="540060"/>
          </a:xfrm>
        </p:grpSpPr>
        <p:sp>
          <p:nvSpPr>
            <p:cNvPr id="71" name="矩形 70"/>
            <p:cNvSpPr/>
            <p:nvPr/>
          </p:nvSpPr>
          <p:spPr>
            <a:xfrm>
              <a:off x="2057005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741081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408967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119462" y="407707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171690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5487614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4803538" y="4077072"/>
              <a:ext cx="612068" cy="54006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685576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331640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3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08091 0.0027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757 0.00277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0.07517 0.00277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8" grpId="0" animBg="1"/>
      <p:bldP spid="79" grpId="0" animBg="1"/>
      <p:bldP spid="7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50" y="3425809"/>
            <a:ext cx="184189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3167844" y="2240868"/>
            <a:ext cx="277230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pPr eaLnBrk="0" hangingPunct="0"/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4710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640" y="3425810"/>
            <a:ext cx="775097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38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48953"/>
            <a:ext cx="6351595" cy="4756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2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Layout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47397" y="3689811"/>
            <a:ext cx="2604315" cy="190821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6835" y="5770393"/>
            <a:ext cx="1854376" cy="576064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Full/Empty </a:t>
            </a:r>
            <a:r>
              <a:rPr lang="en-US" altLang="zh-CN" dirty="0" smtClean="0">
                <a:solidFill>
                  <a:schemeClr val="tx1"/>
                </a:solidFill>
              </a:rPr>
              <a:t>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8714" y="1048953"/>
            <a:ext cx="943332" cy="2126817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87716" y="3689812"/>
            <a:ext cx="254330" cy="1906508"/>
          </a:xfrm>
          <a:prstGeom prst="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35983" y="5776186"/>
            <a:ext cx="2036799" cy="570271"/>
          </a:xfrm>
          <a:prstGeom prst="rect">
            <a:avLst/>
          </a:prstGeom>
          <a:solidFill>
            <a:srgbClr val="7030A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Odds </a:t>
            </a:r>
            <a:r>
              <a:rPr lang="en-US" altLang="zh-CN" dirty="0" smtClean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16" name="矩形 15"/>
          <p:cNvSpPr/>
          <p:nvPr/>
        </p:nvSpPr>
        <p:spPr>
          <a:xfrm>
            <a:off x="4625182" y="5770393"/>
            <a:ext cx="2036799" cy="570271"/>
          </a:xfrm>
          <a:prstGeom prst="rect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High-rack Loading point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48013" y="5756216"/>
            <a:ext cx="2036799" cy="570271"/>
          </a:xfrm>
          <a:prstGeom prst="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High-rack unloading point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01544" y="4358781"/>
            <a:ext cx="345853" cy="1189041"/>
          </a:xfrm>
          <a:prstGeom prst="rect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51211" y="4358781"/>
            <a:ext cx="412577" cy="1237539"/>
          </a:xfrm>
          <a:prstGeom prst="rect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32673" y="2749965"/>
            <a:ext cx="1690946" cy="376758"/>
          </a:xfrm>
          <a:prstGeom prst="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3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Injection Area Process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42" y="981075"/>
            <a:ext cx="5976937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线形标注 1 6"/>
          <p:cNvSpPr/>
          <p:nvPr/>
        </p:nvSpPr>
        <p:spPr bwMode="auto">
          <a:xfrm>
            <a:off x="322279" y="1304764"/>
            <a:ext cx="1008063" cy="696912"/>
          </a:xfrm>
          <a:prstGeom prst="borderCallout1">
            <a:avLst>
              <a:gd name="adj1" fmla="val 48041"/>
              <a:gd name="adj2" fmla="val 102678"/>
              <a:gd name="adj3" fmla="val 121115"/>
              <a:gd name="adj4" fmla="val 174213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latin typeface="+mj-lt"/>
                <a:ea typeface="微软雅黑" pitchFamily="34" charset="-122"/>
              </a:rPr>
              <a:t>High-racks</a:t>
            </a:r>
            <a:endParaRPr lang="en-US" altLang="zh-CN" sz="1600" b="1" dirty="0">
              <a:latin typeface="+mj-lt"/>
              <a:ea typeface="微软雅黑" pitchFamily="34" charset="-122"/>
            </a:endParaRPr>
          </a:p>
        </p:txBody>
      </p:sp>
      <p:sp>
        <p:nvSpPr>
          <p:cNvPr id="8" name="线形标注 1 7"/>
          <p:cNvSpPr/>
          <p:nvPr/>
        </p:nvSpPr>
        <p:spPr bwMode="auto">
          <a:xfrm>
            <a:off x="179512" y="4106863"/>
            <a:ext cx="1008063" cy="696913"/>
          </a:xfrm>
          <a:prstGeom prst="borderCallout1">
            <a:avLst>
              <a:gd name="adj1" fmla="val 48041"/>
              <a:gd name="adj2" fmla="val 102678"/>
              <a:gd name="adj3" fmla="val 60407"/>
              <a:gd name="adj4" fmla="val 201290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+mj-lt"/>
                <a:ea typeface="微软雅黑" pitchFamily="34" charset="-122"/>
              </a:rPr>
              <a:t>AGV</a:t>
            </a:r>
            <a:endParaRPr lang="zh-CN" altLang="en-US" sz="1600" b="1" dirty="0">
              <a:solidFill>
                <a:schemeClr val="tx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线形标注 1 8"/>
          <p:cNvSpPr/>
          <p:nvPr/>
        </p:nvSpPr>
        <p:spPr bwMode="auto">
          <a:xfrm>
            <a:off x="4318810" y="941389"/>
            <a:ext cx="1800225" cy="395287"/>
          </a:xfrm>
          <a:prstGeom prst="borderCallout1">
            <a:avLst>
              <a:gd name="adj1" fmla="val 99731"/>
              <a:gd name="adj2" fmla="val 49880"/>
              <a:gd name="adj3" fmla="val 252222"/>
              <a:gd name="adj4" fmla="val -54523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600" b="1" dirty="0">
                <a:latin typeface="+mj-lt"/>
              </a:rPr>
              <a:t> </a:t>
            </a:r>
            <a:r>
              <a:rPr lang="en-US" altLang="zh-CN" sz="1600" b="1" dirty="0" smtClean="0">
                <a:latin typeface="+mj-lt"/>
              </a:rPr>
              <a:t>Elevator</a:t>
            </a:r>
            <a:endParaRPr lang="zh-CN" altLang="en-US" sz="1600" b="1" dirty="0">
              <a:solidFill>
                <a:schemeClr val="tx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0" name="线形标注 1 9"/>
          <p:cNvSpPr/>
          <p:nvPr/>
        </p:nvSpPr>
        <p:spPr bwMode="auto">
          <a:xfrm>
            <a:off x="4905279" y="3502822"/>
            <a:ext cx="1008062" cy="395288"/>
          </a:xfrm>
          <a:prstGeom prst="borderCallout1">
            <a:avLst>
              <a:gd name="adj1" fmla="val 110069"/>
              <a:gd name="adj2" fmla="val 53941"/>
              <a:gd name="adj3" fmla="val 348552"/>
              <a:gd name="adj4" fmla="val -2208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tx1"/>
                </a:solidFill>
                <a:latin typeface="+mj-lt"/>
                <a:ea typeface="微软雅黑" pitchFamily="34" charset="-122"/>
              </a:rPr>
              <a:t>Conveyor B</a:t>
            </a:r>
            <a:endParaRPr lang="en-US" altLang="zh-CN" sz="1600" b="1" dirty="0">
              <a:solidFill>
                <a:schemeClr val="tx1"/>
              </a:solidFill>
              <a:latin typeface="+mj-lt"/>
              <a:ea typeface="微软雅黑" pitchFamily="34" charset="-122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54" y="5516563"/>
            <a:ext cx="251142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接连接符 12"/>
          <p:cNvCxnSpPr>
            <a:endCxn id="12" idx="0"/>
          </p:cNvCxnSpPr>
          <p:nvPr/>
        </p:nvCxnSpPr>
        <p:spPr bwMode="auto">
          <a:xfrm>
            <a:off x="988248" y="4474136"/>
            <a:ext cx="1443819" cy="10424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 flipH="1">
            <a:off x="6623092" y="4785408"/>
            <a:ext cx="757220" cy="6958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 bwMode="auto">
          <a:xfrm>
            <a:off x="1176354" y="1749425"/>
            <a:ext cx="452162" cy="3016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>
            <a:off x="1025095" y="4425116"/>
            <a:ext cx="1370123" cy="1247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 bwMode="auto">
          <a:xfrm flipH="1">
            <a:off x="4511502" y="3898110"/>
            <a:ext cx="780578" cy="7345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 bwMode="auto">
          <a:xfrm flipV="1">
            <a:off x="4318810" y="1354138"/>
            <a:ext cx="582981" cy="5617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线形标注 1 28"/>
          <p:cNvSpPr/>
          <p:nvPr/>
        </p:nvSpPr>
        <p:spPr bwMode="auto">
          <a:xfrm>
            <a:off x="7382534" y="4489988"/>
            <a:ext cx="1008062" cy="395288"/>
          </a:xfrm>
          <a:prstGeom prst="borderCallout1">
            <a:avLst>
              <a:gd name="adj1" fmla="val 110069"/>
              <a:gd name="adj2" fmla="val 53941"/>
              <a:gd name="adj3" fmla="val 348552"/>
              <a:gd name="adj4" fmla="val -2208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tx1"/>
                </a:solidFill>
                <a:latin typeface="+mj-lt"/>
                <a:ea typeface="微软雅黑" pitchFamily="34" charset="-122"/>
              </a:rPr>
              <a:t>Conveyor A</a:t>
            </a:r>
            <a:endParaRPr lang="en-US" altLang="zh-CN" sz="1600" b="1" dirty="0">
              <a:solidFill>
                <a:schemeClr val="tx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5145" y="991712"/>
            <a:ext cx="2891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1.Robot put the bumpers on the  conveyor A</a:t>
            </a:r>
          </a:p>
          <a:p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2.When 3 bumpers on conveyor A, the move to conveyor B</a:t>
            </a:r>
          </a:p>
          <a:p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3.Elevator move the 3 bumpers to high-rack from bottom to top layer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4.When the rack is full or end of the production, AGV will take the rack to WIP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8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4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AGV with High-rack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4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908720"/>
            <a:ext cx="2085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30027" y="2800801"/>
            <a:ext cx="42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Please see the AGV running video with the high-rack in attached file.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5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5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WIP Layout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980728"/>
            <a:ext cx="45910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88" y="985491"/>
            <a:ext cx="17907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6146" y="4185084"/>
            <a:ext cx="8787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We will set two types rack path in this case, long and short ,</a:t>
            </a:r>
          </a:p>
          <a:p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In order to improve the path </a:t>
            </a:r>
            <a:r>
              <a:rPr lang="en-US" altLang="zh-CN" dirty="0" smtClean="0"/>
              <a:t>utilization rate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based on the different 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volume vehicles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. </a:t>
            </a:r>
            <a:endParaRPr lang="en-US" altLang="zh-CN" dirty="0" smtClean="0">
              <a:latin typeface="+mj-lt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When we plan to change over the product in IMM, we should produce the former product until the high-rack full, unless we will change the raw material . The injection odd racks will still into the rack path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.</a:t>
            </a:r>
          </a:p>
          <a:p>
            <a:endParaRPr lang="en-US" altLang="zh-CN" dirty="0" smtClean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Painting side will use the odd racks first to obey the FIFO strictly.</a:t>
            </a:r>
          </a:p>
        </p:txBody>
      </p:sp>
    </p:spTree>
    <p:extLst>
      <p:ext uri="{BB962C8B-B14F-4D97-AF65-F5344CB8AC3E}">
        <p14:creationId xmlns:p14="http://schemas.microsoft.com/office/powerpoint/2010/main" val="17975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6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Rack Path Status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575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983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2771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821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90441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0636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2228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74517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4307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75756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59832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27718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38213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90441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806365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122289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74517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843079" y="2420888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375756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059832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27718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438213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90441" y="3609020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06365" y="3609020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122289" y="360902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174517" y="3609020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843079" y="3609020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375756" y="4919146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059832" y="4919146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727718" y="4919146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38213" y="4919146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490441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06365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122289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174517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843079" y="4919146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45260" y="5899802"/>
            <a:ext cx="738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The 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rack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path 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will show 4 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types 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status 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as 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above graph.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6905" y="1268134"/>
            <a:ext cx="197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ALL FULL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905" y="2506252"/>
            <a:ext cx="197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ALL EMPTY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3694384"/>
            <a:ext cx="197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FULL+EMPTY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536" y="5004510"/>
            <a:ext cx="197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EMPTY+ FULL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5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7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Flow A(Injection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parts into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WIP)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01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308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097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91470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4369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5962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7554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27774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9633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29013" y="1916832"/>
            <a:ext cx="4726753" cy="540060"/>
            <a:chOff x="1768973" y="1916832"/>
            <a:chExt cx="4726753" cy="540060"/>
          </a:xfrm>
        </p:grpSpPr>
        <p:sp>
          <p:nvSpPr>
            <p:cNvPr id="25" name="矩形 24"/>
            <p:cNvSpPr/>
            <p:nvPr/>
          </p:nvSpPr>
          <p:spPr>
            <a:xfrm>
              <a:off x="1768973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53049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120935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831430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3658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99582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515506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6927774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129013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13089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80975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191470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243698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59622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87554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927774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59633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1" y="4833156"/>
            <a:ext cx="8837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  <a:ea typeface="微软雅黑" panose="020B0503020204020204" pitchFamily="34" charset="-122"/>
              </a:rPr>
              <a:t>If we have a Product A ’s full rack from IMM 4#, and need a Product A’s empty rack back. </a:t>
            </a:r>
          </a:p>
          <a:p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he AGV will carry the rack go to Path 2 and push the front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8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racks move 1position advanced, and then carry the forefront empty rack back to the original position.</a:t>
            </a:r>
            <a:endParaRPr lang="zh-CN" altLang="en-US" sz="16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6905" y="1268134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1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905" y="1966192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2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7" y="269962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3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536" y="339299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4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29013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813089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80975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91470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243698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559622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87554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27774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59633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129013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13089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80975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191470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243698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559622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875546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927774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96336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95535" y="416243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5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67644" y="1916832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24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0.07569 0.00278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08472 0.002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255 L 0.07934 0.00023 " pathEditMode="fixed" rAng="0" ptsTypes="AA">
                                      <p:cBhvr>
                                        <p:cTn id="13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xit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69" grpId="0" animBg="1"/>
      <p:bldP spid="6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8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Flow B(Injection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parts into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WIP)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9013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3089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0975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91470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43698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59622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7554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27774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96336" y="1182770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129013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13089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480975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191470" y="407707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243698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59622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87554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927774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596336" y="4077072"/>
            <a:ext cx="612068" cy="5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1" y="4833156"/>
            <a:ext cx="8837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  <a:ea typeface="微软雅黑" panose="020B0503020204020204" pitchFamily="34" charset="-122"/>
              </a:rPr>
              <a:t>If IMM4# change over the product, we will have a Product A ’s odd or full rack into WIP, and IMM4# will produce product B later.</a:t>
            </a:r>
          </a:p>
          <a:p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he AGV will carry the rack go to Path 2 and push the front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8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+mj-lt"/>
                <a:ea typeface="微软雅黑" panose="020B0503020204020204" pitchFamily="34" charset="-122"/>
              </a:rPr>
              <a:t>racks move 1position advanced, and then go to Path 4 to carry the forefront empty rack back to the original position.</a:t>
            </a:r>
            <a:endParaRPr lang="zh-CN" altLang="en-US" sz="16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6905" y="1268134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1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905" y="1966192"/>
            <a:ext cx="11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2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7" y="269962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3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536" y="339299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4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29013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813089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480975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191470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243698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559622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87554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27774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596336" y="2622930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129013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13089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480975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191470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243698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559622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875546" y="3356992"/>
            <a:ext cx="612068" cy="5400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927774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96336" y="335699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95535" y="4162436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j-lt"/>
                <a:ea typeface="微软雅黑" panose="020B0503020204020204" pitchFamily="34" charset="-122"/>
              </a:rPr>
              <a:t>Path 5</a:t>
            </a:r>
            <a:endParaRPr lang="zh-CN" altLang="en-US" b="1" dirty="0"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113499" y="1916832"/>
            <a:ext cx="4726753" cy="540060"/>
            <a:chOff x="1768973" y="1916832"/>
            <a:chExt cx="4726753" cy="540060"/>
          </a:xfrm>
        </p:grpSpPr>
        <p:sp>
          <p:nvSpPr>
            <p:cNvPr id="72" name="矩形 71"/>
            <p:cNvSpPr/>
            <p:nvPr/>
          </p:nvSpPr>
          <p:spPr>
            <a:xfrm>
              <a:off x="1768973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2453049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3120935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3831430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5883658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99582" y="1916832"/>
              <a:ext cx="612068" cy="5400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515506" y="1916832"/>
              <a:ext cx="612068" cy="540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sp>
        <p:nvSpPr>
          <p:cNvPr id="79" name="矩形 78"/>
          <p:cNvSpPr/>
          <p:nvPr/>
        </p:nvSpPr>
        <p:spPr>
          <a:xfrm>
            <a:off x="6912260" y="1916832"/>
            <a:ext cx="612068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352130" y="1916832"/>
            <a:ext cx="612068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04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0.07569 0.00278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13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08472 0.002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7 -0.00255 L 0.08107 0.00023 " pathEditMode="fixed" rAng="0" ptsTypes="AA">
                                      <p:cBhvr>
                                        <p:cTn id="13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9" grpId="0" animBg="1"/>
      <p:bldP spid="80" grpId="0" animBg="1"/>
      <p:bldP spid="8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/>
          <p:cNvSpPr txBox="1">
            <a:spLocks noGrp="1"/>
          </p:cNvSpPr>
          <p:nvPr/>
        </p:nvSpPr>
        <p:spPr bwMode="auto">
          <a:xfrm>
            <a:off x="349250" y="6538913"/>
            <a:ext cx="734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GB" altLang="zh-CN" sz="800" dirty="0">
                <a:solidFill>
                  <a:schemeClr val="accent1"/>
                </a:solidFill>
              </a:rPr>
              <a:t>PAGE </a:t>
            </a:r>
            <a:fld id="{A73B069E-D4E3-4257-8925-1FA432F5299F}" type="slidenum">
              <a:rPr lang="en-GB" altLang="zh-CN" sz="800">
                <a:solidFill>
                  <a:schemeClr val="accent1"/>
                </a:solidFill>
              </a:rPr>
              <a:pPr/>
              <a:t>9</a:t>
            </a:fld>
            <a:r>
              <a:rPr lang="en-GB" altLang="zh-CN" sz="800" dirty="0">
                <a:solidFill>
                  <a:schemeClr val="accent1"/>
                </a:solidFill>
              </a:rPr>
              <a:t> </a:t>
            </a:r>
            <a:r>
              <a:rPr lang="en-GB" altLang="zh-CN" sz="800" dirty="0" smtClean="0">
                <a:solidFill>
                  <a:schemeClr val="accent1"/>
                </a:solidFill>
              </a:rPr>
              <a:t>/17 </a:t>
            </a:r>
            <a:endParaRPr lang="en-GB" altLang="zh-CN" sz="800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550" y="727075"/>
            <a:ext cx="8580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28600" y="152400"/>
            <a:ext cx="8837613" cy="427038"/>
          </a:xfrm>
          <a:prstGeom prst="rect">
            <a:avLst/>
          </a:prstGeom>
        </p:spPr>
        <p:txBody>
          <a:bodyPr/>
          <a:lstStyle>
            <a:lvl1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4730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9302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3874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8446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2301875" indent="-473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AFF0"/>
              </a:buClr>
              <a:buSzPct val="110000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Layout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982662"/>
            <a:ext cx="5029200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3548" y="1036587"/>
            <a:ext cx="28910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1.According to the paint-line plan, AGV will carry </a:t>
            </a:r>
            <a:r>
              <a:rPr lang="en-US" altLang="zh-CN" dirty="0" smtClean="0"/>
              <a:t>corresponding rack to the buff area.</a:t>
            </a:r>
            <a:endParaRPr lang="en-US" altLang="zh-CN" dirty="0" smtClean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2.The 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elevator will 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move 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the 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bumpers from high-rack to the conveyor from top to bottom layer, and make pre-sequence for the PL load.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.When the elevator get out the bumpers what PL need, AGV will take the rack to WIP rack path or odd BIN.</a:t>
            </a:r>
          </a:p>
          <a:p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4.Operator or robot in the future will pickup the bumper on the conveyor to the jig.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5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Français">
  <a:themeElements>
    <a:clrScheme name="PPT_Français 1">
      <a:dk1>
        <a:srgbClr val="000000"/>
      </a:dk1>
      <a:lt1>
        <a:srgbClr val="FFFFFF"/>
      </a:lt1>
      <a:dk2>
        <a:srgbClr val="0D3594"/>
      </a:dk2>
      <a:lt2>
        <a:srgbClr val="C0C0C0"/>
      </a:lt2>
      <a:accent1>
        <a:srgbClr val="00AFF0"/>
      </a:accent1>
      <a:accent2>
        <a:srgbClr val="0091C8"/>
      </a:accent2>
      <a:accent3>
        <a:srgbClr val="FFFFFF"/>
      </a:accent3>
      <a:accent4>
        <a:srgbClr val="000000"/>
      </a:accent4>
      <a:accent5>
        <a:srgbClr val="AAD4F6"/>
      </a:accent5>
      <a:accent6>
        <a:srgbClr val="0083B5"/>
      </a:accent6>
      <a:hlink>
        <a:srgbClr val="F56E23"/>
      </a:hlink>
      <a:folHlink>
        <a:srgbClr val="D70F50"/>
      </a:folHlink>
    </a:clrScheme>
    <a:fontScheme name="PPT_França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Français 1">
        <a:dk1>
          <a:srgbClr val="000000"/>
        </a:dk1>
        <a:lt1>
          <a:srgbClr val="FFFFFF"/>
        </a:lt1>
        <a:dk2>
          <a:srgbClr val="0D3594"/>
        </a:dk2>
        <a:lt2>
          <a:srgbClr val="C0C0C0"/>
        </a:lt2>
        <a:accent1>
          <a:srgbClr val="00AFF0"/>
        </a:accent1>
        <a:accent2>
          <a:srgbClr val="0091C8"/>
        </a:accent2>
        <a:accent3>
          <a:srgbClr val="FFFFFF"/>
        </a:accent3>
        <a:accent4>
          <a:srgbClr val="000000"/>
        </a:accent4>
        <a:accent5>
          <a:srgbClr val="AAD4F6"/>
        </a:accent5>
        <a:accent6>
          <a:srgbClr val="0083B5"/>
        </a:accent6>
        <a:hlink>
          <a:srgbClr val="F56E23"/>
        </a:hlink>
        <a:folHlink>
          <a:srgbClr val="D70F5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T_Français">
  <a:themeElements>
    <a:clrScheme name="1_PPT_Français 1">
      <a:dk1>
        <a:srgbClr val="000000"/>
      </a:dk1>
      <a:lt1>
        <a:srgbClr val="FFFFFF"/>
      </a:lt1>
      <a:dk2>
        <a:srgbClr val="0D3594"/>
      </a:dk2>
      <a:lt2>
        <a:srgbClr val="C0C0C0"/>
      </a:lt2>
      <a:accent1>
        <a:srgbClr val="00AFF0"/>
      </a:accent1>
      <a:accent2>
        <a:srgbClr val="0091C8"/>
      </a:accent2>
      <a:accent3>
        <a:srgbClr val="FFFFFF"/>
      </a:accent3>
      <a:accent4>
        <a:srgbClr val="000000"/>
      </a:accent4>
      <a:accent5>
        <a:srgbClr val="AAD4F6"/>
      </a:accent5>
      <a:accent6>
        <a:srgbClr val="0083B5"/>
      </a:accent6>
      <a:hlink>
        <a:srgbClr val="F56E23"/>
      </a:hlink>
      <a:folHlink>
        <a:srgbClr val="D70F50"/>
      </a:folHlink>
    </a:clrScheme>
    <a:fontScheme name="1_PPT_França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T_Français 1">
        <a:dk1>
          <a:srgbClr val="000000"/>
        </a:dk1>
        <a:lt1>
          <a:srgbClr val="FFFFFF"/>
        </a:lt1>
        <a:dk2>
          <a:srgbClr val="0D3594"/>
        </a:dk2>
        <a:lt2>
          <a:srgbClr val="C0C0C0"/>
        </a:lt2>
        <a:accent1>
          <a:srgbClr val="00AFF0"/>
        </a:accent1>
        <a:accent2>
          <a:srgbClr val="0091C8"/>
        </a:accent2>
        <a:accent3>
          <a:srgbClr val="FFFFFF"/>
        </a:accent3>
        <a:accent4>
          <a:srgbClr val="000000"/>
        </a:accent4>
        <a:accent5>
          <a:srgbClr val="AAD4F6"/>
        </a:accent5>
        <a:accent6>
          <a:srgbClr val="0083B5"/>
        </a:accent6>
        <a:hlink>
          <a:srgbClr val="F56E23"/>
        </a:hlink>
        <a:folHlink>
          <a:srgbClr val="D70F5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10359</TotalTime>
  <Pages>0</Pages>
  <Words>803</Words>
  <Characters>0</Characters>
  <Application>Microsoft Office PowerPoint</Application>
  <DocSecurity>0</DocSecurity>
  <PresentationFormat>全屏显示(4:3)</PresentationFormat>
  <Lines>0</Lines>
  <Paragraphs>229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PPT_Français</vt:lpstr>
      <vt:lpstr>1_PPT_Français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 company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Epsilon LWB &amp; SGM985 项目</dc:title>
  <dc:creator>Yanfeng</dc:creator>
  <cp:lastModifiedBy>Wu Wei(YFPOMS)</cp:lastModifiedBy>
  <cp:revision>842</cp:revision>
  <cp:lastPrinted>1899-12-30T00:00:00Z</cp:lastPrinted>
  <dcterms:created xsi:type="dcterms:W3CDTF">2008-07-19T23:23:14Z</dcterms:created>
  <dcterms:modified xsi:type="dcterms:W3CDTF">2017-03-22T15:33:07Z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