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44"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2017-11-1</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692696"/>
            <a:ext cx="7772400" cy="1780108"/>
          </a:xfrm>
        </p:spPr>
        <p:txBody>
          <a:bodyPr/>
          <a:lstStyle/>
          <a:p>
            <a:r>
              <a:rPr lang="zh-CN" altLang="en-US" dirty="0"/>
              <a:t>悬挂</a:t>
            </a:r>
            <a:r>
              <a:rPr lang="zh-CN" altLang="en-US" dirty="0" smtClean="0"/>
              <a:t>链</a:t>
            </a:r>
            <a:r>
              <a:rPr lang="en-US" altLang="zh-CN" dirty="0" smtClean="0"/>
              <a:t>IT</a:t>
            </a:r>
            <a:r>
              <a:rPr lang="zh-CN" altLang="en-US" dirty="0" smtClean="0"/>
              <a:t>系统简述</a:t>
            </a:r>
            <a:endParaRPr lang="zh-CN" altLang="en-US" dirty="0"/>
          </a:p>
        </p:txBody>
      </p:sp>
      <p:sp>
        <p:nvSpPr>
          <p:cNvPr id="3" name="副标题 2"/>
          <p:cNvSpPr>
            <a:spLocks noGrp="1"/>
          </p:cNvSpPr>
          <p:nvPr>
            <p:ph type="subTitle" idx="1"/>
          </p:nvPr>
        </p:nvSpPr>
        <p:spPr>
          <a:xfrm>
            <a:off x="323528" y="3429000"/>
            <a:ext cx="6400800" cy="1473200"/>
          </a:xfrm>
        </p:spPr>
        <p:txBody>
          <a:bodyPr/>
          <a:lstStyle/>
          <a:p>
            <a:pPr algn="l"/>
            <a:r>
              <a:rPr lang="en-US" altLang="zh-CN" dirty="0" smtClean="0"/>
              <a:t>IT</a:t>
            </a:r>
            <a:r>
              <a:rPr lang="zh-CN" altLang="en-US" dirty="0" smtClean="0"/>
              <a:t>逻辑设计及业务需求</a:t>
            </a:r>
            <a:endParaRPr lang="zh-CN" altLang="en-US" dirty="0"/>
          </a:p>
        </p:txBody>
      </p:sp>
      <p:cxnSp>
        <p:nvCxnSpPr>
          <p:cNvPr id="5" name="直接连接符 4"/>
          <p:cNvCxnSpPr/>
          <p:nvPr/>
        </p:nvCxnSpPr>
        <p:spPr>
          <a:xfrm flipV="1">
            <a:off x="282638" y="3212976"/>
            <a:ext cx="8496944" cy="144016"/>
          </a:xfrm>
          <a:prstGeom prst="line">
            <a:avLst/>
          </a:prstGeom>
          <a:ln w="7620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61863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700808"/>
            <a:ext cx="8640959" cy="5157192"/>
          </a:xfrm>
        </p:spPr>
        <p:txBody>
          <a:bodyPr>
            <a:normAutofit fontScale="85000" lnSpcReduction="10000"/>
          </a:bodyPr>
          <a:lstStyle/>
          <a:p>
            <a:pPr lvl="0"/>
            <a:r>
              <a:rPr lang="zh-CN" altLang="zh-CN" b="1" dirty="0"/>
              <a:t>料道挂具查询</a:t>
            </a:r>
            <a:r>
              <a:rPr lang="zh-CN" altLang="zh-CN" dirty="0"/>
              <a:t>：查询料道挂具信息，查看挂具上的零件信息</a:t>
            </a:r>
          </a:p>
          <a:p>
            <a:pPr lvl="0"/>
            <a:r>
              <a:rPr lang="zh-CN" altLang="zh-CN" b="1" dirty="0"/>
              <a:t>料道零件查询</a:t>
            </a:r>
            <a:r>
              <a:rPr lang="zh-CN" altLang="zh-CN" dirty="0"/>
              <a:t>：查询料道上的零件信息，包括库龄、上件时间、条码、所在挂具</a:t>
            </a:r>
          </a:p>
          <a:p>
            <a:pPr lvl="0"/>
            <a:r>
              <a:rPr lang="zh-CN" altLang="zh-CN" b="1" dirty="0"/>
              <a:t>空挂具查询</a:t>
            </a:r>
            <a:r>
              <a:rPr lang="zh-CN" altLang="zh-CN" dirty="0"/>
              <a:t>：空挂具号、挂具类型，容量、当前位置</a:t>
            </a:r>
          </a:p>
          <a:p>
            <a:pPr lvl="0"/>
            <a:r>
              <a:rPr lang="zh-CN" altLang="zh-CN" b="1" dirty="0"/>
              <a:t>上件统计报表</a:t>
            </a:r>
            <a:r>
              <a:rPr lang="zh-CN" altLang="zh-CN" dirty="0"/>
              <a:t>：零件号、零件数量、挂具号、上件时间、上件人。</a:t>
            </a:r>
          </a:p>
          <a:p>
            <a:pPr lvl="0"/>
            <a:r>
              <a:rPr lang="zh-CN" altLang="zh-CN" b="1" dirty="0"/>
              <a:t>有效库存报表</a:t>
            </a:r>
            <a:r>
              <a:rPr lang="zh-CN" altLang="zh-CN" dirty="0"/>
              <a:t>：已经满足静止时间的物料库存、</a:t>
            </a:r>
            <a:r>
              <a:rPr lang="en-US" altLang="zh-CN" dirty="0"/>
              <a:t>30</a:t>
            </a:r>
            <a:r>
              <a:rPr lang="zh-CN" altLang="zh-CN" dirty="0"/>
              <a:t>分钟到静止时间库存、</a:t>
            </a:r>
            <a:r>
              <a:rPr lang="en-US" altLang="zh-CN" dirty="0"/>
              <a:t>1</a:t>
            </a:r>
            <a:r>
              <a:rPr lang="zh-CN" altLang="zh-CN" dirty="0"/>
              <a:t>小时到静止时间库存、</a:t>
            </a:r>
            <a:r>
              <a:rPr lang="en-US" altLang="zh-CN" dirty="0"/>
              <a:t>4</a:t>
            </a:r>
            <a:r>
              <a:rPr lang="zh-CN" altLang="zh-CN" dirty="0"/>
              <a:t>小时到静止时间库存</a:t>
            </a:r>
            <a:r>
              <a:rPr lang="zh-CN" altLang="zh-CN" dirty="0" smtClean="0"/>
              <a:t>。</a:t>
            </a:r>
            <a:endParaRPr lang="en-US" altLang="zh-CN" dirty="0" smtClean="0"/>
          </a:p>
          <a:p>
            <a:r>
              <a:rPr lang="zh-CN" altLang="zh-CN" b="1" dirty="0"/>
              <a:t>移库统计报表</a:t>
            </a:r>
            <a:r>
              <a:rPr lang="zh-CN" altLang="zh-CN" dirty="0"/>
              <a:t>（恒温房入库区）：零件号、零件数量、挂具号、移库时间、入库料道</a:t>
            </a:r>
            <a:r>
              <a:rPr lang="zh-CN" altLang="zh-CN" dirty="0" smtClean="0"/>
              <a:t>。</a:t>
            </a:r>
            <a:endParaRPr lang="zh-CN" altLang="zh-CN" dirty="0"/>
          </a:p>
          <a:p>
            <a:pPr lvl="0"/>
            <a:r>
              <a:rPr lang="zh-CN" altLang="zh-CN" b="1" dirty="0"/>
              <a:t>最低库存报表</a:t>
            </a:r>
            <a:r>
              <a:rPr lang="zh-CN" altLang="zh-CN" dirty="0"/>
              <a:t>：设定库存</a:t>
            </a:r>
            <a:r>
              <a:rPr lang="en-US" altLang="zh-CN" dirty="0"/>
              <a:t>min</a:t>
            </a:r>
            <a:r>
              <a:rPr lang="zh-CN" altLang="zh-CN" dirty="0"/>
              <a:t>值，</a:t>
            </a:r>
            <a:r>
              <a:rPr lang="zh-CN" altLang="zh-CN" dirty="0" smtClean="0"/>
              <a:t>报表</a:t>
            </a:r>
            <a:r>
              <a:rPr lang="zh-CN" altLang="en-US" dirty="0" smtClean="0"/>
              <a:t>用于</a:t>
            </a:r>
            <a:r>
              <a:rPr lang="zh-CN" altLang="zh-CN" dirty="0" smtClean="0"/>
              <a:t>提醒</a:t>
            </a:r>
            <a:r>
              <a:rPr lang="zh-CN" altLang="zh-CN" dirty="0"/>
              <a:t>计划、物流人员（每日）</a:t>
            </a:r>
            <a:r>
              <a:rPr lang="zh-CN" altLang="zh-CN" dirty="0" smtClean="0"/>
              <a:t>。</a:t>
            </a:r>
            <a:endParaRPr lang="en-US" altLang="zh-CN" dirty="0" smtClean="0"/>
          </a:p>
          <a:p>
            <a:pPr lvl="0"/>
            <a:r>
              <a:rPr lang="zh-CN" altLang="zh-CN" b="1" dirty="0"/>
              <a:t>下件统计报表</a:t>
            </a:r>
            <a:r>
              <a:rPr lang="zh-CN" altLang="zh-CN" dirty="0"/>
              <a:t>：挂具号、下件时间、操作人、零件号、零件数量、排序单号</a:t>
            </a:r>
            <a:endParaRPr lang="en-US" altLang="zh-CN" dirty="0" smtClean="0"/>
          </a:p>
          <a:p>
            <a:r>
              <a:rPr lang="zh-CN" altLang="zh-CN" b="1" dirty="0"/>
              <a:t>取件统计报表表</a:t>
            </a:r>
            <a:r>
              <a:rPr lang="zh-CN" altLang="zh-CN" dirty="0"/>
              <a:t>：挂具号、取件时间、操作人、零件号、零件数量、排序单号</a:t>
            </a:r>
            <a:r>
              <a:rPr lang="zh-CN" altLang="zh-CN" dirty="0" smtClean="0"/>
              <a:t>。</a:t>
            </a:r>
            <a:endParaRPr lang="en-US" altLang="zh-CN" dirty="0" smtClean="0"/>
          </a:p>
          <a:p>
            <a:pPr lvl="0"/>
            <a:r>
              <a:rPr lang="zh-CN" altLang="zh-CN" b="1" dirty="0"/>
              <a:t>试验件下件报表</a:t>
            </a:r>
            <a:r>
              <a:rPr lang="zh-CN" altLang="zh-CN" dirty="0"/>
              <a:t>：下件时间、零件号、数量、挂具号、操作人</a:t>
            </a:r>
            <a:r>
              <a:rPr lang="zh-CN" altLang="zh-CN" dirty="0" smtClean="0"/>
              <a:t>。</a:t>
            </a:r>
            <a:endParaRPr lang="en-US" altLang="zh-CN" dirty="0" smtClean="0"/>
          </a:p>
          <a:p>
            <a:pPr lvl="0"/>
            <a:r>
              <a:rPr lang="en-US" altLang="zh-CN" b="1" dirty="0" smtClean="0"/>
              <a:t>TOD</a:t>
            </a:r>
            <a:r>
              <a:rPr lang="zh-CN" altLang="en-US" b="1" dirty="0" smtClean="0"/>
              <a:t>信息与有效库存对比报表</a:t>
            </a:r>
            <a:r>
              <a:rPr lang="zh-CN" altLang="en-US" dirty="0" smtClean="0"/>
              <a:t>：</a:t>
            </a:r>
            <a:endParaRPr lang="en-US" altLang="zh-CN" dirty="0" smtClean="0"/>
          </a:p>
          <a:p>
            <a:pPr lvl="0"/>
            <a:endParaRPr lang="zh-CN" altLang="zh-CN" dirty="0"/>
          </a:p>
          <a:p>
            <a:endParaRPr lang="zh-CN" altLang="zh-CN" dirty="0"/>
          </a:p>
          <a:p>
            <a:pPr lvl="0"/>
            <a:endParaRPr lang="zh-CN" altLang="zh-CN" dirty="0"/>
          </a:p>
          <a:p>
            <a:endParaRPr lang="zh-CN" altLang="en-US" dirty="0"/>
          </a:p>
        </p:txBody>
      </p:sp>
      <p:sp>
        <p:nvSpPr>
          <p:cNvPr id="3" name="标题 2"/>
          <p:cNvSpPr>
            <a:spLocks noGrp="1"/>
          </p:cNvSpPr>
          <p:nvPr>
            <p:ph type="title"/>
          </p:nvPr>
        </p:nvSpPr>
        <p:spPr/>
        <p:txBody>
          <a:bodyPr/>
          <a:lstStyle/>
          <a:p>
            <a:r>
              <a:rPr lang="zh-CN" altLang="en-US" dirty="0" smtClean="0"/>
              <a:t>八、查询、报表</a:t>
            </a:r>
            <a:endParaRPr lang="zh-CN" altLang="en-US" dirty="0"/>
          </a:p>
        </p:txBody>
      </p:sp>
    </p:spTree>
    <p:extLst>
      <p:ext uri="{BB962C8B-B14F-4D97-AF65-F5344CB8AC3E}">
        <p14:creationId xmlns:p14="http://schemas.microsoft.com/office/powerpoint/2010/main" val="2920204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gn="ctr">
              <a:buNone/>
            </a:pPr>
            <a:r>
              <a:rPr lang="zh-CN" altLang="en-US" sz="6000" dirty="0" smtClean="0">
                <a:latin typeface="+mj-ea"/>
                <a:ea typeface="+mj-ea"/>
              </a:rPr>
              <a:t>谢谢</a:t>
            </a:r>
            <a:endParaRPr lang="en-US" altLang="zh-CN" sz="6000" dirty="0" smtClean="0">
              <a:latin typeface="+mj-ea"/>
              <a:ea typeface="+mj-ea"/>
            </a:endParaRPr>
          </a:p>
          <a:p>
            <a:pPr marL="0" indent="0" algn="ctr">
              <a:buNone/>
            </a:pPr>
            <a:r>
              <a:rPr lang="en-US" altLang="zh-CN"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rPr>
              <a:t>Thanks</a:t>
            </a:r>
            <a:endParaRPr lang="zh-CN" alt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endParaRPr>
          </a:p>
          <a:p>
            <a:endParaRPr lang="zh-CN" altLang="en-US" dirty="0"/>
          </a:p>
        </p:txBody>
      </p:sp>
    </p:spTree>
    <p:extLst>
      <p:ext uri="{BB962C8B-B14F-4D97-AF65-F5344CB8AC3E}">
        <p14:creationId xmlns:p14="http://schemas.microsoft.com/office/powerpoint/2010/main" val="3696253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2348880"/>
            <a:ext cx="8568951" cy="3777283"/>
          </a:xfrm>
        </p:spPr>
        <p:txBody>
          <a:bodyPr/>
          <a:lstStyle/>
          <a:p>
            <a:r>
              <a:rPr lang="zh-CN" altLang="en-US" dirty="0" smtClean="0">
                <a:hlinkClick r:id="rId2" action="ppaction://hlinksldjump"/>
              </a:rPr>
              <a:t>数据库基础要求</a:t>
            </a:r>
            <a:endParaRPr lang="en-US" altLang="zh-CN" dirty="0" smtClean="0"/>
          </a:p>
          <a:p>
            <a:r>
              <a:rPr lang="zh-CN" altLang="en-US" dirty="0" smtClean="0">
                <a:hlinkClick r:id="rId3" action="ppaction://hlinksldjump"/>
              </a:rPr>
              <a:t>基础信息的需求</a:t>
            </a:r>
            <a:endParaRPr lang="en-US" altLang="zh-CN" dirty="0" smtClean="0"/>
          </a:p>
          <a:p>
            <a:r>
              <a:rPr lang="zh-CN" altLang="en-US" dirty="0">
                <a:hlinkClick r:id="rId4" action="ppaction://hlinksldjump"/>
              </a:rPr>
              <a:t>悬挂</a:t>
            </a:r>
            <a:r>
              <a:rPr lang="zh-CN" altLang="en-US" dirty="0" smtClean="0">
                <a:hlinkClick r:id="rId4" action="ppaction://hlinksldjump"/>
              </a:rPr>
              <a:t>链上件</a:t>
            </a:r>
            <a:r>
              <a:rPr lang="en-US" altLang="zh-CN" dirty="0" smtClean="0">
                <a:hlinkClick r:id="rId4" action="ppaction://hlinksldjump"/>
              </a:rPr>
              <a:t>IT</a:t>
            </a:r>
            <a:r>
              <a:rPr lang="zh-CN" altLang="en-US" dirty="0" smtClean="0">
                <a:hlinkClick r:id="rId4" action="ppaction://hlinksldjump"/>
              </a:rPr>
              <a:t>系统</a:t>
            </a:r>
            <a:endParaRPr lang="en-US" altLang="zh-CN" dirty="0" smtClean="0"/>
          </a:p>
          <a:p>
            <a:r>
              <a:rPr lang="zh-CN" altLang="en-US" dirty="0">
                <a:hlinkClick r:id="rId5" action="ppaction://hlinksldjump"/>
              </a:rPr>
              <a:t>挂</a:t>
            </a:r>
            <a:r>
              <a:rPr lang="zh-CN" altLang="en-US" dirty="0" smtClean="0">
                <a:hlinkClick r:id="rId5" action="ppaction://hlinksldjump"/>
              </a:rPr>
              <a:t>具库区转移</a:t>
            </a:r>
            <a:endParaRPr lang="en-US" altLang="zh-CN" dirty="0" smtClean="0"/>
          </a:p>
          <a:p>
            <a:r>
              <a:rPr lang="zh-CN" altLang="en-US" dirty="0" smtClean="0">
                <a:hlinkClick r:id="rId6" action="ppaction://hlinksldjump"/>
              </a:rPr>
              <a:t>悬挂链下件</a:t>
            </a:r>
            <a:endParaRPr lang="en-US" altLang="zh-CN" dirty="0" smtClean="0"/>
          </a:p>
          <a:p>
            <a:r>
              <a:rPr lang="zh-CN" altLang="en-US" dirty="0" smtClean="0">
                <a:hlinkClick r:id="rId7" action="ppaction://hlinksldjump"/>
              </a:rPr>
              <a:t>悬挂链取件</a:t>
            </a:r>
            <a:endParaRPr lang="en-US" altLang="zh-CN" dirty="0" smtClean="0"/>
          </a:p>
          <a:p>
            <a:r>
              <a:rPr lang="zh-CN" altLang="en-US" dirty="0" smtClean="0">
                <a:hlinkClick r:id="rId8" action="ppaction://hlinksldjump"/>
              </a:rPr>
              <a:t>其他系统需求点</a:t>
            </a:r>
            <a:endParaRPr lang="en-US" altLang="zh-CN" dirty="0" smtClean="0"/>
          </a:p>
          <a:p>
            <a:r>
              <a:rPr lang="zh-CN" altLang="en-US" dirty="0" smtClean="0">
                <a:hlinkClick r:id="rId9" action="ppaction://hlinksldjump"/>
              </a:rPr>
              <a:t>查询、报表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悬挂链</a:t>
            </a:r>
            <a:r>
              <a:rPr lang="en-US" altLang="zh-CN" dirty="0" smtClean="0"/>
              <a:t>IT</a:t>
            </a:r>
            <a:r>
              <a:rPr lang="zh-CN" altLang="en-US" dirty="0" smtClean="0"/>
              <a:t>系统内容</a:t>
            </a:r>
            <a:endParaRPr lang="zh-CN" altLang="en-US" dirty="0"/>
          </a:p>
        </p:txBody>
      </p:sp>
    </p:spTree>
    <p:extLst>
      <p:ext uri="{BB962C8B-B14F-4D97-AF65-F5344CB8AC3E}">
        <p14:creationId xmlns:p14="http://schemas.microsoft.com/office/powerpoint/2010/main" val="292197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7"/>
            <a:ext cx="7408333" cy="1617629"/>
          </a:xfrm>
        </p:spPr>
        <p:txBody>
          <a:bodyPr/>
          <a:lstStyle/>
          <a:p>
            <a:pPr lvl="0"/>
            <a:r>
              <a:rPr lang="en-US" altLang="zh-CN" dirty="0"/>
              <a:t>MES</a:t>
            </a:r>
            <a:r>
              <a:rPr lang="zh-CN" altLang="zh-CN" dirty="0"/>
              <a:t>与悬挂链系统通过中间表（</a:t>
            </a:r>
            <a:r>
              <a:rPr lang="en-US" altLang="zh-CN" dirty="0"/>
              <a:t>SQL</a:t>
            </a:r>
            <a:r>
              <a:rPr lang="zh-CN" altLang="zh-CN" dirty="0"/>
              <a:t>数据库）进行数据交换链接，中间表的需求由悬链系统提出，中间表由</a:t>
            </a:r>
            <a:r>
              <a:rPr lang="en-US" altLang="zh-CN" dirty="0"/>
              <a:t>MES</a:t>
            </a:r>
            <a:r>
              <a:rPr lang="zh-CN" altLang="zh-CN" dirty="0"/>
              <a:t>创建提供。</a:t>
            </a:r>
          </a:p>
          <a:p>
            <a:endParaRPr lang="zh-CN" altLang="en-US" dirty="0"/>
          </a:p>
        </p:txBody>
      </p:sp>
      <p:sp>
        <p:nvSpPr>
          <p:cNvPr id="3" name="标题 2"/>
          <p:cNvSpPr>
            <a:spLocks noGrp="1"/>
          </p:cNvSpPr>
          <p:nvPr>
            <p:ph type="title"/>
          </p:nvPr>
        </p:nvSpPr>
        <p:spPr/>
        <p:txBody>
          <a:bodyPr/>
          <a:lstStyle/>
          <a:p>
            <a:r>
              <a:rPr lang="zh-CN" altLang="en-US" dirty="0" smtClean="0"/>
              <a:t>一、数据库基础要求</a:t>
            </a:r>
            <a:endParaRPr lang="zh-CN" altLang="en-US" dirty="0"/>
          </a:p>
        </p:txBody>
      </p:sp>
    </p:spTree>
    <p:extLst>
      <p:ext uri="{BB962C8B-B14F-4D97-AF65-F5344CB8AC3E}">
        <p14:creationId xmlns:p14="http://schemas.microsoft.com/office/powerpoint/2010/main" val="415378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392488"/>
          </a:xfrm>
        </p:spPr>
        <p:txBody>
          <a:bodyPr/>
          <a:lstStyle/>
          <a:p>
            <a:r>
              <a:rPr lang="zh-CN" altLang="en-US" dirty="0" smtClean="0"/>
              <a:t>库区信息：</a:t>
            </a:r>
            <a:endParaRPr lang="en-US" altLang="zh-CN" dirty="0" smtClean="0"/>
          </a:p>
          <a:p>
            <a:endParaRPr lang="en-US" altLang="zh-CN" dirty="0"/>
          </a:p>
          <a:p>
            <a:endParaRPr lang="en-US" altLang="zh-CN" dirty="0" smtClean="0"/>
          </a:p>
          <a:p>
            <a:r>
              <a:rPr lang="zh-CN" altLang="en-US" dirty="0" smtClean="0"/>
              <a:t>悬挂链料道信息：</a:t>
            </a:r>
            <a:endParaRPr lang="en-US" altLang="zh-CN" dirty="0" smtClean="0"/>
          </a:p>
          <a:p>
            <a:endParaRPr lang="en-US" altLang="zh-CN" dirty="0" smtClean="0"/>
          </a:p>
          <a:p>
            <a:pPr marL="0" indent="0">
              <a:buNone/>
            </a:pPr>
            <a:endParaRPr lang="en-US" altLang="zh-CN" dirty="0"/>
          </a:p>
          <a:p>
            <a:r>
              <a:rPr lang="zh-CN" altLang="en-US" dirty="0" smtClean="0"/>
              <a:t>挂具信息：</a:t>
            </a:r>
            <a:endParaRPr lang="en-US" altLang="zh-CN" dirty="0"/>
          </a:p>
          <a:p>
            <a:endParaRPr lang="en-US" altLang="zh-CN" dirty="0" smtClean="0"/>
          </a:p>
          <a:p>
            <a:endParaRPr lang="en-US" altLang="zh-CN" dirty="0"/>
          </a:p>
          <a:p>
            <a:pPr marL="0" indent="0">
              <a:buNone/>
            </a:pPr>
            <a:endParaRPr lang="en-US" altLang="zh-CN" dirty="0" smtClean="0"/>
          </a:p>
          <a:p>
            <a:pPr marL="0" indent="0">
              <a:buNone/>
            </a:pPr>
            <a:endParaRPr lang="en-US" altLang="zh-CN" dirty="0"/>
          </a:p>
        </p:txBody>
      </p:sp>
      <p:sp>
        <p:nvSpPr>
          <p:cNvPr id="3" name="标题 2"/>
          <p:cNvSpPr>
            <a:spLocks noGrp="1"/>
          </p:cNvSpPr>
          <p:nvPr>
            <p:ph type="title"/>
          </p:nvPr>
        </p:nvSpPr>
        <p:spPr/>
        <p:txBody>
          <a:bodyPr/>
          <a:lstStyle/>
          <a:p>
            <a:r>
              <a:rPr lang="zh-CN" altLang="en-US" dirty="0" smtClean="0"/>
              <a:t>二、基础信息的需求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75793006"/>
              </p:ext>
            </p:extLst>
          </p:nvPr>
        </p:nvGraphicFramePr>
        <p:xfrm>
          <a:off x="3203848" y="2276872"/>
          <a:ext cx="5328592" cy="648072"/>
        </p:xfrm>
        <a:graphic>
          <a:graphicData uri="http://schemas.openxmlformats.org/drawingml/2006/table">
            <a:tbl>
              <a:tblPr firstRow="1" firstCol="1" bandRow="1">
                <a:tableStyleId>{21E4AEA4-8DFA-4A89-87EB-49C32662AFE0}</a:tableStyleId>
              </a:tblPr>
              <a:tblGrid>
                <a:gridCol w="1332148"/>
                <a:gridCol w="1332148"/>
                <a:gridCol w="1332148"/>
                <a:gridCol w="1332148"/>
              </a:tblGrid>
              <a:tr h="218813">
                <a:tc>
                  <a:txBody>
                    <a:bodyPr/>
                    <a:lstStyle/>
                    <a:p>
                      <a:pPr>
                        <a:lnSpc>
                          <a:spcPts val="1340"/>
                        </a:lnSpc>
                      </a:pPr>
                      <a:r>
                        <a:rPr lang="zh-CN" sz="1000" dirty="0">
                          <a:solidFill>
                            <a:sysClr val="windowText" lastClr="000000"/>
                          </a:solidFill>
                          <a:effectLst/>
                          <a:highlight>
                            <a:srgbClr val="FFFF00"/>
                          </a:highlight>
                        </a:rPr>
                        <a:t>悬挂链库区</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sz="1000" dirty="0">
                          <a:solidFill>
                            <a:sysClr val="windowText" lastClr="000000"/>
                          </a:solidFill>
                          <a:effectLst/>
                          <a:highlight>
                            <a:srgbClr val="FFFF00"/>
                          </a:highlight>
                        </a:rPr>
                        <a:t>恒温房区（</a:t>
                      </a:r>
                      <a:r>
                        <a:rPr lang="en-US" sz="1000" dirty="0">
                          <a:solidFill>
                            <a:sysClr val="windowText" lastClr="000000"/>
                          </a:solidFill>
                          <a:effectLst/>
                          <a:highlight>
                            <a:srgbClr val="FFFF00"/>
                          </a:highlight>
                        </a:rPr>
                        <a:t>S1</a:t>
                      </a:r>
                      <a:r>
                        <a:rPr lang="zh-CN" sz="1000" dirty="0">
                          <a:solidFill>
                            <a:sysClr val="windowText" lastClr="000000"/>
                          </a:solidFill>
                          <a:effectLst/>
                          <a:highlight>
                            <a:srgbClr val="FFFF00"/>
                          </a:highlight>
                        </a:rPr>
                        <a:t>）</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sz="1000" dirty="0">
                          <a:solidFill>
                            <a:sysClr val="windowText" lastClr="000000"/>
                          </a:solidFill>
                          <a:effectLst/>
                          <a:highlight>
                            <a:srgbClr val="FFFF00"/>
                          </a:highlight>
                        </a:rPr>
                        <a:t>库区（</a:t>
                      </a:r>
                      <a:r>
                        <a:rPr lang="en-US" sz="1000" dirty="0">
                          <a:solidFill>
                            <a:sysClr val="windowText" lastClr="000000"/>
                          </a:solidFill>
                          <a:effectLst/>
                          <a:highlight>
                            <a:srgbClr val="FFFF00"/>
                          </a:highlight>
                        </a:rPr>
                        <a:t>S2</a:t>
                      </a:r>
                      <a:r>
                        <a:rPr lang="zh-CN" sz="1000" dirty="0">
                          <a:solidFill>
                            <a:sysClr val="windowText" lastClr="000000"/>
                          </a:solidFill>
                          <a:effectLst/>
                          <a:highlight>
                            <a:srgbClr val="FFFF00"/>
                          </a:highlight>
                        </a:rPr>
                        <a:t>）</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sz="1000" dirty="0">
                          <a:solidFill>
                            <a:sysClr val="windowText" lastClr="000000"/>
                          </a:solidFill>
                          <a:effectLst/>
                          <a:highlight>
                            <a:srgbClr val="FFFF00"/>
                          </a:highlight>
                        </a:rPr>
                        <a:t>下架缓存区</a:t>
                      </a:r>
                      <a:endParaRPr lang="zh-CN" sz="1000" dirty="0">
                        <a:solidFill>
                          <a:sysClr val="windowText" lastClr="000000"/>
                        </a:solidFill>
                        <a:effectLst/>
                        <a:latin typeface="Times New Roman"/>
                        <a:cs typeface="宋体"/>
                      </a:endParaRPr>
                    </a:p>
                  </a:txBody>
                  <a:tcPr marL="68580" marR="68580" marT="0" marB="0"/>
                </a:tc>
              </a:tr>
              <a:tr h="218813">
                <a:tc>
                  <a:txBody>
                    <a:bodyPr/>
                    <a:lstStyle/>
                    <a:p>
                      <a:pPr>
                        <a:lnSpc>
                          <a:spcPts val="1340"/>
                        </a:lnSpc>
                      </a:pPr>
                      <a:r>
                        <a:rPr lang="en-US" sz="1000">
                          <a:effectLst/>
                        </a:rPr>
                        <a:t>MES</a:t>
                      </a:r>
                      <a:r>
                        <a:rPr lang="zh-CN" sz="1000">
                          <a:effectLst/>
                        </a:rPr>
                        <a:t>库位代码</a:t>
                      </a:r>
                      <a:endParaRPr lang="zh-CN" sz="1000">
                        <a:effectLst/>
                        <a:latin typeface="Times New Roman"/>
                        <a:cs typeface="宋体"/>
                      </a:endParaRPr>
                    </a:p>
                  </a:txBody>
                  <a:tcPr marL="68580" marR="68580" marT="0" marB="0"/>
                </a:tc>
                <a:tc>
                  <a:txBody>
                    <a:bodyPr/>
                    <a:lstStyle/>
                    <a:p>
                      <a:pPr>
                        <a:lnSpc>
                          <a:spcPts val="1340"/>
                        </a:lnSpc>
                      </a:pPr>
                      <a:r>
                        <a:rPr lang="en-US" sz="1000" dirty="0">
                          <a:effectLst/>
                        </a:rPr>
                        <a:t>1000</a:t>
                      </a:r>
                      <a:endParaRPr lang="zh-CN" sz="1000" dirty="0">
                        <a:effectLst/>
                        <a:latin typeface="Times New Roman"/>
                        <a:cs typeface="宋体"/>
                      </a:endParaRPr>
                    </a:p>
                  </a:txBody>
                  <a:tcPr marL="68580" marR="68580" marT="0" marB="0"/>
                </a:tc>
                <a:tc>
                  <a:txBody>
                    <a:bodyPr/>
                    <a:lstStyle/>
                    <a:p>
                      <a:pPr>
                        <a:lnSpc>
                          <a:spcPts val="1340"/>
                        </a:lnSpc>
                      </a:pPr>
                      <a:r>
                        <a:rPr lang="en-US" sz="1000">
                          <a:effectLst/>
                        </a:rPr>
                        <a:t>3000</a:t>
                      </a:r>
                      <a:endParaRPr lang="zh-CN" sz="1000">
                        <a:effectLst/>
                        <a:latin typeface="Times New Roman"/>
                        <a:cs typeface="宋体"/>
                      </a:endParaRPr>
                    </a:p>
                  </a:txBody>
                  <a:tcPr marL="68580" marR="68580" marT="0" marB="0"/>
                </a:tc>
                <a:tc>
                  <a:txBody>
                    <a:bodyPr/>
                    <a:lstStyle/>
                    <a:p>
                      <a:pPr>
                        <a:lnSpc>
                          <a:spcPts val="1340"/>
                        </a:lnSpc>
                      </a:pPr>
                      <a:r>
                        <a:rPr lang="en-US" sz="1000" dirty="0">
                          <a:effectLst/>
                        </a:rPr>
                        <a:t>1010</a:t>
                      </a:r>
                      <a:endParaRPr lang="zh-CN" sz="1000" dirty="0">
                        <a:effectLst/>
                        <a:latin typeface="Times New Roman"/>
                        <a:cs typeface="宋体"/>
                      </a:endParaRPr>
                    </a:p>
                  </a:txBody>
                  <a:tcPr marL="68580" marR="68580" marT="0" marB="0"/>
                </a:tc>
              </a:tr>
              <a:tr h="210446">
                <a:tc>
                  <a:txBody>
                    <a:bodyPr/>
                    <a:lstStyle/>
                    <a:p>
                      <a:pPr>
                        <a:lnSpc>
                          <a:spcPts val="1340"/>
                        </a:lnSpc>
                      </a:pPr>
                      <a:r>
                        <a:rPr lang="en-US" sz="1000">
                          <a:effectLst/>
                        </a:rPr>
                        <a:t>MES</a:t>
                      </a:r>
                      <a:r>
                        <a:rPr lang="zh-CN" sz="1000">
                          <a:effectLst/>
                        </a:rPr>
                        <a:t>库位名称</a:t>
                      </a:r>
                      <a:endParaRPr lang="zh-CN" sz="1000">
                        <a:effectLst/>
                        <a:latin typeface="Times New Roman"/>
                        <a:cs typeface="宋体"/>
                      </a:endParaRPr>
                    </a:p>
                  </a:txBody>
                  <a:tcPr marL="68580" marR="68580" marT="0" marB="0"/>
                </a:tc>
                <a:tc>
                  <a:txBody>
                    <a:bodyPr/>
                    <a:lstStyle/>
                    <a:p>
                      <a:pPr>
                        <a:lnSpc>
                          <a:spcPts val="1340"/>
                        </a:lnSpc>
                      </a:pPr>
                      <a:r>
                        <a:rPr lang="zh-CN" sz="1000">
                          <a:effectLst/>
                        </a:rPr>
                        <a:t>外协件仓库</a:t>
                      </a:r>
                      <a:endParaRPr lang="zh-CN" sz="1000">
                        <a:effectLst/>
                        <a:latin typeface="Times New Roman"/>
                        <a:cs typeface="宋体"/>
                      </a:endParaRPr>
                    </a:p>
                  </a:txBody>
                  <a:tcPr marL="68580" marR="68580" marT="0" marB="0"/>
                </a:tc>
                <a:tc>
                  <a:txBody>
                    <a:bodyPr/>
                    <a:lstStyle/>
                    <a:p>
                      <a:pPr>
                        <a:lnSpc>
                          <a:spcPts val="1340"/>
                        </a:lnSpc>
                      </a:pPr>
                      <a:r>
                        <a:rPr lang="zh-CN" sz="1000">
                          <a:effectLst/>
                        </a:rPr>
                        <a:t>成品库</a:t>
                      </a:r>
                      <a:endParaRPr lang="zh-CN" sz="1000">
                        <a:effectLst/>
                        <a:latin typeface="Times New Roman"/>
                        <a:cs typeface="宋体"/>
                      </a:endParaRPr>
                    </a:p>
                  </a:txBody>
                  <a:tcPr marL="68580" marR="68580" marT="0" marB="0"/>
                </a:tc>
                <a:tc>
                  <a:txBody>
                    <a:bodyPr/>
                    <a:lstStyle/>
                    <a:p>
                      <a:pPr>
                        <a:lnSpc>
                          <a:spcPts val="1340"/>
                        </a:lnSpc>
                      </a:pPr>
                      <a:r>
                        <a:rPr lang="zh-CN" sz="1000" dirty="0">
                          <a:effectLst/>
                        </a:rPr>
                        <a:t>装配超市库</a:t>
                      </a:r>
                      <a:endParaRPr lang="zh-CN" sz="1000" dirty="0">
                        <a:effectLst/>
                        <a:latin typeface="Times New Roman"/>
                        <a:cs typeface="宋体"/>
                      </a:endParaRPr>
                    </a:p>
                  </a:txBody>
                  <a:tcPr marL="68580" marR="68580" marT="0" marB="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634164603"/>
              </p:ext>
            </p:extLst>
          </p:nvPr>
        </p:nvGraphicFramePr>
        <p:xfrm>
          <a:off x="3203848" y="3789040"/>
          <a:ext cx="5328593" cy="660400"/>
        </p:xfrm>
        <a:graphic>
          <a:graphicData uri="http://schemas.openxmlformats.org/drawingml/2006/table">
            <a:tbl>
              <a:tblPr firstRow="1" firstCol="1" bandRow="1">
                <a:tableStyleId>{5C22544A-7EE6-4342-B048-85BDC9FD1C3A}</a:tableStyleId>
              </a:tblPr>
              <a:tblGrid>
                <a:gridCol w="1065607"/>
                <a:gridCol w="532804"/>
                <a:gridCol w="532804"/>
                <a:gridCol w="1065607"/>
                <a:gridCol w="1065607"/>
                <a:gridCol w="1066164"/>
              </a:tblGrid>
              <a:tr h="289312">
                <a:tc>
                  <a:txBody>
                    <a:bodyPr/>
                    <a:lstStyle/>
                    <a:p>
                      <a:pPr>
                        <a:lnSpc>
                          <a:spcPts val="1340"/>
                        </a:lnSpc>
                      </a:pPr>
                      <a:r>
                        <a:rPr lang="zh-CN" sz="1000" dirty="0">
                          <a:solidFill>
                            <a:sysClr val="windowText" lastClr="000000"/>
                          </a:solidFill>
                          <a:effectLst/>
                        </a:rPr>
                        <a:t>库区编号</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sz="1000" dirty="0">
                          <a:solidFill>
                            <a:sysClr val="windowText" lastClr="000000"/>
                          </a:solidFill>
                          <a:effectLst/>
                          <a:highlight>
                            <a:srgbClr val="FFFF00"/>
                          </a:highlight>
                        </a:rPr>
                        <a:t>料道号</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altLang="en-US" sz="1000" dirty="0" smtClean="0">
                          <a:solidFill>
                            <a:sysClr val="windowText" lastClr="000000"/>
                          </a:solidFill>
                          <a:effectLst/>
                          <a:latin typeface="Times New Roman"/>
                          <a:cs typeface="宋体"/>
                        </a:rPr>
                        <a:t>料道状态</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sz="1000" dirty="0">
                          <a:solidFill>
                            <a:sysClr val="windowText" lastClr="000000"/>
                          </a:solidFill>
                          <a:effectLst/>
                          <a:highlight>
                            <a:srgbClr val="FFFF00"/>
                          </a:highlight>
                        </a:rPr>
                        <a:t>料道容量</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sz="1000" dirty="0">
                          <a:solidFill>
                            <a:sysClr val="windowText" lastClr="000000"/>
                          </a:solidFill>
                          <a:effectLst/>
                          <a:highlight>
                            <a:srgbClr val="FFFF00"/>
                          </a:highlight>
                        </a:rPr>
                        <a:t>料道类型</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sz="1000" dirty="0">
                          <a:solidFill>
                            <a:sysClr val="windowText" lastClr="000000"/>
                          </a:solidFill>
                          <a:effectLst/>
                        </a:rPr>
                        <a:t>零件号</a:t>
                      </a:r>
                      <a:endParaRPr lang="zh-CN" sz="1000" dirty="0">
                        <a:solidFill>
                          <a:sysClr val="windowText" lastClr="000000"/>
                        </a:solidFill>
                        <a:effectLst/>
                        <a:latin typeface="Times New Roman"/>
                        <a:cs typeface="宋体"/>
                      </a:endParaRPr>
                    </a:p>
                  </a:txBody>
                  <a:tcPr marL="68580" marR="68580" marT="0" marB="0"/>
                </a:tc>
              </a:tr>
              <a:tr h="286752">
                <a:tc>
                  <a:txBody>
                    <a:bodyPr/>
                    <a:lstStyle/>
                    <a:p>
                      <a:pPr>
                        <a:lnSpc>
                          <a:spcPts val="1340"/>
                        </a:lnSpc>
                      </a:pPr>
                      <a:r>
                        <a:rPr lang="en-US" sz="1000">
                          <a:effectLst/>
                        </a:rPr>
                        <a:t> </a:t>
                      </a:r>
                      <a:endParaRPr lang="zh-CN" sz="1000">
                        <a:effectLst/>
                        <a:latin typeface="Times New Roman"/>
                        <a:cs typeface="宋体"/>
                      </a:endParaRPr>
                    </a:p>
                  </a:txBody>
                  <a:tcPr marL="68580" marR="68580" marT="0" marB="0"/>
                </a:tc>
                <a:tc>
                  <a:txBody>
                    <a:bodyPr/>
                    <a:lstStyle/>
                    <a:p>
                      <a:pPr>
                        <a:lnSpc>
                          <a:spcPts val="1340"/>
                        </a:lnSpc>
                      </a:pPr>
                      <a:r>
                        <a:rPr lang="en-US" sz="1000" dirty="0">
                          <a:effectLst/>
                        </a:rPr>
                        <a:t> </a:t>
                      </a:r>
                      <a:endParaRPr lang="zh-CN" sz="1000" dirty="0">
                        <a:effectLst/>
                        <a:latin typeface="Times New Roman"/>
                        <a:cs typeface="宋体"/>
                      </a:endParaRPr>
                    </a:p>
                  </a:txBody>
                  <a:tcPr marL="68580" marR="68580" marT="0" marB="0"/>
                </a:tc>
                <a:tc>
                  <a:txBody>
                    <a:bodyPr/>
                    <a:lstStyle/>
                    <a:p>
                      <a:pPr>
                        <a:lnSpc>
                          <a:spcPts val="1340"/>
                        </a:lnSpc>
                      </a:pPr>
                      <a:r>
                        <a:rPr lang="zh-CN" altLang="en-US" sz="1000" dirty="0" smtClean="0">
                          <a:effectLst/>
                          <a:latin typeface="Times New Roman"/>
                          <a:cs typeface="宋体"/>
                        </a:rPr>
                        <a:t>冻结、正常</a:t>
                      </a:r>
                      <a:endParaRPr lang="zh-CN" sz="1000" dirty="0">
                        <a:effectLst/>
                        <a:latin typeface="Times New Roman"/>
                        <a:cs typeface="宋体"/>
                      </a:endParaRPr>
                    </a:p>
                  </a:txBody>
                  <a:tcPr marL="68580" marR="68580" marT="0" marB="0"/>
                </a:tc>
                <a:tc>
                  <a:txBody>
                    <a:bodyPr/>
                    <a:lstStyle/>
                    <a:p>
                      <a:pPr>
                        <a:lnSpc>
                          <a:spcPts val="1340"/>
                        </a:lnSpc>
                      </a:pPr>
                      <a:r>
                        <a:rPr lang="en-US" sz="1000">
                          <a:effectLst/>
                        </a:rPr>
                        <a:t> </a:t>
                      </a:r>
                      <a:endParaRPr lang="zh-CN" sz="1000">
                        <a:effectLst/>
                        <a:latin typeface="Times New Roman"/>
                        <a:cs typeface="宋体"/>
                      </a:endParaRPr>
                    </a:p>
                  </a:txBody>
                  <a:tcPr marL="68580" marR="68580" marT="0" marB="0"/>
                </a:tc>
                <a:tc>
                  <a:txBody>
                    <a:bodyPr/>
                    <a:lstStyle/>
                    <a:p>
                      <a:pPr>
                        <a:lnSpc>
                          <a:spcPts val="1340"/>
                        </a:lnSpc>
                      </a:pPr>
                      <a:r>
                        <a:rPr lang="en-US" sz="1000">
                          <a:effectLst/>
                        </a:rPr>
                        <a:t> </a:t>
                      </a:r>
                      <a:endParaRPr lang="zh-CN" sz="1000">
                        <a:effectLst/>
                        <a:latin typeface="Times New Roman"/>
                        <a:cs typeface="宋体"/>
                      </a:endParaRPr>
                    </a:p>
                  </a:txBody>
                  <a:tcPr marL="68580" marR="68580" marT="0" marB="0"/>
                </a:tc>
                <a:tc>
                  <a:txBody>
                    <a:bodyPr/>
                    <a:lstStyle/>
                    <a:p>
                      <a:pPr>
                        <a:lnSpc>
                          <a:spcPts val="1340"/>
                        </a:lnSpc>
                      </a:pPr>
                      <a:r>
                        <a:rPr lang="en-US" sz="1000" dirty="0">
                          <a:effectLst/>
                        </a:rPr>
                        <a:t> </a:t>
                      </a:r>
                      <a:endParaRPr lang="zh-CN" sz="1000" dirty="0">
                        <a:effectLst/>
                        <a:latin typeface="Times New Roman"/>
                        <a:cs typeface="宋体"/>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65434906"/>
              </p:ext>
            </p:extLst>
          </p:nvPr>
        </p:nvGraphicFramePr>
        <p:xfrm>
          <a:off x="3275856" y="5085184"/>
          <a:ext cx="5256586" cy="648073"/>
        </p:xfrm>
        <a:graphic>
          <a:graphicData uri="http://schemas.openxmlformats.org/drawingml/2006/table">
            <a:tbl>
              <a:tblPr firstRow="1" firstCol="1" bandRow="1">
                <a:tableStyleId>{5C22544A-7EE6-4342-B048-85BDC9FD1C3A}</a:tableStyleId>
              </a:tblPr>
              <a:tblGrid>
                <a:gridCol w="876098"/>
                <a:gridCol w="876098"/>
                <a:gridCol w="1752195"/>
                <a:gridCol w="1752195"/>
              </a:tblGrid>
              <a:tr h="243027">
                <a:tc>
                  <a:txBody>
                    <a:bodyPr/>
                    <a:lstStyle/>
                    <a:p>
                      <a:pPr>
                        <a:lnSpc>
                          <a:spcPts val="1340"/>
                        </a:lnSpc>
                      </a:pPr>
                      <a:r>
                        <a:rPr lang="zh-CN" sz="1000" dirty="0">
                          <a:solidFill>
                            <a:sysClr val="windowText" lastClr="000000"/>
                          </a:solidFill>
                          <a:effectLst/>
                        </a:rPr>
                        <a:t>挂具号</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altLang="en-US" sz="1000" dirty="0" smtClean="0">
                          <a:solidFill>
                            <a:sysClr val="windowText" lastClr="000000"/>
                          </a:solidFill>
                          <a:effectLst/>
                          <a:latin typeface="Times New Roman"/>
                          <a:cs typeface="宋体"/>
                        </a:rPr>
                        <a:t>挂具状态</a:t>
                      </a:r>
                      <a:endParaRPr lang="zh-CN" sz="1000" dirty="0">
                        <a:solidFill>
                          <a:sysClr val="windowText" lastClr="000000"/>
                        </a:solidFill>
                        <a:effectLst/>
                        <a:latin typeface="Times New Roman"/>
                        <a:cs typeface="宋体"/>
                      </a:endParaRPr>
                    </a:p>
                  </a:txBody>
                  <a:tcPr marL="68580" marR="68580" marT="0" marB="0"/>
                </a:tc>
                <a:tc>
                  <a:txBody>
                    <a:bodyPr/>
                    <a:lstStyle/>
                    <a:p>
                      <a:pPr>
                        <a:lnSpc>
                          <a:spcPts val="1340"/>
                        </a:lnSpc>
                      </a:pPr>
                      <a:r>
                        <a:rPr lang="zh-CN" sz="1000">
                          <a:solidFill>
                            <a:sysClr val="windowText" lastClr="000000"/>
                          </a:solidFill>
                          <a:effectLst/>
                        </a:rPr>
                        <a:t>挂具类型</a:t>
                      </a:r>
                      <a:endParaRPr lang="zh-CN" sz="1000">
                        <a:solidFill>
                          <a:sysClr val="windowText" lastClr="000000"/>
                        </a:solidFill>
                        <a:effectLst/>
                        <a:latin typeface="Times New Roman"/>
                        <a:cs typeface="宋体"/>
                      </a:endParaRPr>
                    </a:p>
                  </a:txBody>
                  <a:tcPr marL="68580" marR="68580" marT="0" marB="0"/>
                </a:tc>
                <a:tc>
                  <a:txBody>
                    <a:bodyPr/>
                    <a:lstStyle/>
                    <a:p>
                      <a:pPr>
                        <a:lnSpc>
                          <a:spcPts val="1340"/>
                        </a:lnSpc>
                      </a:pPr>
                      <a:r>
                        <a:rPr lang="zh-CN" sz="1000" dirty="0">
                          <a:solidFill>
                            <a:sysClr val="windowText" lastClr="000000"/>
                          </a:solidFill>
                          <a:effectLst/>
                        </a:rPr>
                        <a:t>挂具容量</a:t>
                      </a:r>
                      <a:endParaRPr lang="zh-CN" sz="1000" dirty="0">
                        <a:solidFill>
                          <a:sysClr val="windowText" lastClr="000000"/>
                        </a:solidFill>
                        <a:effectLst/>
                        <a:latin typeface="Times New Roman"/>
                        <a:cs typeface="宋体"/>
                      </a:endParaRPr>
                    </a:p>
                  </a:txBody>
                  <a:tcPr marL="68580" marR="68580" marT="0" marB="0"/>
                </a:tc>
              </a:tr>
              <a:tr h="405046">
                <a:tc>
                  <a:txBody>
                    <a:bodyPr/>
                    <a:lstStyle/>
                    <a:p>
                      <a:pPr>
                        <a:lnSpc>
                          <a:spcPts val="1340"/>
                        </a:lnSpc>
                      </a:pPr>
                      <a:r>
                        <a:rPr lang="en-US" sz="1000" dirty="0">
                          <a:effectLst/>
                        </a:rPr>
                        <a:t> </a:t>
                      </a:r>
                      <a:endParaRPr lang="zh-CN" sz="1000" dirty="0">
                        <a:effectLst/>
                        <a:latin typeface="Times New Roman"/>
                        <a:cs typeface="宋体"/>
                      </a:endParaRPr>
                    </a:p>
                  </a:txBody>
                  <a:tcPr marL="68580" marR="68580" marT="0" marB="0"/>
                </a:tc>
                <a:tc>
                  <a:txBody>
                    <a:bodyPr/>
                    <a:lstStyle/>
                    <a:p>
                      <a:pPr>
                        <a:lnSpc>
                          <a:spcPts val="1340"/>
                        </a:lnSpc>
                      </a:pPr>
                      <a:r>
                        <a:rPr lang="zh-CN" altLang="en-US" sz="1000" b="1" dirty="0" smtClean="0">
                          <a:effectLst/>
                          <a:latin typeface="Times New Roman"/>
                          <a:cs typeface="宋体"/>
                        </a:rPr>
                        <a:t>待维修、</a:t>
                      </a:r>
                      <a:endParaRPr lang="en-US" altLang="zh-CN" sz="1000" b="1" dirty="0" smtClean="0">
                        <a:effectLst/>
                        <a:latin typeface="Times New Roman"/>
                        <a:cs typeface="宋体"/>
                      </a:endParaRPr>
                    </a:p>
                    <a:p>
                      <a:pPr>
                        <a:lnSpc>
                          <a:spcPts val="1340"/>
                        </a:lnSpc>
                      </a:pPr>
                      <a:r>
                        <a:rPr lang="zh-CN" altLang="en-US" sz="1000" b="1" dirty="0" smtClean="0">
                          <a:effectLst/>
                          <a:latin typeface="Times New Roman"/>
                          <a:cs typeface="宋体"/>
                        </a:rPr>
                        <a:t>正常</a:t>
                      </a:r>
                      <a:endParaRPr lang="zh-CN" sz="1000" b="1" dirty="0">
                        <a:effectLst/>
                        <a:latin typeface="Times New Roman"/>
                        <a:cs typeface="宋体"/>
                      </a:endParaRPr>
                    </a:p>
                  </a:txBody>
                  <a:tcPr marL="68580" marR="68580" marT="0" marB="0"/>
                </a:tc>
                <a:tc>
                  <a:txBody>
                    <a:bodyPr/>
                    <a:lstStyle/>
                    <a:p>
                      <a:pPr>
                        <a:lnSpc>
                          <a:spcPts val="1340"/>
                        </a:lnSpc>
                      </a:pPr>
                      <a:r>
                        <a:rPr lang="en-US" sz="1000">
                          <a:effectLst/>
                        </a:rPr>
                        <a:t> </a:t>
                      </a:r>
                      <a:endParaRPr lang="zh-CN" sz="1000">
                        <a:effectLst/>
                        <a:latin typeface="Times New Roman"/>
                        <a:cs typeface="宋体"/>
                      </a:endParaRPr>
                    </a:p>
                  </a:txBody>
                  <a:tcPr marL="68580" marR="68580" marT="0" marB="0"/>
                </a:tc>
                <a:tc>
                  <a:txBody>
                    <a:bodyPr/>
                    <a:lstStyle/>
                    <a:p>
                      <a:pPr>
                        <a:lnSpc>
                          <a:spcPts val="1340"/>
                        </a:lnSpc>
                      </a:pPr>
                      <a:r>
                        <a:rPr lang="en-US" sz="1000" dirty="0">
                          <a:effectLst/>
                        </a:rPr>
                        <a:t> </a:t>
                      </a:r>
                      <a:endParaRPr lang="zh-CN" sz="1000" dirty="0">
                        <a:effectLst/>
                        <a:latin typeface="Times New Roman"/>
                        <a:cs typeface="宋体"/>
                      </a:endParaRPr>
                    </a:p>
                  </a:txBody>
                  <a:tcPr marL="68580" marR="68580" marT="0" marB="0"/>
                </a:tc>
              </a:tr>
            </a:tbl>
          </a:graphicData>
        </a:graphic>
      </p:graphicFrame>
    </p:spTree>
    <p:extLst>
      <p:ext uri="{BB962C8B-B14F-4D97-AF65-F5344CB8AC3E}">
        <p14:creationId xmlns:p14="http://schemas.microsoft.com/office/powerpoint/2010/main" val="4165168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2204864"/>
            <a:ext cx="8352927" cy="3921299"/>
          </a:xfrm>
        </p:spPr>
        <p:txBody>
          <a:bodyPr/>
          <a:lstStyle/>
          <a:p>
            <a:pPr lvl="0"/>
            <a:r>
              <a:rPr lang="zh-CN" altLang="zh-CN" dirty="0">
                <a:latin typeface="+mj-ea"/>
                <a:ea typeface="+mj-ea"/>
              </a:rPr>
              <a:t>上悬挂链前需要打包入挂具，挂具类型</a:t>
            </a:r>
            <a:r>
              <a:rPr lang="zh-CN" altLang="zh-CN" dirty="0" smtClean="0">
                <a:latin typeface="+mj-ea"/>
                <a:ea typeface="+mj-ea"/>
              </a:rPr>
              <a:t>要求</a:t>
            </a:r>
            <a:r>
              <a:rPr lang="zh-CN" altLang="en-US" dirty="0" smtClean="0">
                <a:latin typeface="+mj-ea"/>
                <a:ea typeface="+mj-ea"/>
              </a:rPr>
              <a:t>系统</a:t>
            </a:r>
            <a:r>
              <a:rPr lang="zh-CN" altLang="zh-CN" dirty="0" smtClean="0">
                <a:latin typeface="+mj-ea"/>
                <a:ea typeface="+mj-ea"/>
              </a:rPr>
              <a:t>准许</a:t>
            </a:r>
            <a:r>
              <a:rPr lang="zh-CN" altLang="zh-CN" dirty="0">
                <a:latin typeface="+mj-ea"/>
                <a:ea typeface="+mj-ea"/>
              </a:rPr>
              <a:t>不同产品类但同种颜色的可以打包（例：轮眉的挂具是要放前左、前右、后左、后右四个产品类，颜色不能混色，要求同种），</a:t>
            </a:r>
            <a:r>
              <a:rPr lang="zh-CN" altLang="zh-CN" dirty="0" smtClean="0">
                <a:latin typeface="+mj-ea"/>
                <a:ea typeface="+mj-ea"/>
              </a:rPr>
              <a:t>悬</a:t>
            </a:r>
            <a:r>
              <a:rPr lang="zh-CN" altLang="en-US" dirty="0" smtClean="0">
                <a:latin typeface="+mj-ea"/>
                <a:ea typeface="+mj-ea"/>
              </a:rPr>
              <a:t>挂</a:t>
            </a:r>
            <a:r>
              <a:rPr lang="zh-CN" altLang="en-US" dirty="0">
                <a:latin typeface="+mj-ea"/>
                <a:ea typeface="+mj-ea"/>
              </a:rPr>
              <a:t>链</a:t>
            </a:r>
            <a:r>
              <a:rPr lang="zh-CN" altLang="zh-CN" dirty="0" smtClean="0">
                <a:latin typeface="+mj-ea"/>
                <a:ea typeface="+mj-ea"/>
              </a:rPr>
              <a:t>上</a:t>
            </a:r>
            <a:r>
              <a:rPr lang="zh-CN" altLang="zh-CN" dirty="0">
                <a:latin typeface="+mj-ea"/>
                <a:ea typeface="+mj-ea"/>
              </a:rPr>
              <a:t>件时要校验挂具类型是否可以上件，不通过报警。</a:t>
            </a:r>
          </a:p>
          <a:p>
            <a:pPr lvl="0"/>
            <a:r>
              <a:rPr lang="zh-CN" altLang="zh-CN" dirty="0">
                <a:latin typeface="+mj-ea"/>
                <a:ea typeface="+mj-ea"/>
              </a:rPr>
              <a:t>上悬挂链需要新增</a:t>
            </a:r>
            <a:r>
              <a:rPr lang="en-US" altLang="zh-CN" dirty="0">
                <a:latin typeface="+mj-ea"/>
                <a:ea typeface="+mj-ea"/>
              </a:rPr>
              <a:t>MES</a:t>
            </a:r>
            <a:r>
              <a:rPr lang="zh-CN" altLang="zh-CN" dirty="0">
                <a:latin typeface="+mj-ea"/>
                <a:ea typeface="+mj-ea"/>
              </a:rPr>
              <a:t>扫描点，</a:t>
            </a:r>
            <a:r>
              <a:rPr lang="zh-CN" altLang="zh-CN" dirty="0" smtClean="0">
                <a:latin typeface="+mj-ea"/>
                <a:ea typeface="+mj-ea"/>
              </a:rPr>
              <a:t>需求</a:t>
            </a:r>
            <a:r>
              <a:rPr lang="zh-CN" altLang="en-US" dirty="0" smtClean="0">
                <a:latin typeface="+mj-ea"/>
                <a:ea typeface="+mj-ea"/>
              </a:rPr>
              <a:t>先</a:t>
            </a:r>
            <a:r>
              <a:rPr lang="zh-CN" altLang="zh-CN" dirty="0" smtClean="0">
                <a:latin typeface="+mj-ea"/>
                <a:ea typeface="+mj-ea"/>
              </a:rPr>
              <a:t>扫描</a:t>
            </a:r>
            <a:r>
              <a:rPr lang="zh-CN" altLang="zh-CN" dirty="0">
                <a:latin typeface="+mj-ea"/>
                <a:ea typeface="+mj-ea"/>
              </a:rPr>
              <a:t>挂具条码</a:t>
            </a:r>
            <a:r>
              <a:rPr lang="zh-CN" altLang="zh-CN" dirty="0" smtClean="0">
                <a:latin typeface="+mj-ea"/>
                <a:ea typeface="+mj-ea"/>
              </a:rPr>
              <a:t>，</a:t>
            </a:r>
            <a:r>
              <a:rPr lang="zh-CN" altLang="en-US" dirty="0" smtClean="0">
                <a:latin typeface="+mj-ea"/>
                <a:ea typeface="+mj-ea"/>
              </a:rPr>
              <a:t>再</a:t>
            </a:r>
            <a:r>
              <a:rPr lang="zh-CN" altLang="zh-CN" dirty="0" smtClean="0">
                <a:latin typeface="+mj-ea"/>
                <a:ea typeface="+mj-ea"/>
              </a:rPr>
              <a:t>扫描</a:t>
            </a:r>
            <a:r>
              <a:rPr lang="zh-CN" altLang="zh-CN" dirty="0">
                <a:latin typeface="+mj-ea"/>
                <a:ea typeface="+mj-ea"/>
              </a:rPr>
              <a:t>零件条码装箱，包装满后自动封箱（有不满箱强制封箱的功能）悬挂链系统接到</a:t>
            </a:r>
            <a:r>
              <a:rPr lang="en-US" altLang="zh-CN" dirty="0">
                <a:latin typeface="+mj-ea"/>
                <a:ea typeface="+mj-ea"/>
              </a:rPr>
              <a:t>MES</a:t>
            </a:r>
            <a:r>
              <a:rPr lang="zh-CN" altLang="zh-CN" dirty="0">
                <a:latin typeface="+mj-ea"/>
                <a:ea typeface="+mj-ea"/>
              </a:rPr>
              <a:t>的信息后通过零件信息分配料道并开始计算库龄，另外呼叫一</a:t>
            </a:r>
            <a:r>
              <a:rPr lang="zh-CN" altLang="zh-CN" dirty="0" smtClean="0">
                <a:latin typeface="+mj-ea"/>
                <a:ea typeface="+mj-ea"/>
              </a:rPr>
              <a:t>个</a:t>
            </a:r>
            <a:r>
              <a:rPr lang="zh-CN" altLang="en-US" dirty="0" smtClean="0">
                <a:latin typeface="+mj-ea"/>
                <a:ea typeface="+mj-ea"/>
              </a:rPr>
              <a:t>同类型</a:t>
            </a:r>
            <a:r>
              <a:rPr lang="zh-CN" altLang="zh-CN" dirty="0" smtClean="0">
                <a:latin typeface="+mj-ea"/>
                <a:ea typeface="+mj-ea"/>
              </a:rPr>
              <a:t>空</a:t>
            </a:r>
            <a:r>
              <a:rPr lang="zh-CN" altLang="zh-CN" dirty="0">
                <a:latin typeface="+mj-ea"/>
                <a:ea typeface="+mj-ea"/>
              </a:rPr>
              <a:t>挂具。上</a:t>
            </a:r>
            <a:r>
              <a:rPr lang="zh-CN" altLang="zh-CN" dirty="0" smtClean="0">
                <a:latin typeface="+mj-ea"/>
                <a:ea typeface="+mj-ea"/>
              </a:rPr>
              <a:t>件</a:t>
            </a:r>
            <a:r>
              <a:rPr lang="zh-CN" altLang="en-US" dirty="0" smtClean="0">
                <a:latin typeface="+mj-ea"/>
                <a:ea typeface="+mj-ea"/>
              </a:rPr>
              <a:t>成功</a:t>
            </a:r>
            <a:r>
              <a:rPr lang="zh-CN" altLang="zh-CN" dirty="0" smtClean="0">
                <a:latin typeface="+mj-ea"/>
                <a:ea typeface="+mj-ea"/>
              </a:rPr>
              <a:t>后</a:t>
            </a:r>
            <a:r>
              <a:rPr lang="en-US" altLang="zh-CN" dirty="0">
                <a:latin typeface="+mj-ea"/>
                <a:ea typeface="+mj-ea"/>
              </a:rPr>
              <a:t>MES</a:t>
            </a:r>
            <a:r>
              <a:rPr lang="zh-CN" altLang="zh-CN" dirty="0">
                <a:latin typeface="+mj-ea"/>
                <a:ea typeface="+mj-ea"/>
              </a:rPr>
              <a:t>进行物料移</a:t>
            </a:r>
            <a:r>
              <a:rPr lang="zh-CN" altLang="zh-CN" dirty="0" smtClean="0">
                <a:latin typeface="+mj-ea"/>
                <a:ea typeface="+mj-ea"/>
              </a:rPr>
              <a:t>库</a:t>
            </a:r>
            <a:r>
              <a:rPr lang="zh-CN" altLang="en-US" dirty="0">
                <a:latin typeface="+mj-ea"/>
                <a:ea typeface="+mj-ea"/>
              </a:rPr>
              <a:t>从</a:t>
            </a:r>
            <a:r>
              <a:rPr lang="zh-CN" altLang="zh-CN" dirty="0" smtClean="0">
                <a:latin typeface="+mj-ea"/>
                <a:ea typeface="+mj-ea"/>
              </a:rPr>
              <a:t>装配</a:t>
            </a:r>
            <a:r>
              <a:rPr lang="zh-CN" altLang="zh-CN" dirty="0">
                <a:latin typeface="+mj-ea"/>
                <a:ea typeface="+mj-ea"/>
              </a:rPr>
              <a:t>材料库移库到外协件仓库。</a:t>
            </a:r>
          </a:p>
          <a:p>
            <a:endParaRPr lang="zh-CN" altLang="en-US" dirty="0"/>
          </a:p>
        </p:txBody>
      </p:sp>
      <p:sp>
        <p:nvSpPr>
          <p:cNvPr id="3" name="标题 2"/>
          <p:cNvSpPr>
            <a:spLocks noGrp="1"/>
          </p:cNvSpPr>
          <p:nvPr>
            <p:ph type="title"/>
          </p:nvPr>
        </p:nvSpPr>
        <p:spPr/>
        <p:txBody>
          <a:bodyPr/>
          <a:lstStyle/>
          <a:p>
            <a:r>
              <a:rPr lang="zh-CN" altLang="en-US" dirty="0" smtClean="0"/>
              <a:t>三、悬挂链上件</a:t>
            </a:r>
            <a:r>
              <a:rPr lang="en-US" altLang="zh-CN" dirty="0" smtClean="0"/>
              <a:t>IT</a:t>
            </a:r>
            <a:r>
              <a:rPr lang="zh-CN" altLang="en-US" dirty="0" smtClean="0"/>
              <a:t>系统</a:t>
            </a:r>
            <a:endParaRPr lang="zh-CN" altLang="en-US" dirty="0"/>
          </a:p>
        </p:txBody>
      </p:sp>
    </p:spTree>
    <p:extLst>
      <p:ext uri="{BB962C8B-B14F-4D97-AF65-F5344CB8AC3E}">
        <p14:creationId xmlns:p14="http://schemas.microsoft.com/office/powerpoint/2010/main" val="761153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2864693"/>
            <a:ext cx="8496943" cy="2508523"/>
          </a:xfrm>
        </p:spPr>
        <p:txBody>
          <a:bodyPr/>
          <a:lstStyle/>
          <a:p>
            <a:pPr lvl="0"/>
            <a:r>
              <a:rPr lang="zh-CN" altLang="zh-CN" dirty="0">
                <a:latin typeface="+mj-ea"/>
                <a:ea typeface="+mj-ea"/>
              </a:rPr>
              <a:t>零件入恒温房到达库龄后将从恒温房（</a:t>
            </a:r>
            <a:r>
              <a:rPr lang="en-US" altLang="zh-CN" dirty="0">
                <a:latin typeface="+mj-ea"/>
                <a:ea typeface="+mj-ea"/>
              </a:rPr>
              <a:t>1000</a:t>
            </a:r>
            <a:r>
              <a:rPr lang="zh-CN" altLang="zh-CN" dirty="0">
                <a:latin typeface="+mj-ea"/>
                <a:ea typeface="+mj-ea"/>
              </a:rPr>
              <a:t>库）出库并进入库区（</a:t>
            </a:r>
            <a:r>
              <a:rPr lang="en-US" altLang="zh-CN" dirty="0">
                <a:latin typeface="+mj-ea"/>
                <a:ea typeface="+mj-ea"/>
              </a:rPr>
              <a:t>3000</a:t>
            </a:r>
            <a:r>
              <a:rPr lang="zh-CN" altLang="zh-CN" dirty="0">
                <a:latin typeface="+mj-ea"/>
                <a:ea typeface="+mj-ea"/>
              </a:rPr>
              <a:t>库）悬挂链系统</a:t>
            </a:r>
            <a:r>
              <a:rPr lang="zh-CN" altLang="zh-CN" dirty="0" smtClean="0">
                <a:latin typeface="+mj-ea"/>
                <a:ea typeface="+mj-ea"/>
              </a:rPr>
              <a:t>每</a:t>
            </a:r>
            <a:r>
              <a:rPr lang="zh-CN" altLang="en-US" dirty="0">
                <a:latin typeface="+mj-ea"/>
                <a:ea typeface="+mj-ea"/>
              </a:rPr>
              <a:t>两</a:t>
            </a:r>
            <a:r>
              <a:rPr lang="zh-CN" altLang="zh-CN" dirty="0" smtClean="0">
                <a:latin typeface="+mj-ea"/>
                <a:ea typeface="+mj-ea"/>
              </a:rPr>
              <a:t>分钟</a:t>
            </a:r>
            <a:r>
              <a:rPr lang="zh-CN" altLang="zh-CN" dirty="0">
                <a:latin typeface="+mj-ea"/>
                <a:ea typeface="+mj-ea"/>
              </a:rPr>
              <a:t>检查一次库龄，悬挂链</a:t>
            </a:r>
            <a:r>
              <a:rPr lang="zh-CN" altLang="zh-CN" dirty="0" smtClean="0">
                <a:latin typeface="+mj-ea"/>
                <a:ea typeface="+mj-ea"/>
              </a:rPr>
              <a:t>系统</a:t>
            </a:r>
            <a:r>
              <a:rPr lang="zh-CN" altLang="en-US" dirty="0">
                <a:latin typeface="+mj-ea"/>
                <a:ea typeface="+mj-ea"/>
              </a:rPr>
              <a:t>调动</a:t>
            </a:r>
            <a:r>
              <a:rPr lang="zh-CN" altLang="zh-CN" dirty="0" smtClean="0">
                <a:latin typeface="+mj-ea"/>
                <a:ea typeface="+mj-ea"/>
              </a:rPr>
              <a:t>挂</a:t>
            </a:r>
            <a:r>
              <a:rPr lang="zh-CN" altLang="zh-CN" dirty="0">
                <a:latin typeface="+mj-ea"/>
                <a:ea typeface="+mj-ea"/>
              </a:rPr>
              <a:t>具从恒温房出来到库区时将移库信息传给</a:t>
            </a:r>
            <a:r>
              <a:rPr lang="en-US" altLang="zh-CN" dirty="0">
                <a:latin typeface="+mj-ea"/>
                <a:ea typeface="+mj-ea"/>
              </a:rPr>
              <a:t>MES</a:t>
            </a:r>
            <a:r>
              <a:rPr lang="zh-CN" altLang="zh-CN" dirty="0">
                <a:latin typeface="+mj-ea"/>
                <a:ea typeface="+mj-ea"/>
              </a:rPr>
              <a:t>系统，</a:t>
            </a:r>
            <a:r>
              <a:rPr lang="en-US" altLang="zh-CN" dirty="0">
                <a:latin typeface="+mj-ea"/>
                <a:ea typeface="+mj-ea"/>
              </a:rPr>
              <a:t>MES</a:t>
            </a:r>
            <a:r>
              <a:rPr lang="zh-CN" altLang="zh-CN" dirty="0">
                <a:latin typeface="+mj-ea"/>
                <a:ea typeface="+mj-ea"/>
              </a:rPr>
              <a:t>进行系统移库（</a:t>
            </a:r>
            <a:r>
              <a:rPr lang="en-US" altLang="zh-CN" dirty="0">
                <a:latin typeface="+mj-ea"/>
                <a:ea typeface="+mj-ea"/>
              </a:rPr>
              <a:t>1000</a:t>
            </a:r>
            <a:r>
              <a:rPr lang="zh-CN" altLang="zh-CN" dirty="0">
                <a:latin typeface="+mj-ea"/>
                <a:ea typeface="+mj-ea"/>
              </a:rPr>
              <a:t>移库到</a:t>
            </a:r>
            <a:r>
              <a:rPr lang="en-US" altLang="zh-CN" dirty="0">
                <a:latin typeface="+mj-ea"/>
                <a:ea typeface="+mj-ea"/>
              </a:rPr>
              <a:t>3000</a:t>
            </a:r>
            <a:r>
              <a:rPr lang="zh-CN" altLang="zh-CN" dirty="0">
                <a:latin typeface="+mj-ea"/>
                <a:ea typeface="+mj-ea"/>
              </a:rPr>
              <a:t>）。</a:t>
            </a:r>
          </a:p>
          <a:p>
            <a:pPr marL="0" indent="0">
              <a:buNone/>
            </a:pPr>
            <a:endParaRPr lang="zh-CN" altLang="en-US" dirty="0"/>
          </a:p>
        </p:txBody>
      </p:sp>
      <p:sp>
        <p:nvSpPr>
          <p:cNvPr id="3" name="标题 2"/>
          <p:cNvSpPr>
            <a:spLocks noGrp="1"/>
          </p:cNvSpPr>
          <p:nvPr>
            <p:ph type="title"/>
          </p:nvPr>
        </p:nvSpPr>
        <p:spPr/>
        <p:txBody>
          <a:bodyPr/>
          <a:lstStyle/>
          <a:p>
            <a:r>
              <a:rPr lang="zh-CN" altLang="en-US" dirty="0" smtClean="0"/>
              <a:t>四、挂具库区转移</a:t>
            </a:r>
            <a:endParaRPr lang="zh-CN" altLang="en-US" dirty="0"/>
          </a:p>
        </p:txBody>
      </p:sp>
    </p:spTree>
    <p:extLst>
      <p:ext uri="{BB962C8B-B14F-4D97-AF65-F5344CB8AC3E}">
        <p14:creationId xmlns:p14="http://schemas.microsoft.com/office/powerpoint/2010/main" val="3980367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1" y="2204865"/>
            <a:ext cx="8496943" cy="2304255"/>
          </a:xfrm>
        </p:spPr>
        <p:txBody>
          <a:bodyPr>
            <a:normAutofit fontScale="92500" lnSpcReduction="10000"/>
          </a:bodyPr>
          <a:lstStyle/>
          <a:p>
            <a:pPr lvl="0"/>
            <a:r>
              <a:rPr lang="zh-CN" altLang="zh-CN" dirty="0"/>
              <a:t>悬挂链下</a:t>
            </a:r>
            <a:r>
              <a:rPr lang="zh-CN" altLang="zh-CN" dirty="0" smtClean="0"/>
              <a:t>件</a:t>
            </a:r>
            <a:r>
              <a:rPr lang="zh-CN" altLang="en-US" dirty="0" smtClean="0"/>
              <a:t>依据</a:t>
            </a:r>
            <a:r>
              <a:rPr lang="en-US" altLang="zh-CN" dirty="0" smtClean="0"/>
              <a:t>MES</a:t>
            </a:r>
            <a:r>
              <a:rPr lang="zh-CN" altLang="zh-CN" dirty="0"/>
              <a:t>将接到的排序信息，每</a:t>
            </a:r>
            <a:r>
              <a:rPr lang="zh-CN" altLang="zh-CN" dirty="0" smtClean="0"/>
              <a:t>接</a:t>
            </a:r>
            <a:r>
              <a:rPr lang="zh-CN" altLang="en-US" dirty="0"/>
              <a:t>一</a:t>
            </a:r>
            <a:r>
              <a:rPr lang="zh-CN" altLang="zh-CN" dirty="0" smtClean="0"/>
              <a:t>个</a:t>
            </a:r>
            <a:r>
              <a:rPr lang="en-US" altLang="zh-CN" dirty="0"/>
              <a:t>Order</a:t>
            </a:r>
            <a:r>
              <a:rPr lang="zh-CN" altLang="zh-CN" dirty="0" smtClean="0"/>
              <a:t>就过滤</a:t>
            </a:r>
            <a:r>
              <a:rPr lang="zh-CN" altLang="zh-CN" dirty="0"/>
              <a:t>出</a:t>
            </a:r>
            <a:r>
              <a:rPr lang="en-US" altLang="zh-CN" dirty="0"/>
              <a:t>MSP</a:t>
            </a:r>
            <a:r>
              <a:rPr lang="zh-CN" altLang="zh-CN" dirty="0"/>
              <a:t>信息传给悬挂链系统（中间表）悬挂链系统接到信息后就开始找</a:t>
            </a:r>
            <a:r>
              <a:rPr lang="zh-CN" altLang="zh-CN" dirty="0" smtClean="0"/>
              <a:t>料</a:t>
            </a:r>
            <a:r>
              <a:rPr lang="zh-CN" altLang="en-US" dirty="0" smtClean="0"/>
              <a:t>，</a:t>
            </a:r>
            <a:r>
              <a:rPr lang="zh-CN" altLang="zh-CN" dirty="0" smtClean="0"/>
              <a:t>先</a:t>
            </a:r>
            <a:r>
              <a:rPr lang="zh-CN" altLang="en-US" dirty="0" smtClean="0"/>
              <a:t>查找</a:t>
            </a:r>
            <a:r>
              <a:rPr lang="zh-CN" altLang="zh-CN" dirty="0" smtClean="0"/>
              <a:t>缓存区如果</a:t>
            </a:r>
            <a:r>
              <a:rPr lang="zh-CN" altLang="zh-CN" dirty="0"/>
              <a:t>缓存区有该物料就将料架拉动到出件口，如果缓存区没有就到</a:t>
            </a:r>
            <a:r>
              <a:rPr lang="zh-CN" altLang="zh-CN" dirty="0" smtClean="0"/>
              <a:t>库区</a:t>
            </a:r>
            <a:r>
              <a:rPr lang="zh-CN" altLang="en-US" dirty="0" smtClean="0"/>
              <a:t>查找（不准许跨区下件即直接从恒温房拉动），查找到后调动</a:t>
            </a:r>
            <a:r>
              <a:rPr lang="zh-CN" altLang="zh-CN" dirty="0" smtClean="0"/>
              <a:t>下</a:t>
            </a:r>
            <a:r>
              <a:rPr lang="zh-CN" altLang="zh-CN" dirty="0"/>
              <a:t>件出库（出库原则先进先出），挂具从库区过下件到缓存</a:t>
            </a:r>
            <a:r>
              <a:rPr lang="zh-CN" altLang="zh-CN" dirty="0" smtClean="0"/>
              <a:t>区</a:t>
            </a:r>
            <a:r>
              <a:rPr lang="zh-CN" altLang="en-US" dirty="0"/>
              <a:t>后</a:t>
            </a:r>
            <a:r>
              <a:rPr lang="zh-CN" altLang="zh-CN" dirty="0" smtClean="0"/>
              <a:t>悬挂</a:t>
            </a:r>
            <a:r>
              <a:rPr lang="zh-CN" altLang="zh-CN" dirty="0"/>
              <a:t>链将信息反馈给</a:t>
            </a:r>
            <a:r>
              <a:rPr lang="en-US" altLang="zh-CN" dirty="0"/>
              <a:t>MES</a:t>
            </a:r>
            <a:r>
              <a:rPr lang="zh-CN" altLang="zh-CN" dirty="0"/>
              <a:t>，</a:t>
            </a:r>
            <a:r>
              <a:rPr lang="en-US" altLang="zh-CN" dirty="0"/>
              <a:t>MES</a:t>
            </a:r>
            <a:r>
              <a:rPr lang="zh-CN" altLang="zh-CN" dirty="0"/>
              <a:t>进行库存移库（从</a:t>
            </a:r>
            <a:r>
              <a:rPr lang="en-US" altLang="zh-CN" dirty="0"/>
              <a:t>3000</a:t>
            </a:r>
            <a:r>
              <a:rPr lang="zh-CN" altLang="zh-CN" dirty="0"/>
              <a:t>成品库移库到</a:t>
            </a:r>
            <a:r>
              <a:rPr lang="en-US" altLang="zh-CN" dirty="0"/>
              <a:t>1010</a:t>
            </a:r>
            <a:r>
              <a:rPr lang="zh-CN" altLang="zh-CN" dirty="0"/>
              <a:t>装配超市库）</a:t>
            </a:r>
          </a:p>
          <a:p>
            <a:endParaRPr lang="zh-CN" altLang="en-US" dirty="0"/>
          </a:p>
        </p:txBody>
      </p:sp>
      <p:sp>
        <p:nvSpPr>
          <p:cNvPr id="3" name="标题 2"/>
          <p:cNvSpPr>
            <a:spLocks noGrp="1"/>
          </p:cNvSpPr>
          <p:nvPr>
            <p:ph type="title"/>
          </p:nvPr>
        </p:nvSpPr>
        <p:spPr/>
        <p:txBody>
          <a:bodyPr/>
          <a:lstStyle/>
          <a:p>
            <a:r>
              <a:rPr lang="zh-CN" altLang="en-US" dirty="0" smtClean="0"/>
              <a:t>五、悬挂链下件</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4521327"/>
            <a:ext cx="8648700" cy="232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998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2675467"/>
            <a:ext cx="8424935" cy="2841765"/>
          </a:xfrm>
        </p:spPr>
        <p:txBody>
          <a:bodyPr/>
          <a:lstStyle/>
          <a:p>
            <a:pPr lvl="0"/>
            <a:r>
              <a:rPr lang="zh-CN" altLang="zh-CN" dirty="0"/>
              <a:t>预排序配料取件，在取件口取件后扫描预排序，预排序扫描通过后</a:t>
            </a:r>
            <a:r>
              <a:rPr lang="en-US" altLang="zh-CN" dirty="0"/>
              <a:t>MES</a:t>
            </a:r>
            <a:r>
              <a:rPr lang="zh-CN" altLang="zh-CN" dirty="0"/>
              <a:t>将信息传给悬挂链，悬挂链将当前的挂具移走，将下个需求物料挂具拉动到取件口</a:t>
            </a:r>
            <a:r>
              <a:rPr lang="zh-CN" altLang="zh-CN" dirty="0" smtClean="0"/>
              <a:t>。预</a:t>
            </a:r>
            <a:r>
              <a:rPr lang="zh-CN" altLang="zh-CN" dirty="0"/>
              <a:t>排序扫描后打印客户条码并进行库存移动从装配超市库区移库到装配材料库。</a:t>
            </a:r>
          </a:p>
          <a:p>
            <a:pPr marL="0" indent="0">
              <a:buNone/>
            </a:pPr>
            <a:endParaRPr lang="zh-CN" altLang="en-US" dirty="0"/>
          </a:p>
        </p:txBody>
      </p:sp>
      <p:sp>
        <p:nvSpPr>
          <p:cNvPr id="3" name="标题 2"/>
          <p:cNvSpPr>
            <a:spLocks noGrp="1"/>
          </p:cNvSpPr>
          <p:nvPr>
            <p:ph type="title"/>
          </p:nvPr>
        </p:nvSpPr>
        <p:spPr/>
        <p:txBody>
          <a:bodyPr/>
          <a:lstStyle/>
          <a:p>
            <a:r>
              <a:rPr lang="zh-CN" altLang="en-US" dirty="0" smtClean="0"/>
              <a:t>六、悬挂链取件</a:t>
            </a:r>
            <a:endParaRPr lang="zh-CN" altLang="en-US" dirty="0"/>
          </a:p>
        </p:txBody>
      </p:sp>
    </p:spTree>
    <p:extLst>
      <p:ext uri="{BB962C8B-B14F-4D97-AF65-F5344CB8AC3E}">
        <p14:creationId xmlns:p14="http://schemas.microsoft.com/office/powerpoint/2010/main" val="1769366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988840"/>
            <a:ext cx="8640960" cy="4137323"/>
          </a:xfrm>
        </p:spPr>
        <p:txBody>
          <a:bodyPr/>
          <a:lstStyle/>
          <a:p>
            <a:pPr lvl="0"/>
            <a:r>
              <a:rPr lang="zh-CN" altLang="zh-CN" dirty="0">
                <a:latin typeface="+mj-ea"/>
                <a:ea typeface="+mj-ea"/>
              </a:rPr>
              <a:t>盘点：盘点方式有手持</a:t>
            </a:r>
            <a:r>
              <a:rPr lang="en-US" altLang="zh-CN" dirty="0">
                <a:latin typeface="+mj-ea"/>
                <a:ea typeface="+mj-ea"/>
              </a:rPr>
              <a:t>PDA</a:t>
            </a:r>
            <a:r>
              <a:rPr lang="zh-CN" altLang="zh-CN" dirty="0">
                <a:latin typeface="+mj-ea"/>
                <a:ea typeface="+mj-ea"/>
              </a:rPr>
              <a:t>盘点和悬挂链自动盘点两种方式，自动盘点需要生成盘点表。</a:t>
            </a:r>
          </a:p>
          <a:p>
            <a:endParaRPr lang="en-US" altLang="zh-CN" dirty="0" smtClean="0"/>
          </a:p>
          <a:p>
            <a:pPr lvl="0"/>
            <a:r>
              <a:rPr lang="zh-CN" altLang="zh-CN" dirty="0">
                <a:latin typeface="+mj-ea"/>
                <a:ea typeface="+mj-ea"/>
              </a:rPr>
              <a:t>挂具信息更该，挂具的上物料信息的变更和料道的变更后的信息都要</a:t>
            </a:r>
            <a:r>
              <a:rPr lang="zh-CN" altLang="zh-CN" dirty="0" smtClean="0">
                <a:latin typeface="+mj-ea"/>
                <a:ea typeface="+mj-ea"/>
              </a:rPr>
              <a:t>同步</a:t>
            </a:r>
            <a:r>
              <a:rPr lang="en-US" altLang="zh-CN" dirty="0" smtClean="0">
                <a:latin typeface="+mj-ea"/>
                <a:ea typeface="+mj-ea"/>
              </a:rPr>
              <a:t>MES</a:t>
            </a:r>
            <a:r>
              <a:rPr lang="zh-CN" altLang="zh-CN" dirty="0">
                <a:latin typeface="+mj-ea"/>
                <a:ea typeface="+mj-ea"/>
              </a:rPr>
              <a:t>系统。</a:t>
            </a:r>
          </a:p>
          <a:p>
            <a:endParaRPr lang="en-US" altLang="zh-CN" dirty="0" smtClean="0"/>
          </a:p>
          <a:p>
            <a:pPr lvl="0"/>
            <a:r>
              <a:rPr lang="zh-CN" altLang="zh-CN" dirty="0">
                <a:latin typeface="+mj-ea"/>
                <a:ea typeface="+mj-ea"/>
              </a:rPr>
              <a:t>因</a:t>
            </a:r>
            <a:r>
              <a:rPr lang="en-US" altLang="zh-CN" dirty="0">
                <a:latin typeface="+mj-ea"/>
                <a:ea typeface="+mj-ea"/>
              </a:rPr>
              <a:t>bonding</a:t>
            </a:r>
            <a:r>
              <a:rPr lang="zh-CN" altLang="zh-CN" dirty="0">
                <a:latin typeface="+mj-ea"/>
                <a:ea typeface="+mj-ea"/>
              </a:rPr>
              <a:t>后外板条码被遮挡，上悬挂链打包扫描和取件扫描，库存报表信息都</a:t>
            </a:r>
            <a:r>
              <a:rPr lang="zh-CN" altLang="zh-CN" dirty="0" smtClean="0">
                <a:latin typeface="+mj-ea"/>
                <a:ea typeface="+mj-ea"/>
              </a:rPr>
              <a:t>需要</a:t>
            </a:r>
            <a:r>
              <a:rPr lang="zh-CN" altLang="en-US" dirty="0" smtClean="0">
                <a:latin typeface="+mj-ea"/>
                <a:ea typeface="+mj-ea"/>
              </a:rPr>
              <a:t>从</a:t>
            </a:r>
            <a:r>
              <a:rPr lang="zh-CN" altLang="zh-CN" dirty="0" smtClean="0">
                <a:latin typeface="+mj-ea"/>
                <a:ea typeface="+mj-ea"/>
              </a:rPr>
              <a:t>内板</a:t>
            </a:r>
            <a:r>
              <a:rPr lang="zh-CN" altLang="zh-CN" dirty="0">
                <a:latin typeface="+mj-ea"/>
                <a:ea typeface="+mj-ea"/>
              </a:rPr>
              <a:t>条码读到外板条码信息。</a:t>
            </a:r>
          </a:p>
          <a:p>
            <a:endParaRPr lang="zh-CN" altLang="en-US" dirty="0"/>
          </a:p>
        </p:txBody>
      </p:sp>
      <p:sp>
        <p:nvSpPr>
          <p:cNvPr id="3" name="标题 2"/>
          <p:cNvSpPr>
            <a:spLocks noGrp="1"/>
          </p:cNvSpPr>
          <p:nvPr>
            <p:ph type="title"/>
          </p:nvPr>
        </p:nvSpPr>
        <p:spPr/>
        <p:txBody>
          <a:bodyPr/>
          <a:lstStyle/>
          <a:p>
            <a:r>
              <a:rPr lang="zh-CN" altLang="en-US" dirty="0" smtClean="0"/>
              <a:t>七、其他系统需求点</a:t>
            </a:r>
            <a:endParaRPr lang="zh-CN" altLang="en-US" dirty="0"/>
          </a:p>
        </p:txBody>
      </p:sp>
    </p:spTree>
    <p:extLst>
      <p:ext uri="{BB962C8B-B14F-4D97-AF65-F5344CB8AC3E}">
        <p14:creationId xmlns:p14="http://schemas.microsoft.com/office/powerpoint/2010/main" val="840013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212</TotalTime>
  <Words>987</Words>
  <Application>Microsoft Office PowerPoint</Application>
  <PresentationFormat>全屏显示(4:3)</PresentationFormat>
  <Paragraphs>90</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波形</vt:lpstr>
      <vt:lpstr>悬挂链IT系统简述</vt:lpstr>
      <vt:lpstr>悬挂链IT系统内容</vt:lpstr>
      <vt:lpstr>一、数据库基础要求</vt:lpstr>
      <vt:lpstr>二、基础信息的需求</vt:lpstr>
      <vt:lpstr>三、悬挂链上件IT系统</vt:lpstr>
      <vt:lpstr>四、挂具库区转移</vt:lpstr>
      <vt:lpstr>五、悬挂链下件</vt:lpstr>
      <vt:lpstr>六、悬挂链取件</vt:lpstr>
      <vt:lpstr>七、其他系统需求点</vt:lpstr>
      <vt:lpstr>八、查询、报表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悬挂链IT系统简述</dc:title>
  <dc:creator>Wang Tao(YFPOTX)</dc:creator>
  <cp:lastModifiedBy>Wang Tao(YFPOTX)</cp:lastModifiedBy>
  <cp:revision>22</cp:revision>
  <dcterms:created xsi:type="dcterms:W3CDTF">2017-11-01T01:47:26Z</dcterms:created>
  <dcterms:modified xsi:type="dcterms:W3CDTF">2017-11-01T08:02:27Z</dcterms:modified>
</cp:coreProperties>
</file>