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83" r:id="rId4"/>
    <p:sldId id="285" r:id="rId5"/>
    <p:sldId id="284" r:id="rId6"/>
    <p:sldId id="286" r:id="rId7"/>
    <p:sldId id="291" r:id="rId8"/>
    <p:sldId id="287" r:id="rId9"/>
    <p:sldId id="288" r:id="rId10"/>
    <p:sldId id="292" r:id="rId11"/>
    <p:sldId id="293" r:id="rId12"/>
    <p:sldId id="289" r:id="rId13"/>
    <p:sldId id="294" r:id="rId14"/>
    <p:sldId id="290" r:id="rId15"/>
    <p:sldId id="296" r:id="rId16"/>
    <p:sldId id="295" r:id="rId17"/>
    <p:sldId id="297" r:id="rId18"/>
    <p:sldId id="300" r:id="rId19"/>
    <p:sldId id="299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5781"/>
  </p:normalViewPr>
  <p:slideViewPr>
    <p:cSldViewPr snapToGrid="0" snapToObjects="1">
      <p:cViewPr varScale="1">
        <p:scale>
          <a:sx n="87" d="100"/>
          <a:sy n="87" d="100"/>
        </p:scale>
        <p:origin x="-437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173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11A82-09E9-2444-8701-7D46B59E639A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9C4A-5C30-8544-B9E2-682A3FF9D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9C4A-5C30-8544-B9E2-682A3FF9D6F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43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26"/>
            <a:ext cx="12192000" cy="68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AF8B-EFD0-3C45-97DE-97D2EDBAF159}" type="datetimeFigureOut">
              <a:rPr kumimoji="1" lang="zh-CN" altLang="en-US" smtClean="0"/>
              <a:t>2017/9/22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370B-C9C0-504A-8585-794756983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22932" y="1826950"/>
            <a:ext cx="8050673" cy="748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广州中新延锋彼</a:t>
            </a:r>
            <a:r>
              <a:rPr lang="zh-CN" altLang="en-US" sz="32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欧</a:t>
            </a:r>
            <a:r>
              <a:rPr lang="en-US" altLang="zh-CN" sz="3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LPP</a:t>
            </a:r>
            <a:r>
              <a:rPr lang="zh-CN" altLang="en-US" sz="3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系统差异分析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475510" y="2356069"/>
            <a:ext cx="6336195" cy="83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2800" b="1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lang="zh-CN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李秋云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51882" y="-704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7327709" y="3364536"/>
            <a:ext cx="4315264" cy="3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r>
              <a:rPr lang="en-US" altLang="zh-CN" sz="2400" b="1" dirty="0" smtClean="0">
                <a:ln w="11430"/>
                <a:solidFill>
                  <a:schemeClr val="bg1"/>
                </a:solidFill>
                <a:latin typeface="Arial" panose="020B0604020202020204" pitchFamily="34" charset="0"/>
                <a:ea typeface="Kozuka Gothic Pr6N B" panose="020B0800000000000000" pitchFamily="34" charset="-128"/>
                <a:cs typeface="Arial" panose="020B0604020202020204" pitchFamily="34" charset="0"/>
              </a:rPr>
              <a:t> 2017 09 </a:t>
            </a:r>
            <a:endParaRPr lang="zh-CN" altLang="en-US" sz="2400" b="1" dirty="0">
              <a:ln w="11430"/>
              <a:solidFill>
                <a:schemeClr val="bg1"/>
              </a:solidFill>
              <a:latin typeface="Arial" panose="020B0604020202020204" pitchFamily="34" charset="0"/>
              <a:ea typeface="Kozuka Gothic Pr6N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7693037" y="6480496"/>
            <a:ext cx="4315264" cy="3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r>
              <a:rPr lang="en-US" altLang="zh-CN" sz="1100" b="1" dirty="0" smtClean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b="1" dirty="0" smtClean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资产类型 </a:t>
            </a:r>
            <a:r>
              <a:rPr lang="en-US" altLang="zh-CN" sz="1100" b="1" dirty="0" smtClean="0">
                <a:ln w="11430"/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 </a:t>
            </a:r>
            <a:endParaRPr lang="zh-CN" altLang="en-US" sz="1100" b="1" dirty="0">
              <a:ln w="11430"/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7" y="131572"/>
            <a:ext cx="1871980" cy="7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0" y="148806"/>
            <a:ext cx="692640" cy="648000"/>
          </a:xfrm>
          <a:prstGeom prst="rect">
            <a:avLst/>
          </a:prstGeom>
        </p:spPr>
      </p:pic>
      <p:sp>
        <p:nvSpPr>
          <p:cNvPr id="5" name="文本框 15"/>
          <p:cNvSpPr txBox="1"/>
          <p:nvPr/>
        </p:nvSpPr>
        <p:spPr>
          <a:xfrm>
            <a:off x="1038016" y="247911"/>
            <a:ext cx="343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004251"/>
              </p:ext>
            </p:extLst>
          </p:nvPr>
        </p:nvGraphicFramePr>
        <p:xfrm>
          <a:off x="363415" y="898525"/>
          <a:ext cx="11611707" cy="414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20"/>
                <a:gridCol w="3019431"/>
                <a:gridCol w="864083"/>
                <a:gridCol w="6343073"/>
              </a:tblGrid>
              <a:tr h="363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 rowSpan="5">
                  <a:txBody>
                    <a:bodyPr/>
                    <a:lstStyle/>
                    <a:p>
                      <a:r>
                        <a:rPr lang="zh-CN" altLang="en-US" dirty="0" smtClean="0"/>
                        <a:t>重复性销售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重复性销售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排序单装车</a:t>
                      </a: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需要进一步调研</a:t>
                      </a:r>
                      <a:endParaRPr lang="zh-CN" alt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转手贸易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内部销售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此类业务同步到接口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需要特殊处理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销售确认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销售差异调整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一次性销售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非重复性销售的其它所有业务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不支持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在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QAD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中操作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35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0" y="148806"/>
            <a:ext cx="692640" cy="648000"/>
          </a:xfrm>
          <a:prstGeom prst="rect">
            <a:avLst/>
          </a:prstGeom>
        </p:spPr>
      </p:pic>
      <p:sp>
        <p:nvSpPr>
          <p:cNvPr id="5" name="文本框 15"/>
          <p:cNvSpPr txBox="1"/>
          <p:nvPr/>
        </p:nvSpPr>
        <p:spPr>
          <a:xfrm>
            <a:off x="1038016" y="247911"/>
            <a:ext cx="343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720129"/>
              </p:ext>
            </p:extLst>
          </p:nvPr>
        </p:nvGraphicFramePr>
        <p:xfrm>
          <a:off x="363415" y="898525"/>
          <a:ext cx="11611707" cy="287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20"/>
                <a:gridCol w="3019431"/>
                <a:gridCol w="864083"/>
                <a:gridCol w="6343073"/>
              </a:tblGrid>
              <a:tr h="363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销售结算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外部客户销售结算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内部客户销售结算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此类业务同步到接口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需要特殊处理</a:t>
                      </a: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其他开票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一次性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索赔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模具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不支持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在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QAD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中操作</a:t>
                      </a:r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销售退货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退货业务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08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342529"/>
              </p:ext>
            </p:extLst>
          </p:nvPr>
        </p:nvGraphicFramePr>
        <p:xfrm>
          <a:off x="363416" y="898525"/>
          <a:ext cx="11383108" cy="505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851"/>
                <a:gridCol w="2959988"/>
                <a:gridCol w="847072"/>
                <a:gridCol w="6218197"/>
              </a:tblGrid>
              <a:tr h="29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506493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移库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生产领料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领料方式需要进一步调研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5064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异地移库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64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场内移库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64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委外领料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6493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计划外出入库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无需审批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64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需审批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通过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系统内置的工作流进行审批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6493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盘点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盘点分析差异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将差异通过计划外出入库进行调整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064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客户现场库盘点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64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供应商委外库、第三方物流库盘点库存盘点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2" y="167608"/>
            <a:ext cx="702616" cy="648000"/>
          </a:xfrm>
          <a:prstGeom prst="rect">
            <a:avLst/>
          </a:prstGeom>
        </p:spPr>
      </p:pic>
      <p:sp>
        <p:nvSpPr>
          <p:cNvPr id="8" name="文本框 12"/>
          <p:cNvSpPr txBox="1"/>
          <p:nvPr/>
        </p:nvSpPr>
        <p:spPr>
          <a:xfrm>
            <a:off x="1004484" y="286244"/>
            <a:ext cx="37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库存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51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124600"/>
              </p:ext>
            </p:extLst>
          </p:nvPr>
        </p:nvGraphicFramePr>
        <p:xfrm>
          <a:off x="363416" y="898525"/>
          <a:ext cx="10536036" cy="137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851"/>
                <a:gridCol w="2959988"/>
                <a:gridCol w="6218197"/>
              </a:tblGrid>
              <a:tr h="29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506493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条码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外包装条码</a:t>
                      </a:r>
                      <a:endParaRPr lang="en-US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条码规范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尺寸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内容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信息需要和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MES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定义兼容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64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托盘条码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缺此功能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2" y="167608"/>
            <a:ext cx="702616" cy="648000"/>
          </a:xfrm>
          <a:prstGeom prst="rect">
            <a:avLst/>
          </a:prstGeom>
        </p:spPr>
      </p:pic>
      <p:sp>
        <p:nvSpPr>
          <p:cNvPr id="8" name="文本框 12"/>
          <p:cNvSpPr txBox="1"/>
          <p:nvPr/>
        </p:nvSpPr>
        <p:spPr>
          <a:xfrm>
            <a:off x="1004484" y="286244"/>
            <a:ext cx="37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库存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99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3"/>
          <p:cNvSpPr txBox="1"/>
          <p:nvPr/>
        </p:nvSpPr>
        <p:spPr>
          <a:xfrm>
            <a:off x="980028" y="244543"/>
            <a:ext cx="37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质量管理差异分析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1" y="166354"/>
            <a:ext cx="687179" cy="676871"/>
          </a:xfrm>
          <a:prstGeom prst="rect">
            <a:avLst/>
          </a:prstGeom>
        </p:spPr>
      </p:pic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384111"/>
              </p:ext>
            </p:extLst>
          </p:nvPr>
        </p:nvGraphicFramePr>
        <p:xfrm>
          <a:off x="363415" y="898525"/>
          <a:ext cx="11611707" cy="350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20"/>
                <a:gridCol w="3019431"/>
                <a:gridCol w="864083"/>
                <a:gridCol w="6343073"/>
              </a:tblGrid>
              <a:tr h="363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检验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来料检验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生产检验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7823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处理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来料不合格品处理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生产部合格品处理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条码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单件条码扫描支持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扫描产品条码对产品进行隔离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报废操作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5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721708"/>
              </p:ext>
            </p:extLst>
          </p:nvPr>
        </p:nvGraphicFramePr>
        <p:xfrm>
          <a:off x="363415" y="898525"/>
          <a:ext cx="1161170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20"/>
                <a:gridCol w="3019431"/>
                <a:gridCol w="864083"/>
                <a:gridCol w="6343073"/>
              </a:tblGrid>
              <a:tr h="1860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319409">
                <a:tc rowSpan="13">
                  <a:txBody>
                    <a:bodyPr/>
                    <a:lstStyle/>
                    <a:p>
                      <a:r>
                        <a:rPr lang="zh-CN" altLang="en-US" dirty="0" smtClean="0"/>
                        <a:t>成本主数据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成本中心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需要进一步调研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工作中心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工序信息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标准价格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直接材料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直接人工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动力分类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内部包装成本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委外成本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专项分类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废品损失分类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销售包装成本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94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销售运输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8" y="133081"/>
            <a:ext cx="671742" cy="648000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1055391" y="185257"/>
            <a:ext cx="372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12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2078"/>
              </p:ext>
            </p:extLst>
          </p:nvPr>
        </p:nvGraphicFramePr>
        <p:xfrm>
          <a:off x="363415" y="898525"/>
          <a:ext cx="10747624" cy="538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728151"/>
                <a:gridCol w="6343073"/>
              </a:tblGrid>
              <a:tr h="363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 rowSpan="5">
                  <a:txBody>
                    <a:bodyPr/>
                    <a:lstStyle/>
                    <a:p>
                      <a:r>
                        <a:rPr lang="zh-CN" altLang="en-US" dirty="0" smtClean="0"/>
                        <a:t>传入</a:t>
                      </a:r>
                      <a:r>
                        <a:rPr lang="en-US" altLang="zh-CN" dirty="0" smtClean="0"/>
                        <a:t>LPP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IMES3.0-&gt;LPP 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东莞公司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MES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将发货条码同步到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系统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EDI-&gt;LPP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系统接收广汽和广菲克客户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EDI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信息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IPUR-&gt;LPP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供应商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采购价格主数据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WFM-&gt;LPP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计划外出入库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退货申请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IP2-&gt;LPP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与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IP2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的物料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/BOM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接口</a:t>
                      </a:r>
                    </a:p>
                  </a:txBody>
                  <a:tcPr/>
                </a:tc>
              </a:tr>
              <a:tr h="627823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中传出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LPP-&gt;ISV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统一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供应商门户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将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数据传到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ISV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供应商门户系统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LPP-&gt;MES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MES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主数据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LPP-&gt;QAD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与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QAD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之间的应收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应付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总账接口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15"/>
          <p:cNvSpPr txBox="1"/>
          <p:nvPr/>
        </p:nvSpPr>
        <p:spPr>
          <a:xfrm>
            <a:off x="1048691" y="205102"/>
            <a:ext cx="371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相关接口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4" y="92586"/>
            <a:ext cx="687179" cy="6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4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8042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8169"/>
            <a:ext cx="10515600" cy="4998794"/>
          </a:xfrm>
        </p:spPr>
        <p:txBody>
          <a:bodyPr/>
          <a:lstStyle/>
          <a:p>
            <a:r>
              <a:rPr lang="zh-CN" altLang="en-US" dirty="0" smtClean="0"/>
              <a:t>比较完整的支持广州的业务需要开发的内容有</a:t>
            </a:r>
            <a:endParaRPr lang="en-US" altLang="zh-CN" dirty="0" smtClean="0"/>
          </a:p>
          <a:p>
            <a:pPr lvl="1"/>
            <a:r>
              <a:rPr lang="zh-CN" altLang="en-US" dirty="0"/>
              <a:t>车型</a:t>
            </a:r>
            <a:r>
              <a:rPr lang="en-US" altLang="zh-CN" dirty="0" err="1"/>
              <a:t>Bom</a:t>
            </a:r>
            <a:endParaRPr lang="en-US" altLang="zh-CN" dirty="0"/>
          </a:p>
          <a:p>
            <a:pPr lvl="1"/>
            <a:r>
              <a:rPr lang="zh-CN" altLang="en-US" dirty="0"/>
              <a:t>客户</a:t>
            </a:r>
            <a:r>
              <a:rPr lang="en-US" altLang="zh-CN" dirty="0"/>
              <a:t>EDI</a:t>
            </a:r>
            <a:r>
              <a:rPr lang="zh-CN" altLang="en-US" dirty="0"/>
              <a:t>接口</a:t>
            </a:r>
          </a:p>
          <a:p>
            <a:pPr lvl="1"/>
            <a:r>
              <a:rPr lang="zh-CN" altLang="en-US" dirty="0"/>
              <a:t>排序生产</a:t>
            </a:r>
          </a:p>
          <a:p>
            <a:pPr lvl="1"/>
            <a:r>
              <a:rPr lang="zh-CN" altLang="en-US" dirty="0"/>
              <a:t>一次性采购</a:t>
            </a:r>
          </a:p>
          <a:p>
            <a:pPr lvl="1"/>
            <a:r>
              <a:rPr lang="zh-CN" altLang="en-US" dirty="0"/>
              <a:t>外包装条码规范</a:t>
            </a:r>
          </a:p>
          <a:p>
            <a:pPr lvl="1"/>
            <a:r>
              <a:rPr lang="zh-CN" altLang="en-US" dirty="0"/>
              <a:t>产品条码追溯和相关操作</a:t>
            </a:r>
          </a:p>
          <a:p>
            <a:pPr lvl="1"/>
            <a:r>
              <a:rPr lang="zh-CN" altLang="en-US" dirty="0"/>
              <a:t>内部销售特殊处理</a:t>
            </a:r>
          </a:p>
          <a:p>
            <a:pPr lvl="1"/>
            <a:r>
              <a:rPr lang="zh-CN" altLang="en-US" dirty="0"/>
              <a:t>托盘条码</a:t>
            </a:r>
          </a:p>
          <a:p>
            <a:pPr lvl="1"/>
            <a:r>
              <a:rPr lang="zh-CN" altLang="en-US" dirty="0" smtClean="0"/>
              <a:t>相关接口</a:t>
            </a:r>
            <a:r>
              <a:rPr lang="en-US" altLang="zh-CN" dirty="0"/>
              <a:t>8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LPP</a:t>
            </a:r>
            <a:r>
              <a:rPr lang="zh-CN" altLang="en-US" dirty="0" smtClean="0"/>
              <a:t>支持了标准成本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以后和</a:t>
            </a:r>
            <a:r>
              <a:rPr lang="en-US" altLang="zh-CN" dirty="0" smtClean="0"/>
              <a:t>SAP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双方的接口需要重新定义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59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8042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8169"/>
            <a:ext cx="10515600" cy="4998794"/>
          </a:xfrm>
        </p:spPr>
        <p:txBody>
          <a:bodyPr/>
          <a:lstStyle/>
          <a:p>
            <a:r>
              <a:rPr lang="zh-CN" altLang="en-US" dirty="0" smtClean="0"/>
              <a:t>不做任何开发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外包装条码采购</a:t>
            </a:r>
            <a:r>
              <a:rPr lang="en-US" altLang="zh-CN" dirty="0" smtClean="0"/>
              <a:t>LPP</a:t>
            </a:r>
            <a:r>
              <a:rPr lang="zh-CN" altLang="en-US" dirty="0" smtClean="0"/>
              <a:t>的规范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支持产品级别追溯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与其他系统无接口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不能自动同步相关数据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523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5" idx="0"/>
          </p:cNvCxnSpPr>
          <p:nvPr/>
        </p:nvCxnSpPr>
        <p:spPr>
          <a:xfrm flipV="1">
            <a:off x="5267292" y="2389366"/>
            <a:ext cx="0" cy="13609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04163" y="3750290"/>
            <a:ext cx="1326258" cy="937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4400" b="1">
                <a:solidFill>
                  <a:schemeClr val="bg1"/>
                </a:solidFill>
                <a:ea typeface="+mn-ea"/>
                <a:cs typeface="Arial" charset="0"/>
              </a:defRPr>
            </a:lvl1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LPP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flipH="1">
            <a:off x="1887626" y="1526150"/>
            <a:ext cx="6748252" cy="863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b="1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 sz="3200" dirty="0" smtClean="0">
                <a:latin typeface="Arial" pitchFamily="34" charset="0"/>
                <a:ea typeface="+mn-ea"/>
                <a:cs typeface="Arial" pitchFamily="34" charset="0"/>
              </a:rPr>
              <a:t>ERP</a:t>
            </a:r>
            <a:endParaRPr lang="en-US" sz="3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68215" y="240883"/>
            <a:ext cx="10514720" cy="544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>
                <a:ea typeface="+mn-ea"/>
              </a:rPr>
              <a:t>LPP-ERP</a:t>
            </a:r>
            <a:r>
              <a:rPr lang="zh-CN" altLang="en-US" dirty="0" smtClean="0">
                <a:ea typeface="+mn-ea"/>
              </a:rPr>
              <a:t>技术接口集成图</a:t>
            </a:r>
            <a:endParaRPr lang="zh-CN" altLang="en-US" dirty="0">
              <a:ea typeface="+mn-ea"/>
            </a:endParaRPr>
          </a:p>
        </p:txBody>
      </p:sp>
      <p:sp>
        <p:nvSpPr>
          <p:cNvPr id="42" name="TextBox 15"/>
          <p:cNvSpPr txBox="1">
            <a:spLocks noChangeArrowheads="1"/>
          </p:cNvSpPr>
          <p:nvPr/>
        </p:nvSpPr>
        <p:spPr bwMode="auto">
          <a:xfrm flipH="1">
            <a:off x="6477587" y="2623136"/>
            <a:ext cx="1326258" cy="645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18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 smtClean="0"/>
              <a:t>EDI</a:t>
            </a:r>
            <a:endParaRPr lang="en-US" altLang="zh-CN" dirty="0"/>
          </a:p>
        </p:txBody>
      </p:sp>
      <p:cxnSp>
        <p:nvCxnSpPr>
          <p:cNvPr id="43" name="直接箭头连接符 42"/>
          <p:cNvCxnSpPr>
            <a:stCxn id="42" idx="2"/>
          </p:cNvCxnSpPr>
          <p:nvPr/>
        </p:nvCxnSpPr>
        <p:spPr>
          <a:xfrm rot="5400000">
            <a:off x="6138718" y="3060052"/>
            <a:ext cx="793702" cy="121029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42657" y="3470832"/>
            <a:ext cx="174790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Arial" pitchFamily="34" charset="0"/>
                <a:ea typeface="+mn-ea"/>
                <a:cs typeface="Arial" pitchFamily="34" charset="0"/>
              </a:rPr>
              <a:t>客户需求</a:t>
            </a:r>
            <a:endParaRPr lang="en-US" altLang="zh-CN" sz="120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algn="ctr"/>
            <a:r>
              <a:rPr lang="zh-CN" altLang="en-US" sz="1200" dirty="0" smtClean="0">
                <a:latin typeface="Arial" pitchFamily="34" charset="0"/>
                <a:ea typeface="+mn-ea"/>
                <a:cs typeface="Arial" pitchFamily="34" charset="0"/>
              </a:rPr>
              <a:t>（中长期预测、日计划）</a:t>
            </a:r>
            <a:endParaRPr lang="en-US" altLang="zh-CN" sz="1200" dirty="0" smtClean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703668" y="2645304"/>
            <a:ext cx="1326258" cy="6235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4400" b="1">
                <a:solidFill>
                  <a:schemeClr val="bg1"/>
                </a:solidFill>
                <a:ea typeface="+mn-ea"/>
                <a:cs typeface="Arial" charset="0"/>
              </a:defRPr>
            </a:lvl1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PDA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28460" y="3583623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" pitchFamily="34" charset="0"/>
                <a:ea typeface="+mn-ea"/>
                <a:cs typeface="Arial" pitchFamily="34" charset="0"/>
              </a:rPr>
              <a:t>包装条码</a:t>
            </a:r>
            <a:endParaRPr lang="en-US" altLang="zh-CN" sz="120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zh-CN" altLang="en-US" sz="1200" dirty="0" smtClean="0">
                <a:latin typeface="Arial" pitchFamily="34" charset="0"/>
                <a:ea typeface="+mn-ea"/>
                <a:cs typeface="Arial" pitchFamily="34" charset="0"/>
              </a:rPr>
              <a:t>相关操作</a:t>
            </a:r>
            <a:endParaRPr lang="en-US" altLang="zh-CN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6" name="肘形连接符 55"/>
          <p:cNvCxnSpPr>
            <a:stCxn id="54" idx="2"/>
          </p:cNvCxnSpPr>
          <p:nvPr/>
        </p:nvCxnSpPr>
        <p:spPr>
          <a:xfrm rot="16200000" flipH="1">
            <a:off x="3597251" y="3038372"/>
            <a:ext cx="776463" cy="1237371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" y="171125"/>
            <a:ext cx="687179" cy="68374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92582" y="2865954"/>
            <a:ext cx="12378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" pitchFamily="34" charset="0"/>
                <a:ea typeface="+mn-ea"/>
                <a:cs typeface="Arial" pitchFamily="34" charset="0"/>
              </a:rPr>
              <a:t>采购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销售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生产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委外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差异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等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总账数据</a:t>
            </a:r>
            <a:endParaRPr lang="en-US" altLang="zh-CN" sz="1200" dirty="0" smtClean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70" y="2902215"/>
            <a:ext cx="667210" cy="64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52" y="4588921"/>
            <a:ext cx="692640" cy="648000"/>
          </a:xfrm>
          <a:prstGeom prst="rect">
            <a:avLst/>
          </a:prstGeom>
        </p:spPr>
      </p:pic>
      <p:sp>
        <p:nvSpPr>
          <p:cNvPr id="6" name="文本框 12"/>
          <p:cNvSpPr txBox="1"/>
          <p:nvPr/>
        </p:nvSpPr>
        <p:spPr>
          <a:xfrm>
            <a:off x="2578307" y="2149060"/>
            <a:ext cx="348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2578308" y="2995382"/>
            <a:ext cx="348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采购管理差异分析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2620422" y="3841704"/>
            <a:ext cx="344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2631308" y="4688026"/>
            <a:ext cx="343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729514" y="1192696"/>
            <a:ext cx="294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52" y="3787547"/>
            <a:ext cx="692640" cy="64761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74" y="2022785"/>
            <a:ext cx="638406" cy="63521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7" y="131572"/>
            <a:ext cx="1871980" cy="7197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32" y="2022785"/>
            <a:ext cx="702616" cy="648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85" y="3781889"/>
            <a:ext cx="671742" cy="648000"/>
          </a:xfrm>
          <a:prstGeom prst="rect">
            <a:avLst/>
          </a:prstGeom>
        </p:spPr>
      </p:pic>
      <p:sp>
        <p:nvSpPr>
          <p:cNvPr id="17" name="文本框 12"/>
          <p:cNvSpPr txBox="1"/>
          <p:nvPr/>
        </p:nvSpPr>
        <p:spPr>
          <a:xfrm>
            <a:off x="7748184" y="2141421"/>
            <a:ext cx="37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库存管理差异分析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3"/>
          <p:cNvSpPr txBox="1"/>
          <p:nvPr/>
        </p:nvSpPr>
        <p:spPr>
          <a:xfrm>
            <a:off x="7748184" y="2987743"/>
            <a:ext cx="37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质量管理差异分析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4"/>
          <p:cNvSpPr txBox="1"/>
          <p:nvPr/>
        </p:nvSpPr>
        <p:spPr>
          <a:xfrm>
            <a:off x="7790298" y="3834065"/>
            <a:ext cx="372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5"/>
          <p:cNvSpPr txBox="1"/>
          <p:nvPr/>
        </p:nvSpPr>
        <p:spPr>
          <a:xfrm>
            <a:off x="7801184" y="4680387"/>
            <a:ext cx="371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相关接口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77" y="4567871"/>
            <a:ext cx="687179" cy="68374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77" y="2909554"/>
            <a:ext cx="687179" cy="6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271946"/>
              </p:ext>
            </p:extLst>
          </p:nvPr>
        </p:nvGraphicFramePr>
        <p:xfrm>
          <a:off x="363416" y="898525"/>
          <a:ext cx="1140948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538"/>
                <a:gridCol w="3403963"/>
                <a:gridCol w="882444"/>
                <a:gridCol w="57445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新员工的账号开通和离职员工的账号禁用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员工进出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调岗权限调整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物料相关主数据的维护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包括单位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单包装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分类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项目等属性定义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BOM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车型</a:t>
                      </a:r>
                      <a:r>
                        <a:rPr lang="en-US" altLang="zh-CN" dirty="0" err="1" smtClean="0"/>
                        <a:t>Bom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系统中无此主数据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</a:t>
                      </a:r>
                      <a:r>
                        <a:rPr lang="en-US" altLang="zh-CN" dirty="0" smtClean="0"/>
                        <a:t>BOM</a:t>
                      </a:r>
                      <a:r>
                        <a:rPr lang="zh-CN" altLang="en-US" dirty="0" smtClean="0"/>
                        <a:t>主数据维护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支持同一产品有不同的</a:t>
                      </a:r>
                      <a:r>
                        <a:rPr lang="en-US" altLang="zh-CN" dirty="0" err="1" smtClean="0"/>
                        <a:t>Bom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12"/>
          <p:cNvSpPr txBox="1"/>
          <p:nvPr/>
        </p:nvSpPr>
        <p:spPr>
          <a:xfrm>
            <a:off x="980027" y="302676"/>
            <a:ext cx="348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基础数据维护差异分析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4" y="176401"/>
            <a:ext cx="638406" cy="6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5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903479"/>
              </p:ext>
            </p:extLst>
          </p:nvPr>
        </p:nvGraphicFramePr>
        <p:xfrm>
          <a:off x="363415" y="898525"/>
          <a:ext cx="11611707" cy="482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20"/>
                <a:gridCol w="3019431"/>
                <a:gridCol w="864083"/>
                <a:gridCol w="6343073"/>
              </a:tblGrid>
              <a:tr h="363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月计划的收集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客户计划的格式需要进一步调研</a:t>
                      </a:r>
                      <a:endParaRPr lang="en-US" altLang="zh-CN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增加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客户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EDI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接口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程序自动直接读取客户计划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采购的需求计算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月的需求计划的发布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</a:t>
                      </a:r>
                      <a:r>
                        <a:rPr lang="zh-CN" altLang="en-US" dirty="0" smtClean="0"/>
                        <a:t>计划发布</a:t>
                      </a:r>
                      <a:r>
                        <a:rPr lang="zh-CN" altLang="en-US" dirty="0" smtClean="0"/>
                        <a:t>给供应商的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生产需求的计算和排产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生产计划根据客户的排序单及时生产的</a:t>
                      </a:r>
                      <a:r>
                        <a:rPr lang="en-US" altLang="zh-CN" dirty="0" smtClean="0"/>
                        <a:t>.</a:t>
                      </a:r>
                    </a:p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增加客户排序单转生产计划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生产单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功能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委外计划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委外需求的计算和委外排程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广州无此场景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委外领料计划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委外所需材料的计算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广州无此场景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移库计划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车间领料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异地库存调拨需求计算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广州无此场景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产能计划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生产线设备产能计算评估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广州无此需求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12"/>
          <p:cNvSpPr txBox="1"/>
          <p:nvPr/>
        </p:nvSpPr>
        <p:spPr>
          <a:xfrm>
            <a:off x="980027" y="302676"/>
            <a:ext cx="348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计划管理差异分析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4" y="176401"/>
            <a:ext cx="638406" cy="6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8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0" y="185391"/>
            <a:ext cx="667210" cy="648000"/>
          </a:xfrm>
          <a:prstGeom prst="rect">
            <a:avLst/>
          </a:prstGeom>
        </p:spPr>
      </p:pic>
      <p:sp>
        <p:nvSpPr>
          <p:cNvPr id="5" name="文本框 13"/>
          <p:cNvSpPr txBox="1"/>
          <p:nvPr/>
        </p:nvSpPr>
        <p:spPr>
          <a:xfrm>
            <a:off x="980028" y="278558"/>
            <a:ext cx="348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358065"/>
              </p:ext>
            </p:extLst>
          </p:nvPr>
        </p:nvGraphicFramePr>
        <p:xfrm>
          <a:off x="363415" y="898525"/>
          <a:ext cx="11611707" cy="415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20"/>
                <a:gridCol w="3019431"/>
                <a:gridCol w="864083"/>
                <a:gridCol w="6343073"/>
              </a:tblGrid>
              <a:tr h="363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 rowSpan="5">
                  <a:txBody>
                    <a:bodyPr/>
                    <a:lstStyle/>
                    <a:p>
                      <a:r>
                        <a:rPr lang="zh-CN" altLang="en-US" dirty="0" smtClean="0"/>
                        <a:t>采购主数据维护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供应商维护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采购价格维护和审核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采购路线维护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委外路线维护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客供路线维护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一次性采购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部门费用采购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项目费用采购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资产采购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非生产存货采购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不支持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在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QAD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中操作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4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0" y="185391"/>
            <a:ext cx="667210" cy="648000"/>
          </a:xfrm>
          <a:prstGeom prst="rect">
            <a:avLst/>
          </a:prstGeom>
        </p:spPr>
      </p:pic>
      <p:sp>
        <p:nvSpPr>
          <p:cNvPr id="5" name="文本框 13"/>
          <p:cNvSpPr txBox="1"/>
          <p:nvPr/>
        </p:nvSpPr>
        <p:spPr>
          <a:xfrm>
            <a:off x="980028" y="278558"/>
            <a:ext cx="348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781887"/>
              </p:ext>
            </p:extLst>
          </p:nvPr>
        </p:nvGraphicFramePr>
        <p:xfrm>
          <a:off x="363416" y="898527"/>
          <a:ext cx="11541370" cy="513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730"/>
                <a:gridCol w="3001141"/>
                <a:gridCol w="858849"/>
                <a:gridCol w="6304650"/>
              </a:tblGrid>
              <a:tr h="330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577858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重复性采购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生产物料采购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563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委外加工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广州是否有此场景</a:t>
                      </a: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?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51563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客供品供货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广州是否有此场景</a:t>
                      </a: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?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51563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采购收货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采购收货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现有的外包装条码规范和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不兼容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563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采购退货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采购退货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直接退数量库存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5639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采购结算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一次性采购结算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不支持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在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QAD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中操作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563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重复性采购结算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563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海外采购关税运费结算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不支持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QAD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中操作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563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物流运费结算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不支持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QAD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操作或启用运输管理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68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0" y="185391"/>
            <a:ext cx="667210" cy="648000"/>
          </a:xfrm>
          <a:prstGeom prst="rect">
            <a:avLst/>
          </a:prstGeom>
        </p:spPr>
      </p:pic>
      <p:sp>
        <p:nvSpPr>
          <p:cNvPr id="5" name="文本框 13"/>
          <p:cNvSpPr txBox="1"/>
          <p:nvPr/>
        </p:nvSpPr>
        <p:spPr>
          <a:xfrm>
            <a:off x="980028" y="278558"/>
            <a:ext cx="348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660350"/>
              </p:ext>
            </p:extLst>
          </p:nvPr>
        </p:nvGraphicFramePr>
        <p:xfrm>
          <a:off x="363415" y="898525"/>
          <a:ext cx="11611707" cy="224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20"/>
                <a:gridCol w="3019431"/>
                <a:gridCol w="864083"/>
                <a:gridCol w="6343073"/>
              </a:tblGrid>
              <a:tr h="363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采购结算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生产物料</a:t>
                      </a:r>
                      <a:r>
                        <a:rPr lang="zh-CN" altLang="en-US" dirty="0" smtClean="0"/>
                        <a:t>采购结算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正常结算</a:t>
                      </a: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不支持采购寄售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委外</a:t>
                      </a:r>
                      <a:r>
                        <a:rPr lang="zh-CN" altLang="en-US" dirty="0" smtClean="0"/>
                        <a:t>加工结算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结算加工费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客供品供货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系统中不对此类货物进行结算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31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1027130" y="219274"/>
            <a:ext cx="344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0" y="165117"/>
            <a:ext cx="692640" cy="647618"/>
          </a:xfrm>
          <a:prstGeom prst="rect">
            <a:avLst/>
          </a:prstGeom>
        </p:spPr>
      </p:pic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745713"/>
              </p:ext>
            </p:extLst>
          </p:nvPr>
        </p:nvGraphicFramePr>
        <p:xfrm>
          <a:off x="363415" y="898525"/>
          <a:ext cx="11611707" cy="476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20"/>
                <a:gridCol w="3019431"/>
                <a:gridCol w="864083"/>
                <a:gridCol w="6343073"/>
              </a:tblGrid>
              <a:tr h="363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装配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装配排序单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根据客户排序单制定生产排序单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装配扫描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装配时扫描关键件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系统记录追溯信息和自动生产下线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涂装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广州无此场景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广州无此场景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返工，返喷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扫描涂装件条码将涂装件还原成注塑件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扫描装配件条码将装配件拆解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新品试制生产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LPP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无此功能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4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0" y="148806"/>
            <a:ext cx="692640" cy="648000"/>
          </a:xfrm>
          <a:prstGeom prst="rect">
            <a:avLst/>
          </a:prstGeom>
        </p:spPr>
      </p:pic>
      <p:sp>
        <p:nvSpPr>
          <p:cNvPr id="5" name="文本框 15"/>
          <p:cNvSpPr txBox="1"/>
          <p:nvPr/>
        </p:nvSpPr>
        <p:spPr>
          <a:xfrm>
            <a:off x="1038016" y="247911"/>
            <a:ext cx="343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管理差异分析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544793"/>
              </p:ext>
            </p:extLst>
          </p:nvPr>
        </p:nvGraphicFramePr>
        <p:xfrm>
          <a:off x="363415" y="898525"/>
          <a:ext cx="11611707" cy="287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20"/>
                <a:gridCol w="3019431"/>
                <a:gridCol w="864083"/>
                <a:gridCol w="6343073"/>
              </a:tblGrid>
              <a:tr h="363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差异分析</a:t>
                      </a:r>
                      <a:endParaRPr lang="zh-CN" altLang="en-US" dirty="0"/>
                    </a:p>
                  </a:txBody>
                  <a:tcPr/>
                </a:tc>
              </a:tr>
              <a:tr h="627823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销售主数据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销售价格维护和审核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销售路线维护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627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内部销售路线维护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LPP</a:t>
                      </a:r>
                      <a:r>
                        <a:rPr lang="zh-CN" altLang="en-US" dirty="0" smtClean="0"/>
                        <a:t>中维护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00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3" id="{9A5361B3-1DF2-45EE-81C2-EA3197B8FD96}" vid="{97BDC28B-F9E2-4608-981A-049E58E10E4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711</TotalTime>
  <Words>1224</Words>
  <Application>Microsoft Office PowerPoint</Application>
  <PresentationFormat>自定义</PresentationFormat>
  <Paragraphs>362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blank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Qiuyun(YFPOSAP)</dc:creator>
  <cp:lastModifiedBy>Li Qiuyun(YFPOSAP)</cp:lastModifiedBy>
  <cp:revision>84</cp:revision>
  <dcterms:created xsi:type="dcterms:W3CDTF">2017-09-15T02:36:59Z</dcterms:created>
  <dcterms:modified xsi:type="dcterms:W3CDTF">2017-09-22T05:24:46Z</dcterms:modified>
</cp:coreProperties>
</file>