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1"/>
  </p:notesMasterIdLst>
  <p:handoutMasterIdLst>
    <p:handoutMasterId r:id="rId12"/>
  </p:handoutMasterIdLst>
  <p:sldIdLst>
    <p:sldId id="273" r:id="rId3"/>
    <p:sldId id="275" r:id="rId4"/>
    <p:sldId id="276" r:id="rId5"/>
    <p:sldId id="278" r:id="rId6"/>
    <p:sldId id="279" r:id="rId7"/>
    <p:sldId id="281" r:id="rId8"/>
    <p:sldId id="280" r:id="rId9"/>
    <p:sldId id="269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4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05"/>
    <a:srgbClr val="00A0E9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85626" autoAdjust="0"/>
  </p:normalViewPr>
  <p:slideViewPr>
    <p:cSldViewPr snapToGrid="0">
      <p:cViewPr varScale="1">
        <p:scale>
          <a:sx n="86" d="100"/>
          <a:sy n="86" d="100"/>
        </p:scale>
        <p:origin x="-564" y="-78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2017/7/14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5"/>
          <p:cNvSpPr>
            <a:spLocks noChangeArrowheads="1"/>
          </p:cNvSpPr>
          <p:nvPr/>
        </p:nvSpPr>
        <p:spPr bwMode="auto">
          <a:xfrm>
            <a:off x="9824480" y="2568712"/>
            <a:ext cx="1967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2017-07</a:t>
            </a:r>
          </a:p>
        </p:txBody>
      </p:sp>
      <p:sp>
        <p:nvSpPr>
          <p:cNvPr id="13" name="矩形 14"/>
          <p:cNvSpPr>
            <a:spLocks noChangeArrowheads="1"/>
          </p:cNvSpPr>
          <p:nvPr/>
        </p:nvSpPr>
        <p:spPr bwMode="auto">
          <a:xfrm>
            <a:off x="5390867" y="1640518"/>
            <a:ext cx="640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成都公司</a:t>
            </a:r>
            <a:r>
              <a:rPr lang="en-US" altLang="zh-CN" sz="40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</a:t>
            </a:r>
            <a:r>
              <a:rPr lang="zh-CN" altLang="en-US" sz="40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项目交流总结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616011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介绍了基本的硬件架构</a:t>
            </a:r>
            <a:endParaRPr lang="en-US" altLang="zh-CN" sz="2000" dirty="0"/>
          </a:p>
          <a:p>
            <a:pPr lvl="1"/>
            <a:r>
              <a:rPr lang="en-US" altLang="zh-CN" sz="1800" dirty="0"/>
              <a:t>YFPO MES</a:t>
            </a:r>
            <a:r>
              <a:rPr lang="zh-CN" altLang="en-US" sz="1800" dirty="0"/>
              <a:t>项目已搭建了</a:t>
            </a:r>
            <a:r>
              <a:rPr lang="en-US" altLang="zh-CN" sz="1800" dirty="0"/>
              <a:t>3</a:t>
            </a:r>
            <a:r>
              <a:rPr lang="zh-CN" altLang="en-US" sz="1800" dirty="0"/>
              <a:t>系统架构保证开发、测试和生产系统相互隔离</a:t>
            </a:r>
            <a:endParaRPr lang="en-US" altLang="zh-CN" sz="1800" dirty="0"/>
          </a:p>
          <a:p>
            <a:pPr lvl="1"/>
            <a:r>
              <a:rPr lang="en-US" altLang="zh-CN" sz="1800" dirty="0"/>
              <a:t>YFPO MES</a:t>
            </a:r>
            <a:r>
              <a:rPr lang="zh-CN" altLang="en-US" sz="1800" dirty="0"/>
              <a:t>服务器架构为应用、服务、报表三套独立服务器的架构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en-US" altLang="zh-CN" sz="2000" dirty="0"/>
              <a:t>YFPO</a:t>
            </a:r>
            <a:r>
              <a:rPr lang="zh-CN" altLang="en-US" sz="2000" dirty="0"/>
              <a:t>已实现多系统间的集成交互</a:t>
            </a:r>
            <a:endParaRPr lang="en-US" altLang="zh-CN" sz="2000" dirty="0"/>
          </a:p>
          <a:p>
            <a:pPr lvl="1"/>
            <a:r>
              <a:rPr lang="en-US" altLang="zh-CN" sz="1800" dirty="0"/>
              <a:t>SAP</a:t>
            </a:r>
            <a:r>
              <a:rPr lang="zh-CN" altLang="en-US" sz="1800" dirty="0"/>
              <a:t>：基础数据的下发，和事务的上传</a:t>
            </a:r>
            <a:endParaRPr lang="en-US" altLang="zh-CN" sz="1800" dirty="0"/>
          </a:p>
          <a:p>
            <a:pPr lvl="1"/>
            <a:r>
              <a:rPr lang="en-US" altLang="zh-CN" sz="1800" dirty="0"/>
              <a:t>WFM</a:t>
            </a:r>
            <a:r>
              <a:rPr lang="zh-CN" altLang="en-US" sz="1800" dirty="0"/>
              <a:t>：不合格评审及计划外出入库的审批</a:t>
            </a:r>
            <a:endParaRPr lang="en-US" altLang="zh-CN" sz="1800" dirty="0"/>
          </a:p>
          <a:p>
            <a:pPr lvl="1"/>
            <a:r>
              <a:rPr lang="zh-CN" altLang="en-US" sz="1800" dirty="0"/>
              <a:t>设备通讯：自动化无人化的应用集成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209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616011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系统功能和优势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167788"/>
            <a:ext cx="10972800" cy="49583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YFPO MES</a:t>
            </a:r>
            <a:r>
              <a:rPr lang="zh-CN" altLang="en-US" sz="2000" dirty="0" smtClean="0"/>
              <a:t>项目包含以下业务模块：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生产执行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库存管理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仓库管理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质量管理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设备管理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需</a:t>
            </a:r>
            <a:r>
              <a:rPr lang="en-US" altLang="zh-CN" sz="1600" dirty="0" smtClean="0"/>
              <a:t>SAP</a:t>
            </a:r>
            <a:r>
              <a:rPr lang="zh-CN" altLang="en-US" sz="1600" dirty="0" smtClean="0"/>
              <a:t>支持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采购收货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销售发货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r>
              <a:rPr lang="zh-CN" altLang="en-US" sz="2000" dirty="0" smtClean="0"/>
              <a:t>业务</a:t>
            </a:r>
            <a:r>
              <a:rPr lang="zh-CN" altLang="en-US" sz="2000" dirty="0" smtClean="0"/>
              <a:t>配置</a:t>
            </a:r>
            <a:r>
              <a:rPr lang="zh-CN" altLang="en-US" sz="2000" dirty="0"/>
              <a:t>更</a:t>
            </a:r>
            <a:r>
              <a:rPr lang="zh-CN" altLang="en-US" sz="2000" dirty="0" smtClean="0"/>
              <a:t>灵活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生产过程中所涉及到的扫描点、生产线、操作步骤等可灵活进行配置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仓库、库位及</a:t>
            </a:r>
            <a:r>
              <a:rPr lang="en-US" altLang="zh-CN" sz="1600" dirty="0" smtClean="0"/>
              <a:t>BIN</a:t>
            </a:r>
            <a:r>
              <a:rPr lang="zh-CN" altLang="en-US" sz="1600" dirty="0" smtClean="0"/>
              <a:t>位管理精度可细到产品版本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r>
              <a:rPr lang="zh-CN" altLang="en-US" sz="2000" dirty="0" smtClean="0"/>
              <a:t>系统扩展性强</a:t>
            </a:r>
            <a:endParaRPr lang="en-US" altLang="zh-CN" sz="2000" dirty="0"/>
          </a:p>
          <a:p>
            <a:pPr lvl="1"/>
            <a:r>
              <a:rPr lang="zh-CN" altLang="en-US" sz="1600" dirty="0" smtClean="0"/>
              <a:t>使用面向服务架构（</a:t>
            </a:r>
            <a:r>
              <a:rPr lang="en-US" altLang="zh-CN" sz="1600" dirty="0" smtClean="0"/>
              <a:t>SOA</a:t>
            </a:r>
            <a:r>
              <a:rPr lang="zh-CN" altLang="en-US" sz="1600" dirty="0" smtClean="0"/>
              <a:t>），未来可支持移动设备平台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2853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616011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实施建议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982700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由于业务模式和管理方式相似，建议按照</a:t>
            </a:r>
            <a:r>
              <a:rPr lang="en-US" altLang="zh-CN" sz="2000" dirty="0"/>
              <a:t>YFPO</a:t>
            </a:r>
            <a:r>
              <a:rPr lang="zh-CN" altLang="en-US" sz="2000" dirty="0"/>
              <a:t>的</a:t>
            </a:r>
            <a:r>
              <a:rPr lang="en-US" altLang="zh-CN" sz="2000" dirty="0"/>
              <a:t>Roll Out</a:t>
            </a:r>
            <a:r>
              <a:rPr lang="zh-CN" altLang="en-US" sz="2000" dirty="0"/>
              <a:t>方法实施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1800" dirty="0"/>
          </a:p>
          <a:p>
            <a:endParaRPr lang="en-US" altLang="zh-CN" sz="2000" dirty="0"/>
          </a:p>
        </p:txBody>
      </p:sp>
      <p:sp>
        <p:nvSpPr>
          <p:cNvPr id="6" name="日期占位符 2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gray">
          <a:xfrm>
            <a:off x="5483774" y="2647776"/>
            <a:ext cx="1835150" cy="431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77199" y="3136726"/>
            <a:ext cx="1806575" cy="431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1848399" y="3630439"/>
            <a:ext cx="1825625" cy="431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 flipH="1">
            <a:off x="1245149" y="3027189"/>
            <a:ext cx="2428875" cy="615950"/>
          </a:xfrm>
          <a:prstGeom prst="parallelogram">
            <a:avLst>
              <a:gd name="adj" fmla="val 98582"/>
            </a:avLst>
          </a:prstGeom>
          <a:gradFill rotWithShape="1">
            <a:gsLst>
              <a:gs pos="0">
                <a:schemeClr val="folHlink">
                  <a:gamma/>
                  <a:tint val="54510"/>
                  <a:invGamma/>
                  <a:alpha val="82001"/>
                </a:schemeClr>
              </a:gs>
              <a:gs pos="100000">
                <a:schemeClr val="folHlink">
                  <a:alpha val="50000"/>
                </a:scheme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 flipH="1">
            <a:off x="3058074" y="2508076"/>
            <a:ext cx="2428875" cy="646113"/>
          </a:xfrm>
          <a:prstGeom prst="parallelogram">
            <a:avLst>
              <a:gd name="adj" fmla="val 9633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7"/>
          <p:cNvSpPr>
            <a:spLocks/>
          </p:cNvSpPr>
          <p:nvPr/>
        </p:nvSpPr>
        <p:spPr bwMode="gray">
          <a:xfrm>
            <a:off x="3064424" y="2509664"/>
            <a:ext cx="612775" cy="11303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201" y="370"/>
              </a:cxn>
              <a:cxn ang="0">
                <a:pos x="201" y="210"/>
              </a:cxn>
              <a:cxn ang="0">
                <a:pos x="0" y="0"/>
              </a:cxn>
              <a:cxn ang="0">
                <a:pos x="0" y="167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gray">
          <a:xfrm flipH="1">
            <a:off x="4870999" y="1992139"/>
            <a:ext cx="2438400" cy="657225"/>
          </a:xfrm>
          <a:prstGeom prst="parallelogram">
            <a:avLst>
              <a:gd name="adj" fmla="val 92256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5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Freeform 9"/>
          <p:cNvSpPr>
            <a:spLocks/>
          </p:cNvSpPr>
          <p:nvPr/>
        </p:nvSpPr>
        <p:spPr bwMode="gray">
          <a:xfrm>
            <a:off x="4867824" y="1987376"/>
            <a:ext cx="615950" cy="1163638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201" y="370"/>
              </a:cxn>
              <a:cxn ang="0">
                <a:pos x="201" y="210"/>
              </a:cxn>
              <a:cxn ang="0">
                <a:pos x="0" y="0"/>
              </a:cxn>
              <a:cxn ang="0">
                <a:pos x="0" y="167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black">
          <a:xfrm>
            <a:off x="3742287" y="3355801"/>
            <a:ext cx="1741487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r>
              <a:rPr lang="zh-CN" altLang="en-US" sz="1400" b="1" dirty="0">
                <a:solidFill>
                  <a:srgbClr val="333333"/>
                </a:solidFill>
              </a:rPr>
              <a:t>差距分析</a:t>
            </a:r>
            <a:endParaRPr lang="en-US" altLang="zh-CN" sz="1400" b="1" dirty="0">
              <a:solidFill>
                <a:srgbClr val="333333"/>
              </a:solidFill>
            </a:endParaRPr>
          </a:p>
          <a:p>
            <a:pPr marL="120650" indent="-120650"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endParaRPr lang="en-US" altLang="zh-CN" sz="800" b="1" dirty="0">
              <a:solidFill>
                <a:srgbClr val="333333"/>
              </a:solidFill>
            </a:endParaRPr>
          </a:p>
          <a:p>
            <a:pPr marL="120650" indent="-120650"/>
            <a:r>
              <a:rPr lang="en-US" altLang="zh-CN" sz="1200" dirty="0"/>
              <a:t>  </a:t>
            </a:r>
            <a:r>
              <a:rPr lang="en-US" altLang="zh-CN" sz="1200" dirty="0">
                <a:solidFill>
                  <a:srgbClr val="333333"/>
                </a:solidFill>
              </a:rPr>
              <a:t>- </a:t>
            </a:r>
            <a:r>
              <a:rPr lang="zh-CN" altLang="zh-CN" sz="1200" dirty="0"/>
              <a:t>识别的所有可能的差异点，分析差异的业务合理性</a:t>
            </a:r>
            <a:endParaRPr lang="en-US" altLang="zh-CN" sz="1200" dirty="0">
              <a:solidFill>
                <a:srgbClr val="333333"/>
              </a:solidFill>
            </a:endParaRPr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推演核心模型的适用性，最终决定本地化实施方式，并向工厂关键用户描述确认</a:t>
            </a:r>
            <a:endParaRPr lang="en-US" altLang="zh-CN" sz="1200" b="1" dirty="0">
              <a:solidFill>
                <a:srgbClr val="333333"/>
              </a:solidFill>
            </a:endParaRPr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en-US" altLang="zh-CN" sz="1200" dirty="0"/>
              <a:t>Roll out</a:t>
            </a:r>
            <a:r>
              <a:rPr lang="zh-CN" altLang="zh-CN" sz="1200" dirty="0"/>
              <a:t>项目的关键</a:t>
            </a:r>
            <a:endParaRPr lang="en-US" altLang="zh-CN" sz="1200" dirty="0">
              <a:solidFill>
                <a:srgbClr val="333333"/>
              </a:solidFill>
            </a:endParaRPr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优化、定制和客户化，须考虑其影响面和向前兼容</a:t>
            </a:r>
            <a:endParaRPr lang="en-US" altLang="zh-CN" sz="1200" dirty="0">
              <a:solidFill>
                <a:srgbClr val="333333"/>
              </a:solidFill>
            </a:endParaRPr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</a:t>
            </a:r>
            <a:r>
              <a:rPr lang="zh-CN" altLang="zh-CN" sz="1200" dirty="0"/>
              <a:t>实施团队需要与运维支持团队保持良好的信息沟通</a:t>
            </a:r>
            <a:endParaRPr lang="en-US" altLang="zh-CN" sz="1200" dirty="0">
              <a:solidFill>
                <a:srgbClr val="333333"/>
              </a:solidFill>
            </a:endParaRPr>
          </a:p>
        </p:txBody>
      </p:sp>
      <p:sp>
        <p:nvSpPr>
          <p:cNvPr id="16" name="Rectangle 60"/>
          <p:cNvSpPr>
            <a:spLocks noChangeArrowheads="1"/>
          </p:cNvSpPr>
          <p:nvPr/>
        </p:nvSpPr>
        <p:spPr bwMode="auto">
          <a:xfrm>
            <a:off x="1534074" y="1330829"/>
            <a:ext cx="51054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1400" dirty="0">
                <a:solidFill>
                  <a:srgbClr val="1C1C1C"/>
                </a:solidFill>
              </a:rPr>
              <a:t>对于</a:t>
            </a:r>
            <a:r>
              <a:rPr lang="zh-CN" altLang="en-US" sz="2000" b="1" dirty="0">
                <a:solidFill>
                  <a:schemeClr val="tx2"/>
                </a:solidFill>
              </a:rPr>
              <a:t>每一家分</a:t>
            </a:r>
            <a:r>
              <a:rPr lang="en-US" altLang="zh-CN" sz="2000" b="1" dirty="0">
                <a:solidFill>
                  <a:schemeClr val="tx2"/>
                </a:solidFill>
              </a:rPr>
              <a:t>/</a:t>
            </a:r>
            <a:r>
              <a:rPr lang="zh-CN" altLang="en-US" sz="2000" b="1" dirty="0">
                <a:solidFill>
                  <a:schemeClr val="tx2"/>
                </a:solidFill>
              </a:rPr>
              <a:t>子公司</a:t>
            </a:r>
            <a:r>
              <a:rPr lang="en-US" altLang="zh-CN" sz="1400" dirty="0">
                <a:solidFill>
                  <a:srgbClr val="1C1C1C"/>
                </a:solidFill>
              </a:rPr>
              <a:t> </a:t>
            </a:r>
            <a:r>
              <a:rPr lang="zh-CN" altLang="en-US" sz="1400" dirty="0">
                <a:solidFill>
                  <a:srgbClr val="1C1C1C"/>
                </a:solidFill>
              </a:rPr>
              <a:t>推广实施的</a:t>
            </a:r>
            <a:r>
              <a:rPr lang="en-US" altLang="zh-CN" sz="1400" dirty="0">
                <a:solidFill>
                  <a:srgbClr val="1C1C1C"/>
                </a:solidFill>
              </a:rPr>
              <a:t>5</a:t>
            </a:r>
            <a:r>
              <a:rPr lang="zh-CN" altLang="en-US" sz="1400" dirty="0">
                <a:solidFill>
                  <a:srgbClr val="1C1C1C"/>
                </a:solidFill>
              </a:rPr>
              <a:t>个阶段</a:t>
            </a:r>
            <a:r>
              <a:rPr lang="en-US" altLang="zh-CN" sz="1400" dirty="0">
                <a:solidFill>
                  <a:srgbClr val="1C1C1C"/>
                </a:solidFill>
              </a:rPr>
              <a:t>.</a:t>
            </a:r>
          </a:p>
        </p:txBody>
      </p:sp>
      <p:sp>
        <p:nvSpPr>
          <p:cNvPr id="17" name="Rectangle 61"/>
          <p:cNvSpPr>
            <a:spLocks noChangeArrowheads="1"/>
          </p:cNvSpPr>
          <p:nvPr/>
        </p:nvSpPr>
        <p:spPr bwMode="gray">
          <a:xfrm>
            <a:off x="7305276" y="2154064"/>
            <a:ext cx="1835150" cy="431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62"/>
          <p:cNvSpPr>
            <a:spLocks noChangeArrowheads="1"/>
          </p:cNvSpPr>
          <p:nvPr/>
        </p:nvSpPr>
        <p:spPr bwMode="gray">
          <a:xfrm flipH="1">
            <a:off x="6706149" y="1498426"/>
            <a:ext cx="2438400" cy="657225"/>
          </a:xfrm>
          <a:prstGeom prst="parallelogram">
            <a:avLst>
              <a:gd name="adj" fmla="val 9225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Freeform 63"/>
          <p:cNvSpPr>
            <a:spLocks/>
          </p:cNvSpPr>
          <p:nvPr/>
        </p:nvSpPr>
        <p:spPr bwMode="gray">
          <a:xfrm>
            <a:off x="6702974" y="1493664"/>
            <a:ext cx="615950" cy="1163637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201" y="370"/>
              </a:cxn>
              <a:cxn ang="0">
                <a:pos x="201" y="210"/>
              </a:cxn>
              <a:cxn ang="0">
                <a:pos x="0" y="0"/>
              </a:cxn>
              <a:cxn ang="0">
                <a:pos x="0" y="167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81"/>
          <p:cNvSpPr>
            <a:spLocks/>
          </p:cNvSpPr>
          <p:nvPr/>
        </p:nvSpPr>
        <p:spPr bwMode="gray">
          <a:xfrm>
            <a:off x="1245149" y="3001789"/>
            <a:ext cx="612775" cy="1130300"/>
          </a:xfrm>
          <a:custGeom>
            <a:avLst/>
            <a:gdLst/>
            <a:ahLst/>
            <a:cxnLst>
              <a:cxn ang="0">
                <a:pos x="3" y="292"/>
              </a:cxn>
              <a:cxn ang="0">
                <a:pos x="386" y="712"/>
              </a:cxn>
              <a:cxn ang="0">
                <a:pos x="386" y="404"/>
              </a:cxn>
              <a:cxn ang="0">
                <a:pos x="0" y="0"/>
              </a:cxn>
              <a:cxn ang="0">
                <a:pos x="3" y="292"/>
              </a:cxn>
            </a:cxnLst>
            <a:rect l="0" t="0" r="r" b="b"/>
            <a:pathLst>
              <a:path w="386" h="712">
                <a:moveTo>
                  <a:pt x="3" y="292"/>
                </a:moveTo>
                <a:lnTo>
                  <a:pt x="386" y="712"/>
                </a:lnTo>
                <a:lnTo>
                  <a:pt x="386" y="404"/>
                </a:lnTo>
                <a:lnTo>
                  <a:pt x="0" y="0"/>
                </a:lnTo>
                <a:lnTo>
                  <a:pt x="3" y="292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alpha val="80000"/>
                </a:schemeClr>
              </a:gs>
              <a:gs pos="100000">
                <a:schemeClr val="folHlink">
                  <a:gamma/>
                  <a:tint val="48627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gray">
          <a:xfrm>
            <a:off x="9131331" y="1649896"/>
            <a:ext cx="1835150" cy="431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gray">
          <a:xfrm flipH="1">
            <a:off x="8532204" y="994259"/>
            <a:ext cx="2438400" cy="657225"/>
          </a:xfrm>
          <a:prstGeom prst="parallelogram">
            <a:avLst>
              <a:gd name="adj" fmla="val 92256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5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Freeform 9"/>
          <p:cNvSpPr>
            <a:spLocks/>
          </p:cNvSpPr>
          <p:nvPr/>
        </p:nvSpPr>
        <p:spPr bwMode="gray">
          <a:xfrm>
            <a:off x="8529028" y="989496"/>
            <a:ext cx="615951" cy="1166155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201" y="370"/>
              </a:cxn>
              <a:cxn ang="0">
                <a:pos x="201" y="210"/>
              </a:cxn>
              <a:cxn ang="0">
                <a:pos x="0" y="0"/>
              </a:cxn>
              <a:cxn ang="0">
                <a:pos x="0" y="167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black">
          <a:xfrm>
            <a:off x="1857924" y="3846339"/>
            <a:ext cx="1741487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r>
              <a:rPr lang="zh-CN" altLang="en-US" sz="1400" b="1" dirty="0">
                <a:solidFill>
                  <a:srgbClr val="333333"/>
                </a:solidFill>
              </a:rPr>
              <a:t>准备阶段</a:t>
            </a:r>
            <a:endParaRPr lang="en-US" altLang="zh-CN" sz="1400" b="1" dirty="0">
              <a:solidFill>
                <a:srgbClr val="333333"/>
              </a:solidFill>
            </a:endParaRPr>
          </a:p>
          <a:p>
            <a:pPr marL="120650" indent="-120650"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endParaRPr lang="en-US" altLang="zh-CN" sz="800" b="1" dirty="0">
              <a:solidFill>
                <a:srgbClr val="333333"/>
              </a:solidFill>
            </a:endParaRPr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并行开展</a:t>
            </a:r>
            <a:r>
              <a:rPr lang="zh-CN" altLang="en-US" sz="1200" dirty="0"/>
              <a:t>，提前启动</a:t>
            </a:r>
            <a:endParaRPr lang="en-US" altLang="zh-CN" sz="1200" dirty="0">
              <a:solidFill>
                <a:srgbClr val="333333"/>
              </a:solidFill>
            </a:endParaRPr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en-US" altLang="zh-CN" sz="1200" dirty="0"/>
              <a:t>Pilot</a:t>
            </a:r>
            <a:r>
              <a:rPr lang="zh-CN" altLang="zh-CN" sz="1200" dirty="0"/>
              <a:t>项目的核心模型向新工厂展现</a:t>
            </a:r>
            <a:endParaRPr lang="en-US" altLang="zh-CN" sz="1200" b="1" dirty="0">
              <a:solidFill>
                <a:srgbClr val="333333"/>
              </a:solidFill>
            </a:endParaRPr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与工厂建立沟通</a:t>
            </a:r>
            <a:endParaRPr lang="en-US" altLang="zh-CN" sz="1200" dirty="0"/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对环境和资源提出明确需求</a:t>
            </a:r>
            <a:endParaRPr lang="en-US" altLang="zh-CN" sz="1200" dirty="0"/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启动主数据的收集</a:t>
            </a:r>
            <a:endParaRPr lang="en-US" altLang="zh-CN" sz="1200" dirty="0"/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endParaRPr lang="en-US" altLang="zh-CN" sz="1200" dirty="0">
              <a:solidFill>
                <a:srgbClr val="333333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black">
          <a:xfrm>
            <a:off x="5563789" y="2959212"/>
            <a:ext cx="1741487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r>
              <a:rPr lang="zh-CN" altLang="en-US" sz="1400" b="1" dirty="0">
                <a:solidFill>
                  <a:srgbClr val="333333"/>
                </a:solidFill>
              </a:rPr>
              <a:t>系统实现</a:t>
            </a:r>
            <a:endParaRPr lang="en-US" altLang="zh-CN" sz="1400" b="1" dirty="0">
              <a:solidFill>
                <a:srgbClr val="333333"/>
              </a:solidFill>
            </a:endParaRPr>
          </a:p>
          <a:p>
            <a:pPr marL="120650" indent="-120650"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endParaRPr lang="en-US" altLang="zh-CN" sz="800" b="1" dirty="0">
              <a:solidFill>
                <a:srgbClr val="333333"/>
              </a:solidFill>
            </a:endParaRPr>
          </a:p>
          <a:p>
            <a:pPr marL="120650" indent="-120650"/>
            <a:r>
              <a:rPr lang="en-US" altLang="zh-CN" sz="1200" dirty="0"/>
              <a:t>  </a:t>
            </a:r>
            <a:r>
              <a:rPr lang="en-US" altLang="zh-CN" sz="1200" dirty="0">
                <a:solidFill>
                  <a:srgbClr val="333333"/>
                </a:solidFill>
              </a:rPr>
              <a:t>- </a:t>
            </a:r>
            <a:r>
              <a:rPr lang="zh-CN" altLang="zh-CN" sz="1200" dirty="0"/>
              <a:t>前阶段的决议必须全面实现并通过关键用户验证</a:t>
            </a:r>
            <a:endParaRPr lang="en-US" altLang="zh-CN" sz="1200" dirty="0"/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完成测试计划</a:t>
            </a:r>
            <a:endParaRPr lang="en-US" altLang="zh-CN" sz="1200" b="1" dirty="0">
              <a:solidFill>
                <a:srgbClr val="333333"/>
              </a:solidFill>
            </a:endParaRPr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编写操作手册，完成本地配置和授权</a:t>
            </a:r>
            <a:endParaRPr lang="en-US" altLang="zh-CN" sz="1200" dirty="0">
              <a:solidFill>
                <a:srgbClr val="333333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black">
          <a:xfrm>
            <a:off x="7403492" y="2508076"/>
            <a:ext cx="1741487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r>
              <a:rPr lang="zh-CN" altLang="en-US" sz="1400" b="1" dirty="0">
                <a:solidFill>
                  <a:srgbClr val="333333"/>
                </a:solidFill>
              </a:rPr>
              <a:t>上线准备</a:t>
            </a:r>
            <a:endParaRPr lang="en-US" altLang="zh-CN" sz="1400" b="1" dirty="0">
              <a:solidFill>
                <a:srgbClr val="333333"/>
              </a:solidFill>
            </a:endParaRPr>
          </a:p>
          <a:p>
            <a:pPr marL="120650" indent="-120650"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endParaRPr lang="en-US" altLang="zh-CN" sz="800" b="1" dirty="0">
              <a:solidFill>
                <a:srgbClr val="333333"/>
              </a:solidFill>
            </a:endParaRPr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上线切换前的最后一个步骤</a:t>
            </a:r>
            <a:endParaRPr lang="en-US" altLang="zh-CN" sz="1200" dirty="0"/>
          </a:p>
          <a:p>
            <a:pPr marL="120650" indent="-120650"/>
            <a:r>
              <a:rPr lang="en-US" altLang="zh-CN" sz="1200" dirty="0"/>
              <a:t>  </a:t>
            </a:r>
            <a:r>
              <a:rPr lang="en-US" altLang="zh-CN" sz="1200" dirty="0">
                <a:solidFill>
                  <a:srgbClr val="333333"/>
                </a:solidFill>
              </a:rPr>
              <a:t>- </a:t>
            </a:r>
            <a:r>
              <a:rPr lang="zh-CN" altLang="zh-CN" sz="1200" dirty="0"/>
              <a:t>上线切换计划</a:t>
            </a:r>
            <a:r>
              <a:rPr lang="zh-CN" altLang="en-US" sz="1200" dirty="0"/>
              <a:t>和工作清单</a:t>
            </a:r>
            <a:endParaRPr lang="en-US" altLang="zh-CN" sz="1200" dirty="0"/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主数据收集完毕，导入测试系统</a:t>
            </a:r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终端用户培训，全流程的模拟演练、测试</a:t>
            </a:r>
            <a:endParaRPr lang="en-US" altLang="zh-CN" sz="1200" dirty="0"/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评定准备就绪</a:t>
            </a:r>
            <a:r>
              <a:rPr lang="zh-CN" altLang="en-US" sz="1200" dirty="0"/>
              <a:t>，</a:t>
            </a:r>
            <a:r>
              <a:rPr lang="zh-CN" altLang="zh-CN" sz="1200" dirty="0"/>
              <a:t>批准切换</a:t>
            </a:r>
            <a:endParaRPr lang="en-US" altLang="zh-CN" sz="1200" dirty="0"/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en-US" sz="1200" dirty="0">
                <a:solidFill>
                  <a:srgbClr val="333333"/>
                </a:solidFill>
              </a:rPr>
              <a:t>定义支持方式</a:t>
            </a:r>
            <a:endParaRPr lang="en-US" altLang="zh-CN" sz="1200" dirty="0">
              <a:solidFill>
                <a:srgbClr val="333333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black">
          <a:xfrm>
            <a:off x="9224994" y="2027104"/>
            <a:ext cx="1741487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r>
              <a:rPr lang="zh-CN" altLang="en-US" sz="1400" b="1" dirty="0">
                <a:solidFill>
                  <a:srgbClr val="333333"/>
                </a:solidFill>
              </a:rPr>
              <a:t>切换及上线支持</a:t>
            </a:r>
            <a:endParaRPr lang="en-US" altLang="zh-CN" sz="1400" b="1" dirty="0">
              <a:solidFill>
                <a:srgbClr val="333333"/>
              </a:solidFill>
            </a:endParaRPr>
          </a:p>
          <a:p>
            <a:pPr marL="120650" indent="-120650"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endParaRPr lang="en-US" altLang="zh-CN" sz="800" b="1" dirty="0">
              <a:solidFill>
                <a:srgbClr val="333333"/>
              </a:solidFill>
            </a:endParaRPr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数据抽取，转换和导入生产环境</a:t>
            </a:r>
            <a:endParaRPr lang="en-US" altLang="zh-CN" sz="1200" dirty="0"/>
          </a:p>
          <a:p>
            <a:pPr marL="120650" indent="-120650"/>
            <a:r>
              <a:rPr lang="en-US" altLang="zh-CN" sz="1200" dirty="0"/>
              <a:t>  </a:t>
            </a:r>
            <a:r>
              <a:rPr lang="en-US" altLang="zh-CN" sz="1200" dirty="0">
                <a:solidFill>
                  <a:srgbClr val="333333"/>
                </a:solidFill>
              </a:rPr>
              <a:t>- </a:t>
            </a:r>
            <a:r>
              <a:rPr lang="zh-CN" altLang="zh-CN" sz="1200" dirty="0"/>
              <a:t>接口开启并有效监控</a:t>
            </a:r>
            <a:endParaRPr lang="en-US" altLang="zh-CN" sz="1200" dirty="0"/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后台作业应该被详细定义、启动并监控</a:t>
            </a:r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问题的响应、解决</a:t>
            </a:r>
            <a:endParaRPr lang="en-US" altLang="zh-CN" sz="1200" dirty="0"/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跟踪统计问题清单和上线</a:t>
            </a:r>
            <a:r>
              <a:rPr lang="en-US" altLang="zh-CN" sz="1200" dirty="0"/>
              <a:t>KPI</a:t>
            </a:r>
            <a:endParaRPr lang="en-US" altLang="zh-CN" sz="1200" dirty="0">
              <a:solidFill>
                <a:srgbClr val="333333"/>
              </a:solidFill>
            </a:endParaRPr>
          </a:p>
          <a:p>
            <a:pPr marL="120650" indent="-120650"/>
            <a:r>
              <a:rPr lang="en-US" altLang="zh-CN" sz="1200" dirty="0">
                <a:solidFill>
                  <a:srgbClr val="333333"/>
                </a:solidFill>
              </a:rPr>
              <a:t>  - </a:t>
            </a:r>
            <a:r>
              <a:rPr lang="zh-CN" altLang="zh-CN" sz="1200" dirty="0"/>
              <a:t>交付物和知识转移</a:t>
            </a:r>
            <a:endParaRPr lang="en-US" altLang="zh-CN" sz="1200" dirty="0"/>
          </a:p>
          <a:p>
            <a:pPr marL="120650" indent="-120650"/>
            <a:r>
              <a:rPr lang="en-US" altLang="zh-CN" sz="1200" dirty="0"/>
              <a:t>  - </a:t>
            </a:r>
            <a:r>
              <a:rPr lang="zh-CN" altLang="en-US" sz="1200" dirty="0"/>
              <a:t>进入正常运维体系运转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04599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616011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实施建议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关键用户团队</a:t>
            </a:r>
            <a:endParaRPr lang="en-US" altLang="zh-CN" sz="2000" dirty="0"/>
          </a:p>
          <a:p>
            <a:pPr lvl="1"/>
            <a:r>
              <a:rPr lang="zh-CN" altLang="en-US" sz="1800" dirty="0"/>
              <a:t>建议项目启动前，配专职的</a:t>
            </a:r>
            <a:r>
              <a:rPr lang="en-US" altLang="zh-CN" sz="1800" dirty="0"/>
              <a:t>ERP</a:t>
            </a:r>
            <a:r>
              <a:rPr lang="zh-CN" altLang="en-US" sz="1800" dirty="0"/>
              <a:t>工程师，根据业务情况安排翻班支持人员资源。</a:t>
            </a:r>
            <a:endParaRPr lang="en-US" altLang="zh-CN" sz="1800" dirty="0"/>
          </a:p>
          <a:p>
            <a:pPr lvl="1"/>
            <a:r>
              <a:rPr lang="zh-CN" altLang="en-US" sz="1800" dirty="0"/>
              <a:t>关键用户需要全程参与差异调研、测试、上线切换等工作</a:t>
            </a:r>
            <a:endParaRPr lang="en-US" altLang="zh-CN" sz="1800" dirty="0"/>
          </a:p>
          <a:p>
            <a:pPr lvl="1"/>
            <a:r>
              <a:rPr lang="zh-CN" altLang="en-US" sz="1800" dirty="0"/>
              <a:t>通过项目过程培养的关键用户团队能支持日常的系统和业务运行，并与项目组和</a:t>
            </a:r>
            <a:r>
              <a:rPr lang="en-US" altLang="zh-CN" sz="1800" dirty="0"/>
              <a:t>IT</a:t>
            </a:r>
            <a:r>
              <a:rPr lang="zh-CN" altLang="en-US" sz="1800" dirty="0"/>
              <a:t>相互支持和沟通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000" dirty="0"/>
              <a:t>YFPO</a:t>
            </a:r>
            <a:r>
              <a:rPr lang="zh-CN" altLang="en-US" sz="2000" dirty="0"/>
              <a:t>实施团队</a:t>
            </a:r>
            <a:endParaRPr lang="en-US" altLang="zh-CN" sz="2000" dirty="0"/>
          </a:p>
          <a:p>
            <a:pPr lvl="1"/>
            <a:r>
              <a:rPr lang="zh-CN" altLang="en-US" sz="1800" dirty="0"/>
              <a:t>标准模块的实施工作需要</a:t>
            </a:r>
            <a:r>
              <a:rPr lang="en-US" altLang="zh-CN" sz="1800" dirty="0"/>
              <a:t>YFPOIT</a:t>
            </a:r>
            <a:r>
              <a:rPr lang="zh-CN" altLang="en-US" sz="1800" dirty="0"/>
              <a:t>来支持完成，并做好对</a:t>
            </a:r>
            <a:r>
              <a:rPr lang="en-US" altLang="zh-CN" sz="1800" dirty="0"/>
              <a:t>ERP</a:t>
            </a:r>
            <a:r>
              <a:rPr lang="zh-CN" altLang="en-US" sz="1800" dirty="0"/>
              <a:t>的带教及知识传承。</a:t>
            </a:r>
            <a:endParaRPr lang="en-US" altLang="zh-CN" sz="1800" dirty="0"/>
          </a:p>
          <a:p>
            <a:pPr lvl="1"/>
            <a:r>
              <a:rPr lang="zh-CN" altLang="en-US" sz="1800" dirty="0"/>
              <a:t>控制项目进度，按照标准的实施方法论进行推进</a:t>
            </a:r>
            <a:endParaRPr lang="en-US" altLang="zh-CN" sz="1800" dirty="0"/>
          </a:p>
          <a:p>
            <a:pPr lvl="1"/>
            <a:r>
              <a:rPr lang="zh-CN" altLang="en-US" sz="1800" dirty="0"/>
              <a:t>进行差异分析并给出集团化的解决方案，并安排和跟踪开发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外部开发团队</a:t>
            </a:r>
            <a:endParaRPr lang="en-US" altLang="zh-CN" sz="2000" dirty="0"/>
          </a:p>
          <a:p>
            <a:pPr lvl="1"/>
            <a:r>
              <a:rPr lang="zh-CN" altLang="en-US" sz="1800" dirty="0"/>
              <a:t>按照</a:t>
            </a:r>
            <a:r>
              <a:rPr lang="en-US" altLang="zh-CN" sz="1800" dirty="0"/>
              <a:t>YFPO</a:t>
            </a:r>
            <a:r>
              <a:rPr lang="zh-CN" altLang="en-US" sz="1800" dirty="0"/>
              <a:t>实施团队的要求进行个性化开发</a:t>
            </a:r>
            <a:endParaRPr lang="en-US" altLang="zh-CN" sz="1800" dirty="0"/>
          </a:p>
          <a:p>
            <a:pPr lvl="1"/>
            <a:r>
              <a:rPr lang="zh-CN" altLang="en-US" sz="1800" dirty="0"/>
              <a:t>在项目上线过程中提供技术保障</a:t>
            </a:r>
            <a:endParaRPr lang="en-US" altLang="zh-CN" sz="1800" dirty="0"/>
          </a:p>
          <a:p>
            <a:pPr lvl="1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4891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616011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实施建议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/>
              <a:t>MES</a:t>
            </a:r>
            <a:r>
              <a:rPr lang="zh-CN" altLang="en-US" sz="2200" dirty="0"/>
              <a:t>预算构成</a:t>
            </a:r>
            <a:endParaRPr lang="en-US" altLang="zh-CN" sz="2200" dirty="0"/>
          </a:p>
          <a:p>
            <a:pPr lvl="1"/>
            <a:r>
              <a:rPr lang="zh-CN" altLang="en-US" sz="1800" dirty="0"/>
              <a:t>产品授权无</a:t>
            </a:r>
            <a:endParaRPr lang="en-US" altLang="zh-CN" sz="1800" dirty="0"/>
          </a:p>
          <a:p>
            <a:pPr lvl="1"/>
            <a:r>
              <a:rPr lang="zh-CN" altLang="en-US" sz="1800" dirty="0"/>
              <a:t>内部人员实施支持，差旅费￥</a:t>
            </a:r>
            <a:r>
              <a:rPr lang="en-US" altLang="zh-CN" sz="1800" dirty="0"/>
              <a:t>70,000.00</a:t>
            </a:r>
          </a:p>
          <a:p>
            <a:pPr lvl="1"/>
            <a:r>
              <a:rPr lang="zh-CN" altLang="en-US" sz="1800" dirty="0"/>
              <a:t>外部人员实施支持，总费用不超过￥ </a:t>
            </a:r>
            <a:r>
              <a:rPr lang="en-US" altLang="zh-CN" sz="1800" dirty="0"/>
              <a:t>470000</a:t>
            </a:r>
            <a:r>
              <a:rPr lang="zh-CN" altLang="en-US" sz="1800" dirty="0"/>
              <a:t>，具体报价清单如有需要可向我们获取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上述预算是根据以往实施经验预估，须根据实际调研结果输出后才能确认，此处仅供参考。</a:t>
            </a:r>
            <a:endParaRPr lang="en-US" altLang="zh-CN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此外，还包含其他信息系统产品和实施，网络、硬件和基础架构预算，都应按照需求和调研结论确定。</a:t>
            </a:r>
            <a:endParaRPr lang="en-US" altLang="zh-CN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1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616011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后续计划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周经理、唐经理会将沟通的内容向成都公司管理层汇报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预计</a:t>
            </a:r>
            <a:r>
              <a:rPr lang="en-US" altLang="zh-CN" sz="2000" dirty="0"/>
              <a:t>7</a:t>
            </a:r>
            <a:r>
              <a:rPr lang="zh-CN" altLang="en-US" sz="2000" dirty="0"/>
              <a:t>月底安排</a:t>
            </a:r>
            <a:r>
              <a:rPr lang="en-US" altLang="zh-CN" sz="2000" dirty="0"/>
              <a:t>1</a:t>
            </a:r>
            <a:r>
              <a:rPr lang="zh-CN" altLang="en-US" sz="2000" dirty="0"/>
              <a:t>次电话会议</a:t>
            </a:r>
            <a:endParaRPr lang="en-US" altLang="zh-CN" sz="2000" dirty="0"/>
          </a:p>
          <a:p>
            <a:pPr lvl="1"/>
            <a:r>
              <a:rPr lang="zh-CN" altLang="en-US" sz="1400" dirty="0"/>
              <a:t>成都公司内部沟通后细节问题的交流</a:t>
            </a:r>
            <a:endParaRPr lang="en-US" altLang="zh-CN" sz="1400" dirty="0"/>
          </a:p>
          <a:p>
            <a:pPr lvl="1"/>
            <a:r>
              <a:rPr lang="zh-CN" altLang="en-US" sz="1400" dirty="0"/>
              <a:t>成都公司的后续计划和需求</a:t>
            </a:r>
            <a:endParaRPr lang="en-US" altLang="zh-CN" sz="1400" dirty="0"/>
          </a:p>
          <a:p>
            <a:pPr lvl="1"/>
            <a:r>
              <a:rPr lang="zh-CN" altLang="en-US" sz="1400" dirty="0"/>
              <a:t>建议参与人：周风、唐加华、顾乐斌、金凌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9349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2256</TotalTime>
  <Pages>0</Pages>
  <Words>780</Words>
  <Characters>0</Characters>
  <Application>Microsoft Office PowerPoint</Application>
  <DocSecurity>0</DocSecurity>
  <PresentationFormat>自定义</PresentationFormat>
  <Lines>0</Lines>
  <Paragraphs>105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blank</vt:lpstr>
      <vt:lpstr>2_Default Design</vt:lpstr>
      <vt:lpstr>PowerPoint 演示文稿</vt:lpstr>
      <vt:lpstr>系统架构</vt:lpstr>
      <vt:lpstr>系统功能和优势</vt:lpstr>
      <vt:lpstr>实施建议</vt:lpstr>
      <vt:lpstr>实施建议</vt:lpstr>
      <vt:lpstr>实施建议</vt:lpstr>
      <vt:lpstr>后续计划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 Lebin(YFPOIT)</dc:creator>
  <cp:lastModifiedBy>Wu LinFeng(YFPOIT)</cp:lastModifiedBy>
  <cp:revision>97</cp:revision>
  <dcterms:created xsi:type="dcterms:W3CDTF">2017-03-21T05:17:58Z</dcterms:created>
  <dcterms:modified xsi:type="dcterms:W3CDTF">2017-07-13T22:36:19Z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