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23"/>
  </p:notesMasterIdLst>
  <p:handoutMasterIdLst>
    <p:handoutMasterId r:id="rId24"/>
  </p:handoutMasterIdLst>
  <p:sldIdLst>
    <p:sldId id="273" r:id="rId3"/>
    <p:sldId id="257" r:id="rId4"/>
    <p:sldId id="270" r:id="rId5"/>
    <p:sldId id="274" r:id="rId6"/>
    <p:sldId id="277" r:id="rId7"/>
    <p:sldId id="275" r:id="rId8"/>
    <p:sldId id="280" r:id="rId9"/>
    <p:sldId id="278" r:id="rId10"/>
    <p:sldId id="279" r:id="rId11"/>
    <p:sldId id="281" r:id="rId12"/>
    <p:sldId id="283" r:id="rId13"/>
    <p:sldId id="299" r:id="rId14"/>
    <p:sldId id="300" r:id="rId15"/>
    <p:sldId id="301" r:id="rId16"/>
    <p:sldId id="303" r:id="rId17"/>
    <p:sldId id="284" r:id="rId18"/>
    <p:sldId id="304" r:id="rId19"/>
    <p:sldId id="305" r:id="rId20"/>
    <p:sldId id="298" r:id="rId21"/>
    <p:sldId id="269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46"/>
    <a:srgbClr val="00A0E9"/>
    <a:srgbClr val="FF9B05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8783" autoAdjust="0"/>
  </p:normalViewPr>
  <p:slideViewPr>
    <p:cSldViewPr snapToGrid="0">
      <p:cViewPr>
        <p:scale>
          <a:sx n="80" d="100"/>
          <a:sy n="80" d="100"/>
        </p:scale>
        <p:origin x="-228" y="-102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376;&#25253;\&#26376;&#25253;&#25968;&#25454;&#32479;&#35745;201707-&#20851;&#27704;&#38745;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376;&#25253;&#25968;&#25454;&#32479;&#35745;201705v1.0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376;&#25253;&#25968;&#25454;&#32479;&#35745;201706-&#36130;&#21153;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%20Record\YFPO%20Golive%20Project\04%20Basis\02%20Monthly%20Report\YFPO%20Basis%20Monthly%20Report%20Table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%20Record\YFPO%20Golive%20Project\04%20Basis\02%20Monthly%20Report\YFPO%20Basis%20Monthly%20Report%20Tabl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376;&#25253;&#25968;&#25454;&#32479;&#35745;201705v1.0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376;&#25253;\&#26376;&#25253;&#25968;&#25454;&#32479;&#35745;201707-&#20851;&#27704;&#38745;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376;&#25253;\&#26376;&#25253;&#25968;&#25454;&#32479;&#35745;201707-&#20851;&#27704;&#38745;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376;&#25253;\&#26376;&#25253;&#25968;&#25454;&#32479;&#35745;201707-&#20851;&#27704;&#38745;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TTS&#22788;&#29702;&#35760;&#24405;\&#26376;&#25253;&#25968;&#25454;&#32479;&#35745;201705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376;&#25253;\&#26376;&#25253;&#25968;&#25454;&#32479;&#35745;201707-&#20851;&#27704;&#38745;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376;&#25253;&#25968;&#25454;&#32479;&#35745;201706-&#36130;&#21153;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6376;&#25253;&#25968;&#25454;&#32479;&#35745;201706-&#36130;&#2115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'工时统计（责任部门视图）'!$A$2</c:f>
              <c:strCache>
                <c:ptCount val="1"/>
                <c:pt idx="0">
                  <c:v>财务部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'工时统计（责任部门视图）'!$B$2:$M$2</c:f>
              <c:numCache>
                <c:formatCode>General</c:formatCode>
                <c:ptCount val="12"/>
                <c:pt idx="1">
                  <c:v>3.5</c:v>
                </c:pt>
                <c:pt idx="2">
                  <c:v>17.399999999999999</c:v>
                </c:pt>
                <c:pt idx="3">
                  <c:v>3.5</c:v>
                </c:pt>
                <c:pt idx="4">
                  <c:v>12</c:v>
                </c:pt>
                <c:pt idx="5">
                  <c:v>2.2000000000000002</c:v>
                </c:pt>
                <c:pt idx="6">
                  <c:v>7.5</c:v>
                </c:pt>
                <c:pt idx="7">
                  <c:v>0.5</c:v>
                </c:pt>
                <c:pt idx="8">
                  <c:v>0.1</c:v>
                </c:pt>
                <c:pt idx="9">
                  <c:v>1</c:v>
                </c:pt>
                <c:pt idx="10">
                  <c:v>14.5</c:v>
                </c:pt>
                <c:pt idx="11">
                  <c:v>10</c:v>
                </c:pt>
              </c:numCache>
            </c:numRef>
          </c:val>
        </c:ser>
        <c:ser>
          <c:idx val="1"/>
          <c:order val="1"/>
          <c:tx>
            <c:strRef>
              <c:f>'工时统计（责任部门视图）'!$A$3</c:f>
              <c:strCache>
                <c:ptCount val="1"/>
                <c:pt idx="0">
                  <c:v>信息系统部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'工时统计（责任部门视图）'!$B$3:$M$3</c:f>
              <c:numCache>
                <c:formatCode>General</c:formatCode>
                <c:ptCount val="12"/>
                <c:pt idx="0">
                  <c:v>9</c:v>
                </c:pt>
                <c:pt idx="1">
                  <c:v>30.5</c:v>
                </c:pt>
                <c:pt idx="2">
                  <c:v>22.4</c:v>
                </c:pt>
                <c:pt idx="3">
                  <c:v>2.2999999999999998</c:v>
                </c:pt>
                <c:pt idx="4">
                  <c:v>18.5</c:v>
                </c:pt>
                <c:pt idx="5">
                  <c:v>4.62</c:v>
                </c:pt>
                <c:pt idx="6">
                  <c:v>14.5</c:v>
                </c:pt>
                <c:pt idx="7">
                  <c:v>12</c:v>
                </c:pt>
                <c:pt idx="8">
                  <c:v>20</c:v>
                </c:pt>
                <c:pt idx="9">
                  <c:v>25</c:v>
                </c:pt>
                <c:pt idx="10">
                  <c:v>98.5</c:v>
                </c:pt>
                <c:pt idx="11">
                  <c:v>22.7</c:v>
                </c:pt>
              </c:numCache>
            </c:numRef>
          </c:val>
        </c:ser>
        <c:ser>
          <c:idx val="2"/>
          <c:order val="2"/>
          <c:tx>
            <c:strRef>
              <c:f>'工时统计（责任部门视图）'!$A$4</c:f>
              <c:strCache>
                <c:ptCount val="1"/>
                <c:pt idx="0">
                  <c:v>SAP项目组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'工时统计（责任部门视图）'!$B$4:$M$4</c:f>
              <c:numCache>
                <c:formatCode>General</c:formatCode>
                <c:ptCount val="12"/>
                <c:pt idx="0">
                  <c:v>2</c:v>
                </c:pt>
                <c:pt idx="1">
                  <c:v>50.25</c:v>
                </c:pt>
                <c:pt idx="2">
                  <c:v>18.2</c:v>
                </c:pt>
                <c:pt idx="3">
                  <c:v>15.3</c:v>
                </c:pt>
                <c:pt idx="4">
                  <c:v>162.5</c:v>
                </c:pt>
                <c:pt idx="5">
                  <c:v>159.57</c:v>
                </c:pt>
                <c:pt idx="6">
                  <c:v>209</c:v>
                </c:pt>
                <c:pt idx="7">
                  <c:v>168.5</c:v>
                </c:pt>
                <c:pt idx="8">
                  <c:v>295</c:v>
                </c:pt>
                <c:pt idx="9">
                  <c:v>235.7</c:v>
                </c:pt>
                <c:pt idx="10">
                  <c:v>318.70000000000005</c:v>
                </c:pt>
                <c:pt idx="11">
                  <c:v>260.2</c:v>
                </c:pt>
              </c:numCache>
            </c:numRef>
          </c:val>
        </c:ser>
        <c:ser>
          <c:idx val="3"/>
          <c:order val="3"/>
          <c:tx>
            <c:strRef>
              <c:f>'工时统计（责任部门视图）'!$A$5</c:f>
              <c:strCache>
                <c:ptCount val="1"/>
                <c:pt idx="0">
                  <c:v>客户部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'工时统计（责任部门视图）'!$B$5:$M$5</c:f>
              <c:numCache>
                <c:formatCode>General</c:formatCode>
                <c:ptCount val="12"/>
                <c:pt idx="2">
                  <c:v>19</c:v>
                </c:pt>
                <c:pt idx="3">
                  <c:v>1</c:v>
                </c:pt>
                <c:pt idx="4">
                  <c:v>3</c:v>
                </c:pt>
                <c:pt idx="5">
                  <c:v>1.5</c:v>
                </c:pt>
                <c:pt idx="6">
                  <c:v>5</c:v>
                </c:pt>
                <c:pt idx="7">
                  <c:v>2.5</c:v>
                </c:pt>
                <c:pt idx="8">
                  <c:v>0.6</c:v>
                </c:pt>
                <c:pt idx="9">
                  <c:v>1</c:v>
                </c:pt>
                <c:pt idx="11">
                  <c:v>0</c:v>
                </c:pt>
              </c:numCache>
            </c:numRef>
          </c:val>
        </c:ser>
        <c:ser>
          <c:idx val="4"/>
          <c:order val="4"/>
          <c:tx>
            <c:strRef>
              <c:f>'工时统计（责任部门视图）'!$A$6</c:f>
              <c:strCache>
                <c:ptCount val="1"/>
                <c:pt idx="0">
                  <c:v>浦东工厂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'工时统计（责任部门视图）'!$B$6:$M$6</c:f>
              <c:numCache>
                <c:formatCode>General</c:formatCode>
                <c:ptCount val="12"/>
                <c:pt idx="1">
                  <c:v>0.75</c:v>
                </c:pt>
                <c:pt idx="4">
                  <c:v>2.5</c:v>
                </c:pt>
                <c:pt idx="5">
                  <c:v>1</c:v>
                </c:pt>
                <c:pt idx="6">
                  <c:v>5.5</c:v>
                </c:pt>
                <c:pt idx="8">
                  <c:v>8.5</c:v>
                </c:pt>
                <c:pt idx="9">
                  <c:v>4.5</c:v>
                </c:pt>
                <c:pt idx="10">
                  <c:v>18</c:v>
                </c:pt>
                <c:pt idx="11">
                  <c:v>11.1</c:v>
                </c:pt>
              </c:numCache>
            </c:numRef>
          </c:val>
        </c:ser>
        <c:ser>
          <c:idx val="5"/>
          <c:order val="5"/>
          <c:tx>
            <c:strRef>
              <c:f>'工时统计（责任部门视图）'!$A$7</c:f>
              <c:strCache>
                <c:ptCount val="1"/>
                <c:pt idx="0">
                  <c:v>采购部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'工时统计（责任部门视图）'!$B$7:$M$7</c:f>
              <c:numCache>
                <c:formatCode>General</c:formatCode>
                <c:ptCount val="12"/>
                <c:pt idx="1">
                  <c:v>1.5</c:v>
                </c:pt>
                <c:pt idx="5">
                  <c:v>1.5</c:v>
                </c:pt>
                <c:pt idx="6">
                  <c:v>2.5</c:v>
                </c:pt>
                <c:pt idx="11">
                  <c:v>0.5</c:v>
                </c:pt>
              </c:numCache>
            </c:numRef>
          </c:val>
        </c:ser>
        <c:ser>
          <c:idx val="6"/>
          <c:order val="6"/>
          <c:tx>
            <c:strRef>
              <c:f>'工时统计（责任部门视图）'!$A$8</c:f>
              <c:strCache>
                <c:ptCount val="1"/>
                <c:pt idx="0">
                  <c:v>烟台工厂</c:v>
                </c:pt>
              </c:strCache>
            </c:strRef>
          </c:tx>
          <c:invertIfNegative val="0"/>
          <c:dLbls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'工时统计（责任部门视图）'!$B$8:$M$8</c:f>
              <c:numCache>
                <c:formatCode>General</c:formatCode>
                <c:ptCount val="12"/>
                <c:pt idx="6">
                  <c:v>4.5</c:v>
                </c:pt>
                <c:pt idx="8">
                  <c:v>3.1</c:v>
                </c:pt>
                <c:pt idx="9">
                  <c:v>3.7</c:v>
                </c:pt>
                <c:pt idx="10">
                  <c:v>2.2999999999999998</c:v>
                </c:pt>
                <c:pt idx="11">
                  <c:v>11.5</c:v>
                </c:pt>
              </c:numCache>
            </c:numRef>
          </c:val>
        </c:ser>
        <c:ser>
          <c:idx val="7"/>
          <c:order val="7"/>
          <c:tx>
            <c:strRef>
              <c:f>'工时统计（责任部门视图）'!$A$9</c:f>
              <c:strCache>
                <c:ptCount val="1"/>
                <c:pt idx="0">
                  <c:v>安亭工厂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'工时统计（责任部门视图）'!$B$9:$M$9</c:f>
              <c:numCache>
                <c:formatCode>General</c:formatCode>
                <c:ptCount val="12"/>
                <c:pt idx="7">
                  <c:v>2</c:v>
                </c:pt>
                <c:pt idx="8">
                  <c:v>15.3</c:v>
                </c:pt>
                <c:pt idx="9">
                  <c:v>23</c:v>
                </c:pt>
                <c:pt idx="10">
                  <c:v>11.2</c:v>
                </c:pt>
                <c:pt idx="11">
                  <c:v>8.5</c:v>
                </c:pt>
              </c:numCache>
            </c:numRef>
          </c:val>
        </c:ser>
        <c:ser>
          <c:idx val="8"/>
          <c:order val="8"/>
          <c:tx>
            <c:strRef>
              <c:f>'工时统计（责任部门视图）'!$A$10</c:f>
              <c:strCache>
                <c:ptCount val="1"/>
                <c:pt idx="0">
                  <c:v>仪征工厂</c:v>
                </c:pt>
              </c:strCache>
            </c:strRef>
          </c:tx>
          <c:invertIfNegative val="0"/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'工时统计（责任部门视图）'!$B$10:$M$10</c:f>
              <c:numCache>
                <c:formatCode>General</c:formatCode>
                <c:ptCount val="12"/>
                <c:pt idx="10">
                  <c:v>3.3</c:v>
                </c:pt>
                <c:pt idx="11">
                  <c:v>0</c:v>
                </c:pt>
              </c:numCache>
            </c:numRef>
          </c:val>
        </c:ser>
        <c:ser>
          <c:idx val="9"/>
          <c:order val="9"/>
          <c:tx>
            <c:strRef>
              <c:f>'工时统计（责任部门视图）'!$A$11</c:f>
              <c:strCache>
                <c:ptCount val="1"/>
                <c:pt idx="0">
                  <c:v>TC</c:v>
                </c:pt>
              </c:strCache>
            </c:strRef>
          </c:tx>
          <c:invertIfNegative val="0"/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'工时统计（责任部门视图）'!$B$11:$M$11</c:f>
              <c:numCache>
                <c:formatCode>General</c:formatCode>
                <c:ptCount val="12"/>
                <c:pt idx="1">
                  <c:v>2</c:v>
                </c:pt>
                <c:pt idx="11">
                  <c:v>0</c:v>
                </c:pt>
              </c:numCache>
            </c:numRef>
          </c:val>
        </c:ser>
        <c:ser>
          <c:idx val="10"/>
          <c:order val="10"/>
          <c:tx>
            <c:strRef>
              <c:f>'工时统计（责任部门视图）'!$A$12</c:f>
              <c:strCache>
                <c:ptCount val="1"/>
                <c:pt idx="0">
                  <c:v>设备设施部</c:v>
                </c:pt>
              </c:strCache>
            </c:strRef>
          </c:tx>
          <c:invertIfNegative val="0"/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'工时统计（责任部门视图）'!$B$12:$M$12</c:f>
              <c:numCache>
                <c:formatCode>General</c:formatCode>
                <c:ptCount val="12"/>
                <c:pt idx="2">
                  <c:v>2</c:v>
                </c:pt>
                <c:pt idx="11">
                  <c:v>0</c:v>
                </c:pt>
              </c:numCache>
            </c:numRef>
          </c:val>
        </c:ser>
        <c:ser>
          <c:idx val="11"/>
          <c:order val="11"/>
          <c:tx>
            <c:strRef>
              <c:f>'工时统计（责任部门视图）'!$A$13</c:f>
              <c:strCache>
                <c:ptCount val="1"/>
                <c:pt idx="0">
                  <c:v>人力资源部</c:v>
                </c:pt>
              </c:strCache>
            </c:strRef>
          </c:tx>
          <c:invertIfNegative val="0"/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'工时统计（责任部门视图）'!$B$13:$M$13</c:f>
              <c:numCache>
                <c:formatCode>General</c:formatCode>
                <c:ptCount val="12"/>
                <c:pt idx="2">
                  <c:v>0.5</c:v>
                </c:pt>
                <c:pt idx="3">
                  <c:v>1.5</c:v>
                </c:pt>
                <c:pt idx="4">
                  <c:v>0.5</c:v>
                </c:pt>
                <c:pt idx="11">
                  <c:v>0</c:v>
                </c:pt>
              </c:numCache>
            </c:numRef>
          </c:val>
        </c:ser>
        <c:ser>
          <c:idx val="12"/>
          <c:order val="12"/>
          <c:tx>
            <c:strRef>
              <c:f>'工时统计（责任部门视图）'!$A$14</c:f>
              <c:strCache>
                <c:ptCount val="1"/>
                <c:pt idx="0">
                  <c:v>资金项目组</c:v>
                </c:pt>
              </c:strCache>
            </c:strRef>
          </c:tx>
          <c:invertIfNegative val="0"/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'工时统计（责任部门视图）'!$B$14:$M$14</c:f>
              <c:numCache>
                <c:formatCode>General</c:formatCode>
                <c:ptCount val="12"/>
                <c:pt idx="3">
                  <c:v>10</c:v>
                </c:pt>
                <c:pt idx="8">
                  <c:v>5</c:v>
                </c:pt>
                <c:pt idx="9">
                  <c:v>1</c:v>
                </c:pt>
                <c:pt idx="10">
                  <c:v>19</c:v>
                </c:pt>
                <c:pt idx="11">
                  <c:v>8</c:v>
                </c:pt>
              </c:numCache>
            </c:numRef>
          </c:val>
        </c:ser>
        <c:ser>
          <c:idx val="13"/>
          <c:order val="13"/>
          <c:tx>
            <c:strRef>
              <c:f>'工时统计（责任部门视图）'!$A$15</c:f>
              <c:strCache>
                <c:ptCount val="1"/>
                <c:pt idx="0">
                  <c:v>常熟工厂</c:v>
                </c:pt>
              </c:strCache>
            </c:strRef>
          </c:tx>
          <c:invertIfNegative val="0"/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'工时统计（责任部门视图）'!$B$15:$M$15</c:f>
              <c:numCache>
                <c:formatCode>General</c:formatCode>
                <c:ptCount val="12"/>
                <c:pt idx="8">
                  <c:v>3.1</c:v>
                </c:pt>
                <c:pt idx="10">
                  <c:v>0.5</c:v>
                </c:pt>
                <c:pt idx="11">
                  <c:v>1</c:v>
                </c:pt>
              </c:numCache>
            </c:numRef>
          </c:val>
        </c:ser>
        <c:ser>
          <c:idx val="14"/>
          <c:order val="14"/>
          <c:tx>
            <c:strRef>
              <c:f>'工时统计（责任部门视图）'!$A$16</c:f>
              <c:strCache>
                <c:ptCount val="1"/>
                <c:pt idx="0">
                  <c:v>技术中心</c:v>
                </c:pt>
              </c:strCache>
            </c:strRef>
          </c:tx>
          <c:invertIfNegative val="0"/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'工时统计（责任部门视图）'!$B$16:$M$16</c:f>
              <c:numCache>
                <c:formatCode>General</c:formatCode>
                <c:ptCount val="12"/>
                <c:pt idx="8">
                  <c:v>4.0999999999999996</c:v>
                </c:pt>
                <c:pt idx="11">
                  <c:v>0</c:v>
                </c:pt>
              </c:numCache>
            </c:numRef>
          </c:val>
        </c:ser>
        <c:ser>
          <c:idx val="15"/>
          <c:order val="15"/>
          <c:tx>
            <c:strRef>
              <c:f>'工时统计（责任部门视图）'!$A$17</c:f>
              <c:strCache>
                <c:ptCount val="1"/>
                <c:pt idx="0">
                  <c:v>临港工厂</c:v>
                </c:pt>
              </c:strCache>
            </c:strRef>
          </c:tx>
          <c:invertIfNegative val="0"/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'工时统计（责任部门视图）'!$B$17:$M$17</c:f>
              <c:numCache>
                <c:formatCode>General</c:formatCode>
                <c:ptCount val="12"/>
                <c:pt idx="8">
                  <c:v>2.5</c:v>
                </c:pt>
                <c:pt idx="9">
                  <c:v>3.5</c:v>
                </c:pt>
                <c:pt idx="11">
                  <c:v>0.5</c:v>
                </c:pt>
              </c:numCache>
            </c:numRef>
          </c:val>
        </c:ser>
        <c:ser>
          <c:idx val="16"/>
          <c:order val="16"/>
          <c:tx>
            <c:strRef>
              <c:f>'工时统计（责任部门视图）'!$A$18</c:f>
              <c:strCache>
                <c:ptCount val="1"/>
                <c:pt idx="0">
                  <c:v>长沙工厂</c:v>
                </c:pt>
              </c:strCache>
            </c:strRef>
          </c:tx>
          <c:invertIfNegative val="0"/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'工时统计（责任部门视图）'!$B$18:$M$18</c:f>
              <c:numCache>
                <c:formatCode>General</c:formatCode>
                <c:ptCount val="12"/>
                <c:pt idx="9">
                  <c:v>1</c:v>
                </c:pt>
                <c:pt idx="10">
                  <c:v>0.5</c:v>
                </c:pt>
                <c:pt idx="11">
                  <c:v>0.3</c:v>
                </c:pt>
              </c:numCache>
            </c:numRef>
          </c:val>
        </c:ser>
        <c:ser>
          <c:idx val="17"/>
          <c:order val="17"/>
          <c:tx>
            <c:strRef>
              <c:f>'工时统计（责任部门视图）'!$A$19</c:f>
              <c:strCache>
                <c:ptCount val="1"/>
                <c:pt idx="0">
                  <c:v>东莞工厂</c:v>
                </c:pt>
              </c:strCache>
            </c:strRef>
          </c:tx>
          <c:invertIfNegative val="0"/>
          <c:cat>
            <c:numRef>
              <c:f>'工时统计（责任部门视图）'!$B$1:$M$1</c:f>
              <c:numCache>
                <c:formatCode>yy\-mm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'工时统计（责任部门视图）'!$B$19:$M$19</c:f>
              <c:numCache>
                <c:formatCode>General</c:formatCode>
                <c:ptCount val="12"/>
                <c:pt idx="10">
                  <c:v>5</c:v>
                </c:pt>
                <c:pt idx="11">
                  <c:v>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6350976"/>
        <c:axId val="266352512"/>
      </c:barChart>
      <c:dateAx>
        <c:axId val="266350976"/>
        <c:scaling>
          <c:orientation val="minMax"/>
        </c:scaling>
        <c:delete val="0"/>
        <c:axPos val="b"/>
        <c:numFmt formatCode="yy\-mm" sourceLinked="0"/>
        <c:majorTickMark val="none"/>
        <c:minorTickMark val="none"/>
        <c:tickLblPos val="nextTo"/>
        <c:crossAx val="266352512"/>
        <c:crosses val="autoZero"/>
        <c:auto val="1"/>
        <c:lblOffset val="100"/>
        <c:baseTimeUnit val="months"/>
      </c:dateAx>
      <c:valAx>
        <c:axId val="2663525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6635097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038585146542405E-2"/>
          <c:y val="4.3849441191891762E-2"/>
          <c:w val="0.6644814628555642"/>
          <c:h val="0.87381678159618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财务事件分模块!$B$1</c:f>
              <c:strCache>
                <c:ptCount val="1"/>
                <c:pt idx="0">
                  <c:v>问题总数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财务事件分模块!$A$2:$A$5</c:f>
              <c:strCache>
                <c:ptCount val="4"/>
                <c:pt idx="0">
                  <c:v>FICO</c:v>
                </c:pt>
                <c:pt idx="1">
                  <c:v>资金</c:v>
                </c:pt>
                <c:pt idx="2">
                  <c:v>WFM</c:v>
                </c:pt>
                <c:pt idx="3">
                  <c:v>QAD</c:v>
                </c:pt>
              </c:strCache>
            </c:strRef>
          </c:cat>
          <c:val>
            <c:numRef>
              <c:f>财务事件分模块!$B$2:$B$5</c:f>
              <c:numCache>
                <c:formatCode>General</c:formatCode>
                <c:ptCount val="4"/>
                <c:pt idx="0">
                  <c:v>12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财务事件分模块!$C$1</c:f>
              <c:strCache>
                <c:ptCount val="1"/>
                <c:pt idx="0">
                  <c:v>关闭数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财务事件分模块!$A$2:$A$5</c:f>
              <c:strCache>
                <c:ptCount val="4"/>
                <c:pt idx="0">
                  <c:v>FICO</c:v>
                </c:pt>
                <c:pt idx="1">
                  <c:v>资金</c:v>
                </c:pt>
                <c:pt idx="2">
                  <c:v>WFM</c:v>
                </c:pt>
                <c:pt idx="3">
                  <c:v>QAD</c:v>
                </c:pt>
              </c:strCache>
            </c:strRef>
          </c:cat>
          <c:val>
            <c:numRef>
              <c:f>财务事件分模块!$C$2:$C$5</c:f>
              <c:numCache>
                <c:formatCode>General</c:formatCode>
                <c:ptCount val="4"/>
                <c:pt idx="0">
                  <c:v>17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301120"/>
        <c:axId val="299311104"/>
      </c:barChart>
      <c:lineChart>
        <c:grouping val="standard"/>
        <c:varyColors val="0"/>
        <c:ser>
          <c:idx val="2"/>
          <c:order val="2"/>
          <c:tx>
            <c:strRef>
              <c:f>财务事件分模块!$D$1</c:f>
              <c:strCache>
                <c:ptCount val="1"/>
                <c:pt idx="0">
                  <c:v>关闭工时</c:v>
                </c:pt>
              </c:strCache>
            </c:strRef>
          </c:tx>
          <c:spPr>
            <a:ln w="19050">
              <a:solidFill>
                <a:srgbClr val="FFC000"/>
              </a:solidFill>
              <a:prstDash val="sysDash"/>
            </a:ln>
          </c:spPr>
          <c:marker>
            <c:symbol val="diamond"/>
            <c:size val="7"/>
            <c:spPr>
              <a:solidFill>
                <a:srgbClr val="FFC000"/>
              </a:solidFill>
              <a:ln w="19050">
                <a:solidFill>
                  <a:srgbClr val="FFC000"/>
                </a:solidFill>
                <a:prstDash val="sysDash"/>
              </a:ln>
            </c:spPr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财务事件分模块!$A$2:$A$5</c:f>
              <c:strCache>
                <c:ptCount val="4"/>
                <c:pt idx="0">
                  <c:v>FICO</c:v>
                </c:pt>
                <c:pt idx="1">
                  <c:v>资金</c:v>
                </c:pt>
                <c:pt idx="2">
                  <c:v>WFM</c:v>
                </c:pt>
                <c:pt idx="3">
                  <c:v>QAD</c:v>
                </c:pt>
              </c:strCache>
            </c:strRef>
          </c:cat>
          <c:val>
            <c:numRef>
              <c:f>财务事件分模块!$D$2:$D$5</c:f>
              <c:numCache>
                <c:formatCode>General</c:formatCode>
                <c:ptCount val="4"/>
                <c:pt idx="0">
                  <c:v>121.5</c:v>
                </c:pt>
                <c:pt idx="1">
                  <c:v>5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312640"/>
        <c:axId val="299314176"/>
      </c:lineChart>
      <c:catAx>
        <c:axId val="29930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299311104"/>
        <c:crosses val="autoZero"/>
        <c:auto val="1"/>
        <c:lblAlgn val="ctr"/>
        <c:lblOffset val="100"/>
        <c:noMultiLvlLbl val="0"/>
      </c:catAx>
      <c:valAx>
        <c:axId val="2993111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99301120"/>
        <c:crosses val="autoZero"/>
        <c:crossBetween val="between"/>
      </c:valAx>
      <c:catAx>
        <c:axId val="299312640"/>
        <c:scaling>
          <c:orientation val="minMax"/>
        </c:scaling>
        <c:delete val="1"/>
        <c:axPos val="b"/>
        <c:majorTickMark val="out"/>
        <c:minorTickMark val="none"/>
        <c:tickLblPos val="nextTo"/>
        <c:crossAx val="299314176"/>
        <c:crosses val="autoZero"/>
        <c:auto val="1"/>
        <c:lblAlgn val="ctr"/>
        <c:lblOffset val="100"/>
        <c:noMultiLvlLbl val="0"/>
      </c:catAx>
      <c:valAx>
        <c:axId val="29931417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99312640"/>
        <c:crosses val="max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财务事件分模块!$B$1</c:f>
              <c:strCache>
                <c:ptCount val="1"/>
                <c:pt idx="0">
                  <c:v>问题总数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财务事件分模块!$A$2:$A$5</c:f>
              <c:strCache>
                <c:ptCount val="4"/>
                <c:pt idx="0">
                  <c:v>FICO</c:v>
                </c:pt>
                <c:pt idx="1">
                  <c:v>资金</c:v>
                </c:pt>
                <c:pt idx="2">
                  <c:v>WFM</c:v>
                </c:pt>
                <c:pt idx="3">
                  <c:v>QAD</c:v>
                </c:pt>
              </c:strCache>
            </c:strRef>
          </c:cat>
          <c:val>
            <c:numRef>
              <c:f>财务事件分模块!$B$2:$B$5</c:f>
              <c:numCache>
                <c:formatCode>General</c:formatCode>
                <c:ptCount val="4"/>
                <c:pt idx="0">
                  <c:v>22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财务事件分模块!$C$1</c:f>
              <c:strCache>
                <c:ptCount val="1"/>
                <c:pt idx="0">
                  <c:v>关闭数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财务事件分模块!$A$2:$A$5</c:f>
              <c:strCache>
                <c:ptCount val="4"/>
                <c:pt idx="0">
                  <c:v>FICO</c:v>
                </c:pt>
                <c:pt idx="1">
                  <c:v>资金</c:v>
                </c:pt>
                <c:pt idx="2">
                  <c:v>WFM</c:v>
                </c:pt>
                <c:pt idx="3">
                  <c:v>QAD</c:v>
                </c:pt>
              </c:strCache>
            </c:strRef>
          </c:cat>
          <c:val>
            <c:numRef>
              <c:f>财务事件分模块!$C$2:$C$5</c:f>
              <c:numCache>
                <c:formatCode>General</c:formatCode>
                <c:ptCount val="4"/>
                <c:pt idx="0">
                  <c:v>18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350656"/>
        <c:axId val="299364736"/>
      </c:barChart>
      <c:lineChart>
        <c:grouping val="standard"/>
        <c:varyColors val="0"/>
        <c:ser>
          <c:idx val="2"/>
          <c:order val="2"/>
          <c:tx>
            <c:strRef>
              <c:f>财务事件分模块!$D$1</c:f>
              <c:strCache>
                <c:ptCount val="1"/>
                <c:pt idx="0">
                  <c:v>关闭工时</c:v>
                </c:pt>
              </c:strCache>
            </c:strRef>
          </c:tx>
          <c:spPr>
            <a:ln w="19050">
              <a:solidFill>
                <a:srgbClr val="FFC000"/>
              </a:solidFill>
              <a:prstDash val="sysDash"/>
            </a:ln>
          </c:spPr>
          <c:marker>
            <c:symbol val="diamond"/>
            <c:size val="7"/>
            <c:spPr>
              <a:solidFill>
                <a:srgbClr val="FFC000"/>
              </a:solidFill>
              <a:ln w="19050">
                <a:solidFill>
                  <a:srgbClr val="FFC000"/>
                </a:solidFill>
                <a:prstDash val="sysDash"/>
              </a:ln>
            </c:spPr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财务事件分模块!$A$2:$A$5</c:f>
              <c:strCache>
                <c:ptCount val="4"/>
                <c:pt idx="0">
                  <c:v>FICO</c:v>
                </c:pt>
                <c:pt idx="1">
                  <c:v>资金</c:v>
                </c:pt>
                <c:pt idx="2">
                  <c:v>WFM</c:v>
                </c:pt>
                <c:pt idx="3">
                  <c:v>QAD</c:v>
                </c:pt>
              </c:strCache>
            </c:strRef>
          </c:cat>
          <c:val>
            <c:numRef>
              <c:f>财务事件分模块!$D$2:$D$5</c:f>
              <c:numCache>
                <c:formatCode>General</c:formatCode>
                <c:ptCount val="4"/>
                <c:pt idx="0">
                  <c:v>157.6</c:v>
                </c:pt>
                <c:pt idx="1">
                  <c:v>14</c:v>
                </c:pt>
                <c:pt idx="2">
                  <c:v>2.2000000000000002</c:v>
                </c:pt>
                <c:pt idx="3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366272"/>
        <c:axId val="299367808"/>
      </c:lineChart>
      <c:catAx>
        <c:axId val="29935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299364736"/>
        <c:crosses val="autoZero"/>
        <c:auto val="1"/>
        <c:lblAlgn val="ctr"/>
        <c:lblOffset val="100"/>
        <c:noMultiLvlLbl val="0"/>
      </c:catAx>
      <c:valAx>
        <c:axId val="2993647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99350656"/>
        <c:crosses val="autoZero"/>
        <c:crossBetween val="between"/>
      </c:valAx>
      <c:catAx>
        <c:axId val="299366272"/>
        <c:scaling>
          <c:orientation val="minMax"/>
        </c:scaling>
        <c:delete val="1"/>
        <c:axPos val="b"/>
        <c:majorTickMark val="out"/>
        <c:minorTickMark val="none"/>
        <c:tickLblPos val="nextTo"/>
        <c:crossAx val="299367808"/>
        <c:crosses val="autoZero"/>
        <c:auto val="1"/>
        <c:lblAlgn val="ctr"/>
        <c:lblOffset val="100"/>
        <c:noMultiLvlLbl val="0"/>
      </c:catAx>
      <c:valAx>
        <c:axId val="2993678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99366272"/>
        <c:crosses val="max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HBP!$B$1</c:f>
              <c:strCache>
                <c:ptCount val="1"/>
                <c:pt idx="0">
                  <c:v>HBP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HBP!$A$2:$A$22</c:f>
              <c:numCache>
                <c:formatCode>mmm\!\-yy</c:formatCode>
                <c:ptCount val="21"/>
                <c:pt idx="0">
                  <c:v>42461</c:v>
                </c:pt>
                <c:pt idx="1">
                  <c:v>42491</c:v>
                </c:pt>
                <c:pt idx="2">
                  <c:v>42522</c:v>
                </c:pt>
                <c:pt idx="3">
                  <c:v>42552</c:v>
                </c:pt>
                <c:pt idx="4">
                  <c:v>42583</c:v>
                </c:pt>
                <c:pt idx="5">
                  <c:v>42614</c:v>
                </c:pt>
                <c:pt idx="6">
                  <c:v>42644</c:v>
                </c:pt>
                <c:pt idx="7">
                  <c:v>42675</c:v>
                </c:pt>
                <c:pt idx="8">
                  <c:v>42705</c:v>
                </c:pt>
                <c:pt idx="9">
                  <c:v>42736</c:v>
                </c:pt>
                <c:pt idx="10">
                  <c:v>42767</c:v>
                </c:pt>
                <c:pt idx="11">
                  <c:v>42795</c:v>
                </c:pt>
                <c:pt idx="12">
                  <c:v>42826</c:v>
                </c:pt>
                <c:pt idx="13">
                  <c:v>42856</c:v>
                </c:pt>
                <c:pt idx="14">
                  <c:v>42887</c:v>
                </c:pt>
                <c:pt idx="15">
                  <c:v>42917</c:v>
                </c:pt>
                <c:pt idx="16">
                  <c:v>42948</c:v>
                </c:pt>
                <c:pt idx="17">
                  <c:v>42979</c:v>
                </c:pt>
                <c:pt idx="18">
                  <c:v>43009</c:v>
                </c:pt>
                <c:pt idx="19">
                  <c:v>43040</c:v>
                </c:pt>
                <c:pt idx="20">
                  <c:v>43070</c:v>
                </c:pt>
              </c:numCache>
            </c:numRef>
          </c:cat>
          <c:val>
            <c:numRef>
              <c:f>HBP!$B$2:$B$22</c:f>
              <c:numCache>
                <c:formatCode>#,##0</c:formatCode>
                <c:ptCount val="21"/>
                <c:pt idx="0">
                  <c:v>716</c:v>
                </c:pt>
                <c:pt idx="1">
                  <c:v>693</c:v>
                </c:pt>
                <c:pt idx="2">
                  <c:v>723</c:v>
                </c:pt>
                <c:pt idx="3">
                  <c:v>999</c:v>
                </c:pt>
                <c:pt idx="4">
                  <c:v>666</c:v>
                </c:pt>
                <c:pt idx="5">
                  <c:v>539</c:v>
                </c:pt>
                <c:pt idx="6">
                  <c:v>545</c:v>
                </c:pt>
                <c:pt idx="7">
                  <c:v>383</c:v>
                </c:pt>
                <c:pt idx="8">
                  <c:v>536</c:v>
                </c:pt>
                <c:pt idx="9">
                  <c:v>629</c:v>
                </c:pt>
                <c:pt idx="10">
                  <c:v>868</c:v>
                </c:pt>
                <c:pt idx="11">
                  <c:v>738</c:v>
                </c:pt>
                <c:pt idx="12">
                  <c:v>1182</c:v>
                </c:pt>
                <c:pt idx="13">
                  <c:v>1018</c:v>
                </c:pt>
                <c:pt idx="14">
                  <c:v>779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HBP!$C$1</c:f>
              <c:strCache>
                <c:ptCount val="1"/>
                <c:pt idx="0">
                  <c:v>PIP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HBP!$A$2:$A$22</c:f>
              <c:numCache>
                <c:formatCode>mmm\!\-yy</c:formatCode>
                <c:ptCount val="21"/>
                <c:pt idx="0">
                  <c:v>42461</c:v>
                </c:pt>
                <c:pt idx="1">
                  <c:v>42491</c:v>
                </c:pt>
                <c:pt idx="2">
                  <c:v>42522</c:v>
                </c:pt>
                <c:pt idx="3">
                  <c:v>42552</c:v>
                </c:pt>
                <c:pt idx="4">
                  <c:v>42583</c:v>
                </c:pt>
                <c:pt idx="5">
                  <c:v>42614</c:v>
                </c:pt>
                <c:pt idx="6">
                  <c:v>42644</c:v>
                </c:pt>
                <c:pt idx="7">
                  <c:v>42675</c:v>
                </c:pt>
                <c:pt idx="8">
                  <c:v>42705</c:v>
                </c:pt>
                <c:pt idx="9">
                  <c:v>42736</c:v>
                </c:pt>
                <c:pt idx="10">
                  <c:v>42767</c:v>
                </c:pt>
                <c:pt idx="11">
                  <c:v>42795</c:v>
                </c:pt>
                <c:pt idx="12">
                  <c:v>42826</c:v>
                </c:pt>
                <c:pt idx="13">
                  <c:v>42856</c:v>
                </c:pt>
                <c:pt idx="14">
                  <c:v>42887</c:v>
                </c:pt>
                <c:pt idx="15">
                  <c:v>42917</c:v>
                </c:pt>
                <c:pt idx="16">
                  <c:v>42948</c:v>
                </c:pt>
                <c:pt idx="17">
                  <c:v>42979</c:v>
                </c:pt>
                <c:pt idx="18">
                  <c:v>43009</c:v>
                </c:pt>
                <c:pt idx="19">
                  <c:v>43040</c:v>
                </c:pt>
                <c:pt idx="20">
                  <c:v>43070</c:v>
                </c:pt>
              </c:numCache>
            </c:numRef>
          </c:cat>
          <c:val>
            <c:numRef>
              <c:f>HBP!$C$2:$C$22</c:f>
              <c:numCache>
                <c:formatCode>#,##0</c:formatCode>
                <c:ptCount val="21"/>
                <c:pt idx="0">
                  <c:v>243</c:v>
                </c:pt>
                <c:pt idx="1">
                  <c:v>375</c:v>
                </c:pt>
                <c:pt idx="2">
                  <c:v>317</c:v>
                </c:pt>
                <c:pt idx="3">
                  <c:v>386</c:v>
                </c:pt>
                <c:pt idx="4">
                  <c:v>49</c:v>
                </c:pt>
                <c:pt idx="5">
                  <c:v>58</c:v>
                </c:pt>
                <c:pt idx="6">
                  <c:v>55</c:v>
                </c:pt>
                <c:pt idx="7">
                  <c:v>45</c:v>
                </c:pt>
                <c:pt idx="8">
                  <c:v>49</c:v>
                </c:pt>
                <c:pt idx="9">
                  <c:v>49</c:v>
                </c:pt>
                <c:pt idx="10">
                  <c:v>45</c:v>
                </c:pt>
                <c:pt idx="11">
                  <c:v>138</c:v>
                </c:pt>
                <c:pt idx="12">
                  <c:v>62</c:v>
                </c:pt>
                <c:pt idx="13">
                  <c:v>139</c:v>
                </c:pt>
                <c:pt idx="14">
                  <c:v>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HBP!$D$1</c:f>
              <c:strCache>
                <c:ptCount val="1"/>
                <c:pt idx="0">
                  <c:v>GRP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HBP!$A$2:$A$22</c:f>
              <c:numCache>
                <c:formatCode>mmm\!\-yy</c:formatCode>
                <c:ptCount val="21"/>
                <c:pt idx="0">
                  <c:v>42461</c:v>
                </c:pt>
                <c:pt idx="1">
                  <c:v>42491</c:v>
                </c:pt>
                <c:pt idx="2">
                  <c:v>42522</c:v>
                </c:pt>
                <c:pt idx="3">
                  <c:v>42552</c:v>
                </c:pt>
                <c:pt idx="4">
                  <c:v>42583</c:v>
                </c:pt>
                <c:pt idx="5">
                  <c:v>42614</c:v>
                </c:pt>
                <c:pt idx="6">
                  <c:v>42644</c:v>
                </c:pt>
                <c:pt idx="7">
                  <c:v>42675</c:v>
                </c:pt>
                <c:pt idx="8">
                  <c:v>42705</c:v>
                </c:pt>
                <c:pt idx="9">
                  <c:v>42736</c:v>
                </c:pt>
                <c:pt idx="10">
                  <c:v>42767</c:v>
                </c:pt>
                <c:pt idx="11">
                  <c:v>42795</c:v>
                </c:pt>
                <c:pt idx="12">
                  <c:v>42826</c:v>
                </c:pt>
                <c:pt idx="13">
                  <c:v>42856</c:v>
                </c:pt>
                <c:pt idx="14">
                  <c:v>42887</c:v>
                </c:pt>
                <c:pt idx="15">
                  <c:v>42917</c:v>
                </c:pt>
                <c:pt idx="16">
                  <c:v>42948</c:v>
                </c:pt>
                <c:pt idx="17">
                  <c:v>42979</c:v>
                </c:pt>
                <c:pt idx="18">
                  <c:v>43009</c:v>
                </c:pt>
                <c:pt idx="19">
                  <c:v>43040</c:v>
                </c:pt>
                <c:pt idx="20">
                  <c:v>43070</c:v>
                </c:pt>
              </c:numCache>
            </c:numRef>
          </c:cat>
          <c:val>
            <c:numRef>
              <c:f>HBP!$D$2:$D$22</c:f>
              <c:numCache>
                <c:formatCode>#,##0</c:formatCode>
                <c:ptCount val="21"/>
                <c:pt idx="0">
                  <c:v>325</c:v>
                </c:pt>
                <c:pt idx="1">
                  <c:v>1537</c:v>
                </c:pt>
                <c:pt idx="2">
                  <c:v>397</c:v>
                </c:pt>
                <c:pt idx="3">
                  <c:v>471</c:v>
                </c:pt>
                <c:pt idx="4">
                  <c:v>108</c:v>
                </c:pt>
                <c:pt idx="5">
                  <c:v>137</c:v>
                </c:pt>
                <c:pt idx="6">
                  <c:v>381</c:v>
                </c:pt>
                <c:pt idx="7">
                  <c:v>289</c:v>
                </c:pt>
                <c:pt idx="8">
                  <c:v>191</c:v>
                </c:pt>
                <c:pt idx="9">
                  <c:v>101</c:v>
                </c:pt>
                <c:pt idx="10">
                  <c:v>375</c:v>
                </c:pt>
                <c:pt idx="11">
                  <c:v>342</c:v>
                </c:pt>
                <c:pt idx="12">
                  <c:v>117</c:v>
                </c:pt>
                <c:pt idx="13">
                  <c:v>149</c:v>
                </c:pt>
                <c:pt idx="14">
                  <c:v>180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HBP!$E$1</c:f>
              <c:strCache>
                <c:ptCount val="1"/>
                <c:pt idx="0">
                  <c:v>报警值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HBP!$A$2:$A$22</c:f>
              <c:numCache>
                <c:formatCode>mmm\!\-yy</c:formatCode>
                <c:ptCount val="21"/>
                <c:pt idx="0">
                  <c:v>42461</c:v>
                </c:pt>
                <c:pt idx="1">
                  <c:v>42491</c:v>
                </c:pt>
                <c:pt idx="2">
                  <c:v>42522</c:v>
                </c:pt>
                <c:pt idx="3">
                  <c:v>42552</c:v>
                </c:pt>
                <c:pt idx="4">
                  <c:v>42583</c:v>
                </c:pt>
                <c:pt idx="5">
                  <c:v>42614</c:v>
                </c:pt>
                <c:pt idx="6">
                  <c:v>42644</c:v>
                </c:pt>
                <c:pt idx="7">
                  <c:v>42675</c:v>
                </c:pt>
                <c:pt idx="8">
                  <c:v>42705</c:v>
                </c:pt>
                <c:pt idx="9">
                  <c:v>42736</c:v>
                </c:pt>
                <c:pt idx="10">
                  <c:v>42767</c:v>
                </c:pt>
                <c:pt idx="11">
                  <c:v>42795</c:v>
                </c:pt>
                <c:pt idx="12">
                  <c:v>42826</c:v>
                </c:pt>
                <c:pt idx="13">
                  <c:v>42856</c:v>
                </c:pt>
                <c:pt idx="14">
                  <c:v>42887</c:v>
                </c:pt>
                <c:pt idx="15">
                  <c:v>42917</c:v>
                </c:pt>
                <c:pt idx="16">
                  <c:v>42948</c:v>
                </c:pt>
                <c:pt idx="17">
                  <c:v>42979</c:v>
                </c:pt>
                <c:pt idx="18">
                  <c:v>43009</c:v>
                </c:pt>
                <c:pt idx="19">
                  <c:v>43040</c:v>
                </c:pt>
                <c:pt idx="20">
                  <c:v>43070</c:v>
                </c:pt>
              </c:numCache>
            </c:numRef>
          </c:cat>
          <c:val>
            <c:numRef>
              <c:f>HBP!$E$2:$E$22</c:f>
              <c:numCache>
                <c:formatCode>#,##0</c:formatCode>
                <c:ptCount val="21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967424"/>
        <c:axId val="298968960"/>
      </c:lineChart>
      <c:dateAx>
        <c:axId val="298967424"/>
        <c:scaling>
          <c:orientation val="minMax"/>
        </c:scaling>
        <c:delete val="0"/>
        <c:axPos val="b"/>
        <c:numFmt formatCode="mmm\!\-yy" sourceLinked="0"/>
        <c:majorTickMark val="out"/>
        <c:minorTickMark val="none"/>
        <c:tickLblPos val="nextTo"/>
        <c:crossAx val="298968960"/>
        <c:crosses val="autoZero"/>
        <c:auto val="1"/>
        <c:lblOffset val="100"/>
        <c:baseTimeUnit val="months"/>
      </c:dateAx>
      <c:valAx>
        <c:axId val="29896896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989674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'DB02'!$B$1</c:f>
              <c:strCache>
                <c:ptCount val="1"/>
                <c:pt idx="0">
                  <c:v>HBP</c:v>
                </c:pt>
              </c:strCache>
            </c:strRef>
          </c:tx>
          <c:marker>
            <c:symbol val="none"/>
          </c:marker>
          <c:cat>
            <c:numRef>
              <c:f>'DB02'!$A$2:$A$23</c:f>
              <c:numCache>
                <c:formatCode>mmm\-yy</c:formatCode>
                <c:ptCount val="22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  <c:pt idx="18">
                  <c:v>42979</c:v>
                </c:pt>
                <c:pt idx="19">
                  <c:v>43009</c:v>
                </c:pt>
                <c:pt idx="20">
                  <c:v>43040</c:v>
                </c:pt>
                <c:pt idx="21">
                  <c:v>43070</c:v>
                </c:pt>
              </c:numCache>
            </c:numRef>
          </c:cat>
          <c:val>
            <c:numRef>
              <c:f>'DB02'!$B$2:$B$23</c:f>
              <c:numCache>
                <c:formatCode>#,##0</c:formatCode>
                <c:ptCount val="22"/>
                <c:pt idx="0">
                  <c:v>0</c:v>
                </c:pt>
                <c:pt idx="1">
                  <c:v>88</c:v>
                </c:pt>
                <c:pt idx="2">
                  <c:v>96</c:v>
                </c:pt>
                <c:pt idx="3">
                  <c:v>97</c:v>
                </c:pt>
                <c:pt idx="4">
                  <c:v>100</c:v>
                </c:pt>
                <c:pt idx="5">
                  <c:v>101</c:v>
                </c:pt>
                <c:pt idx="6">
                  <c:v>102</c:v>
                </c:pt>
                <c:pt idx="7">
                  <c:v>108</c:v>
                </c:pt>
                <c:pt idx="8">
                  <c:v>112</c:v>
                </c:pt>
                <c:pt idx="9">
                  <c:v>117</c:v>
                </c:pt>
                <c:pt idx="10">
                  <c:v>129</c:v>
                </c:pt>
                <c:pt idx="11">
                  <c:v>132</c:v>
                </c:pt>
                <c:pt idx="12">
                  <c:v>201</c:v>
                </c:pt>
                <c:pt idx="13">
                  <c:v>204</c:v>
                </c:pt>
                <c:pt idx="14">
                  <c:v>204</c:v>
                </c:pt>
                <c:pt idx="15">
                  <c:v>204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'DB02'!$C$1</c:f>
              <c:strCache>
                <c:ptCount val="1"/>
                <c:pt idx="0">
                  <c:v>PIP</c:v>
                </c:pt>
              </c:strCache>
            </c:strRef>
          </c:tx>
          <c:marker>
            <c:symbol val="none"/>
          </c:marker>
          <c:cat>
            <c:numRef>
              <c:f>'DB02'!$A$2:$A$23</c:f>
              <c:numCache>
                <c:formatCode>mmm\-yy</c:formatCode>
                <c:ptCount val="22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  <c:pt idx="18">
                  <c:v>42979</c:v>
                </c:pt>
                <c:pt idx="19">
                  <c:v>43009</c:v>
                </c:pt>
                <c:pt idx="20">
                  <c:v>43040</c:v>
                </c:pt>
                <c:pt idx="21">
                  <c:v>43070</c:v>
                </c:pt>
              </c:numCache>
            </c:numRef>
          </c:cat>
          <c:val>
            <c:numRef>
              <c:f>'DB02'!$C$2:$C$23</c:f>
              <c:numCache>
                <c:formatCode>#,##0</c:formatCode>
                <c:ptCount val="22"/>
                <c:pt idx="0">
                  <c:v>0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  <c:pt idx="4">
                  <c:v>57</c:v>
                </c:pt>
                <c:pt idx="5">
                  <c:v>60</c:v>
                </c:pt>
                <c:pt idx="6">
                  <c:v>77</c:v>
                </c:pt>
                <c:pt idx="7">
                  <c:v>78</c:v>
                </c:pt>
                <c:pt idx="8">
                  <c:v>81</c:v>
                </c:pt>
                <c:pt idx="9">
                  <c:v>101</c:v>
                </c:pt>
                <c:pt idx="10">
                  <c:v>101</c:v>
                </c:pt>
                <c:pt idx="11">
                  <c:v>101</c:v>
                </c:pt>
                <c:pt idx="12">
                  <c:v>101</c:v>
                </c:pt>
                <c:pt idx="13">
                  <c:v>102</c:v>
                </c:pt>
                <c:pt idx="14">
                  <c:v>102</c:v>
                </c:pt>
                <c:pt idx="15">
                  <c:v>102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'DB02'!$D$1</c:f>
              <c:strCache>
                <c:ptCount val="1"/>
                <c:pt idx="0">
                  <c:v>GRP</c:v>
                </c:pt>
              </c:strCache>
            </c:strRef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numRef>
              <c:f>'DB02'!$A$2:$A$23</c:f>
              <c:numCache>
                <c:formatCode>mmm\-yy</c:formatCode>
                <c:ptCount val="22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  <c:pt idx="18">
                  <c:v>42979</c:v>
                </c:pt>
                <c:pt idx="19">
                  <c:v>43009</c:v>
                </c:pt>
                <c:pt idx="20">
                  <c:v>43040</c:v>
                </c:pt>
                <c:pt idx="21">
                  <c:v>43070</c:v>
                </c:pt>
              </c:numCache>
            </c:numRef>
          </c:cat>
          <c:val>
            <c:numRef>
              <c:f>'DB02'!$D$2:$D$23</c:f>
              <c:numCache>
                <c:formatCode>#,##0</c:formatCode>
                <c:ptCount val="22"/>
                <c:pt idx="0">
                  <c:v>0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  <c:pt idx="5">
                  <c:v>72</c:v>
                </c:pt>
                <c:pt idx="6">
                  <c:v>72</c:v>
                </c:pt>
                <c:pt idx="7">
                  <c:v>80</c:v>
                </c:pt>
                <c:pt idx="8">
                  <c:v>87</c:v>
                </c:pt>
                <c:pt idx="9">
                  <c:v>112</c:v>
                </c:pt>
                <c:pt idx="10">
                  <c:v>196</c:v>
                </c:pt>
                <c:pt idx="11">
                  <c:v>239</c:v>
                </c:pt>
                <c:pt idx="12">
                  <c:v>239</c:v>
                </c:pt>
                <c:pt idx="13">
                  <c:v>239</c:v>
                </c:pt>
                <c:pt idx="14">
                  <c:v>239</c:v>
                </c:pt>
                <c:pt idx="15">
                  <c:v>239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'DB02'!$E$1</c:f>
              <c:strCache>
                <c:ptCount val="1"/>
                <c:pt idx="0">
                  <c:v>报警值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'DB02'!$A$2:$A$23</c:f>
              <c:numCache>
                <c:formatCode>mmm\-yy</c:formatCode>
                <c:ptCount val="22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  <c:pt idx="18">
                  <c:v>42979</c:v>
                </c:pt>
                <c:pt idx="19">
                  <c:v>43009</c:v>
                </c:pt>
                <c:pt idx="20">
                  <c:v>43040</c:v>
                </c:pt>
                <c:pt idx="21">
                  <c:v>43070</c:v>
                </c:pt>
              </c:numCache>
            </c:numRef>
          </c:cat>
          <c:val>
            <c:numRef>
              <c:f>'DB02'!$E$2:$E$23</c:f>
              <c:numCache>
                <c:formatCode>#,##0</c:formatCode>
                <c:ptCount val="22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034880"/>
        <c:axId val="299048960"/>
      </c:lineChart>
      <c:dateAx>
        <c:axId val="299034880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crossAx val="299048960"/>
        <c:crosses val="autoZero"/>
        <c:auto val="1"/>
        <c:lblOffset val="100"/>
        <c:baseTimeUnit val="months"/>
      </c:dateAx>
      <c:valAx>
        <c:axId val="29904896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990348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90180812489558"/>
          <c:y val="0.20225645068758263"/>
          <c:w val="0.57173688558035052"/>
          <c:h val="0.70108093065385524"/>
        </c:manualLayout>
      </c:layout>
      <c:pieChart>
        <c:varyColors val="1"/>
        <c:ser>
          <c:idx val="0"/>
          <c:order val="0"/>
          <c:tx>
            <c:strRef>
              <c:f>'工时统计（分类视图）DI5'!$B$1</c:f>
              <c:strCache>
                <c:ptCount val="1"/>
                <c:pt idx="0">
                  <c:v>工时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dLbl>
              <c:idx val="0"/>
              <c:layout>
                <c:manualLayout>
                  <c:x val="-0.19444444444444445"/>
                  <c:y val="-0.2507491251093613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</c:dLbl>
            <c:dLbl>
              <c:idx val="1"/>
              <c:layout>
                <c:manualLayout>
                  <c:x val="0.12132421127616136"/>
                  <c:y val="0.1075215675035104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</c:dLbl>
            <c:dLbl>
              <c:idx val="2"/>
              <c:layout>
                <c:manualLayout>
                  <c:x val="6.772900103422845E-2"/>
                  <c:y val="0.166724541933565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</c:dLbl>
            <c:dLbl>
              <c:idx val="3"/>
              <c:layout>
                <c:manualLayout>
                  <c:x val="2.4754874295175103E-2"/>
                  <c:y val="0.125000061135845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</c:dLbl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</c:dLbls>
          <c:cat>
            <c:strRef>
              <c:f>'工时统计（分类视图）DI5'!$A$2:$A$5</c:f>
              <c:strCache>
                <c:ptCount val="4"/>
                <c:pt idx="0">
                  <c:v>分析</c:v>
                </c:pt>
                <c:pt idx="1">
                  <c:v>开发</c:v>
                </c:pt>
                <c:pt idx="2">
                  <c:v>测试</c:v>
                </c:pt>
                <c:pt idx="3">
                  <c:v>配置</c:v>
                </c:pt>
              </c:strCache>
            </c:strRef>
          </c:cat>
          <c:val>
            <c:numRef>
              <c:f>'工时统计（分类视图）DI5'!$B$2:$B$5</c:f>
              <c:numCache>
                <c:formatCode>General</c:formatCode>
                <c:ptCount val="4"/>
                <c:pt idx="0">
                  <c:v>493.60000000000014</c:v>
                </c:pt>
                <c:pt idx="1">
                  <c:v>79</c:v>
                </c:pt>
                <c:pt idx="2">
                  <c:v>37</c:v>
                </c:pt>
                <c:pt idx="3">
                  <c:v>28.1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3837637699362189"/>
          <c:y val="0.30083531128171542"/>
          <c:w val="0.11995844269466317"/>
          <c:h val="0.2430443303350684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'工时统计（分类视图）'!$B$1</c:f>
              <c:strCache>
                <c:ptCount val="1"/>
                <c:pt idx="0">
                  <c:v>工时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Lbls>
            <c:dLbl>
              <c:idx val="0"/>
              <c:layout>
                <c:manualLayout>
                  <c:x val="-0.14722222222222223"/>
                  <c:y val="-0.2129629629629630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</c:dLbl>
            <c:dLbl>
              <c:idx val="1"/>
              <c:layout>
                <c:manualLayout>
                  <c:x val="6.9444444444444448E-2"/>
                  <c:y val="0.141427165354330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</c:dLbl>
            <c:dLbl>
              <c:idx val="2"/>
              <c:layout>
                <c:manualLayout>
                  <c:x val="4.1666666666666664E-2"/>
                  <c:y val="0.1435185185185185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</c:dLbl>
            <c:dLbl>
              <c:idx val="3"/>
              <c:layout>
                <c:manualLayout>
                  <c:x val="1.1111111111111112E-2"/>
                  <c:y val="8.333333333333332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</c:dLbl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</c:dLbls>
          <c:cat>
            <c:strRef>
              <c:f>'工时统计（分类视图）'!$A$2:$A$5</c:f>
              <c:strCache>
                <c:ptCount val="4"/>
                <c:pt idx="0">
                  <c:v>分析</c:v>
                </c:pt>
                <c:pt idx="1">
                  <c:v>开发</c:v>
                </c:pt>
                <c:pt idx="2">
                  <c:v>测试</c:v>
                </c:pt>
                <c:pt idx="3">
                  <c:v>配置</c:v>
                </c:pt>
              </c:strCache>
            </c:strRef>
          </c:cat>
          <c:val>
            <c:numRef>
              <c:f>'工时统计（分类视图）'!$B$2:$B$5</c:f>
              <c:numCache>
                <c:formatCode>General</c:formatCode>
                <c:ptCount val="4"/>
                <c:pt idx="0">
                  <c:v>289.60000000000002</c:v>
                </c:pt>
                <c:pt idx="1">
                  <c:v>18.2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7726377952755898"/>
          <c:y val="0.2684857101195684"/>
          <c:w val="0.11995844269466316"/>
          <c:h val="0.379695246427529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03318293613647E-2"/>
          <c:y val="2.8252359045982452E-2"/>
          <c:w val="0.89745603674540686"/>
          <c:h val="0.81292153301265391"/>
        </c:manualLayout>
      </c:layout>
      <c:lineChart>
        <c:grouping val="standard"/>
        <c:varyColors val="0"/>
        <c:ser>
          <c:idx val="0"/>
          <c:order val="0"/>
          <c:tx>
            <c:strRef>
              <c:f>后勤事件统计!$A$2</c:f>
              <c:strCache>
                <c:ptCount val="1"/>
                <c:pt idx="0">
                  <c:v>问题总数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dLbls>
            <c:txPr>
              <a:bodyPr/>
              <a:lstStyle/>
              <a:p>
                <a:pPr>
                  <a:defRPr sz="1000">
                    <a:solidFill>
                      <a:schemeClr val="accent5">
                        <a:lumMod val="75000"/>
                      </a:schemeClr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后勤事件统计!$B$1:$M$1</c:f>
              <c:numCache>
                <c:formatCode>mmm\,yy;@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后勤事件统计!$B$2:$M$2</c:f>
              <c:numCache>
                <c:formatCode>General</c:formatCode>
                <c:ptCount val="12"/>
                <c:pt idx="0">
                  <c:v>9</c:v>
                </c:pt>
                <c:pt idx="1">
                  <c:v>38</c:v>
                </c:pt>
                <c:pt idx="2">
                  <c:v>34</c:v>
                </c:pt>
                <c:pt idx="3">
                  <c:v>30</c:v>
                </c:pt>
                <c:pt idx="4">
                  <c:v>54</c:v>
                </c:pt>
                <c:pt idx="5">
                  <c:v>135</c:v>
                </c:pt>
                <c:pt idx="6">
                  <c:v>132</c:v>
                </c:pt>
                <c:pt idx="7">
                  <c:v>104</c:v>
                </c:pt>
                <c:pt idx="8">
                  <c:v>103</c:v>
                </c:pt>
                <c:pt idx="9">
                  <c:v>99</c:v>
                </c:pt>
                <c:pt idx="10">
                  <c:v>143</c:v>
                </c:pt>
                <c:pt idx="11">
                  <c:v>141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后勤事件统计!$A$3</c:f>
              <c:strCache>
                <c:ptCount val="1"/>
                <c:pt idx="0">
                  <c:v>开口问题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</c:spPr>
          </c:marker>
          <c:dLbls>
            <c:txPr>
              <a:bodyPr/>
              <a:lstStyle/>
              <a:p>
                <a:pPr>
                  <a:defRPr sz="1000">
                    <a:solidFill>
                      <a:schemeClr val="accent6">
                        <a:lumMod val="75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后勤事件统计!$B$1:$M$1</c:f>
              <c:numCache>
                <c:formatCode>mmm\,yy;@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后勤事件统计!$B$3:$M$3</c:f>
              <c:numCache>
                <c:formatCode>General</c:formatCode>
                <c:ptCount val="12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9</c:v>
                </c:pt>
                <c:pt idx="4">
                  <c:v>14</c:v>
                </c:pt>
                <c:pt idx="5">
                  <c:v>40</c:v>
                </c:pt>
                <c:pt idx="6">
                  <c:v>56</c:v>
                </c:pt>
                <c:pt idx="7">
                  <c:v>23</c:v>
                </c:pt>
                <c:pt idx="8">
                  <c:v>21</c:v>
                </c:pt>
                <c:pt idx="9">
                  <c:v>11</c:v>
                </c:pt>
                <c:pt idx="10">
                  <c:v>13</c:v>
                </c:pt>
                <c:pt idx="11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8251136"/>
        <c:axId val="268252672"/>
      </c:lineChart>
      <c:dateAx>
        <c:axId val="268251136"/>
        <c:scaling>
          <c:orientation val="minMax"/>
        </c:scaling>
        <c:delete val="0"/>
        <c:axPos val="b"/>
        <c:numFmt formatCode="mmm\,yy;@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268252672"/>
        <c:crosses val="autoZero"/>
        <c:auto val="1"/>
        <c:lblOffset val="100"/>
        <c:baseTimeUnit val="months"/>
      </c:dateAx>
      <c:valAx>
        <c:axId val="268252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2682511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7638419323458696"/>
          <c:y val="0.90844281131525229"/>
          <c:w val="0.44723161353082608"/>
          <c:h val="6.7867483231262793E-2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后勤事件统计!$A$5</c:f>
              <c:strCache>
                <c:ptCount val="1"/>
                <c:pt idx="0">
                  <c:v>超期问题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后勤事件统计!$B$1:$M$1</c:f>
              <c:numCache>
                <c:formatCode>mmm\,yy;@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后勤事件统计!$B$5:$M$5</c:f>
              <c:numCache>
                <c:formatCode>General</c:formatCode>
                <c:ptCount val="12"/>
                <c:pt idx="6">
                  <c:v>17</c:v>
                </c:pt>
                <c:pt idx="7">
                  <c:v>23</c:v>
                </c:pt>
                <c:pt idx="8">
                  <c:v>14</c:v>
                </c:pt>
                <c:pt idx="9">
                  <c:v>7</c:v>
                </c:pt>
                <c:pt idx="10">
                  <c:v>12</c:v>
                </c:pt>
                <c:pt idx="11">
                  <c:v>9</c:v>
                </c:pt>
              </c:numCache>
            </c:numRef>
          </c:val>
        </c:ser>
        <c:ser>
          <c:idx val="2"/>
          <c:order val="1"/>
          <c:tx>
            <c:strRef>
              <c:f>后勤事件统计!$A$4</c:f>
              <c:strCache>
                <c:ptCount val="1"/>
                <c:pt idx="0">
                  <c:v>关闭问题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后勤事件统计!$B$1:$M$1</c:f>
              <c:numCache>
                <c:formatCode>mmm\,yy;@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后勤事件统计!$B$4:$M$4</c:f>
              <c:numCache>
                <c:formatCode>General</c:formatCode>
                <c:ptCount val="12"/>
                <c:pt idx="6">
                  <c:v>76</c:v>
                </c:pt>
                <c:pt idx="7">
                  <c:v>81</c:v>
                </c:pt>
                <c:pt idx="8">
                  <c:v>82</c:v>
                </c:pt>
                <c:pt idx="9">
                  <c:v>88</c:v>
                </c:pt>
                <c:pt idx="10">
                  <c:v>130</c:v>
                </c:pt>
                <c:pt idx="11">
                  <c:v>132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8286592"/>
        <c:axId val="268300672"/>
      </c:barChart>
      <c:dateAx>
        <c:axId val="268286592"/>
        <c:scaling>
          <c:orientation val="minMax"/>
        </c:scaling>
        <c:delete val="0"/>
        <c:axPos val="b"/>
        <c:numFmt formatCode="mmm\,yy;@" sourceLinked="0"/>
        <c:majorTickMark val="out"/>
        <c:minorTickMark val="none"/>
        <c:tickLblPos val="nextTo"/>
        <c:crossAx val="268300672"/>
        <c:crosses val="autoZero"/>
        <c:auto val="1"/>
        <c:lblOffset val="100"/>
        <c:baseTimeUnit val="months"/>
      </c:dateAx>
      <c:valAx>
        <c:axId val="268300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828659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后勤事件分模块!$B$1</c:f>
              <c:strCache>
                <c:ptCount val="1"/>
                <c:pt idx="0">
                  <c:v>问题总数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后勤事件分模块!$A$2:$A$6</c:f>
              <c:strCache>
                <c:ptCount val="5"/>
                <c:pt idx="0">
                  <c:v>MM</c:v>
                </c:pt>
                <c:pt idx="1">
                  <c:v>PP</c:v>
                </c:pt>
                <c:pt idx="2">
                  <c:v>SD</c:v>
                </c:pt>
                <c:pt idx="3">
                  <c:v>PM</c:v>
                </c:pt>
                <c:pt idx="4">
                  <c:v>MD</c:v>
                </c:pt>
              </c:strCache>
            </c:strRef>
          </c:cat>
          <c:val>
            <c:numRef>
              <c:f>后勤事件分模块!$B$2:$B$6</c:f>
              <c:numCache>
                <c:formatCode>General</c:formatCode>
                <c:ptCount val="5"/>
                <c:pt idx="0">
                  <c:v>107</c:v>
                </c:pt>
                <c:pt idx="1">
                  <c:v>16</c:v>
                </c:pt>
                <c:pt idx="2">
                  <c:v>17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后勤事件分模块!$C$1</c:f>
              <c:strCache>
                <c:ptCount val="1"/>
                <c:pt idx="0">
                  <c:v>关闭数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后勤事件分模块!$A$2:$A$6</c:f>
              <c:strCache>
                <c:ptCount val="5"/>
                <c:pt idx="0">
                  <c:v>MM</c:v>
                </c:pt>
                <c:pt idx="1">
                  <c:v>PP</c:v>
                </c:pt>
                <c:pt idx="2">
                  <c:v>SD</c:v>
                </c:pt>
                <c:pt idx="3">
                  <c:v>PM</c:v>
                </c:pt>
                <c:pt idx="4">
                  <c:v>MD</c:v>
                </c:pt>
              </c:strCache>
            </c:strRef>
          </c:cat>
          <c:val>
            <c:numRef>
              <c:f>后勤事件分模块!$C$2:$C$6</c:f>
              <c:numCache>
                <c:formatCode>General</c:formatCode>
                <c:ptCount val="5"/>
                <c:pt idx="0">
                  <c:v>98</c:v>
                </c:pt>
                <c:pt idx="1">
                  <c:v>13</c:v>
                </c:pt>
                <c:pt idx="2">
                  <c:v>15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121664"/>
        <c:axId val="299131648"/>
      </c:barChart>
      <c:lineChart>
        <c:grouping val="standard"/>
        <c:varyColors val="0"/>
        <c:ser>
          <c:idx val="2"/>
          <c:order val="2"/>
          <c:tx>
            <c:strRef>
              <c:f>后勤事件分模块!$D$1</c:f>
              <c:strCache>
                <c:ptCount val="1"/>
                <c:pt idx="0">
                  <c:v>关闭工时</c:v>
                </c:pt>
              </c:strCache>
            </c:strRef>
          </c:tx>
          <c:spPr>
            <a:ln w="19050">
              <a:solidFill>
                <a:srgbClr val="FFC000"/>
              </a:solidFill>
              <a:prstDash val="sysDash"/>
            </a:ln>
          </c:spPr>
          <c:marker>
            <c:symbol val="diamond"/>
            <c:size val="7"/>
            <c:spPr>
              <a:solidFill>
                <a:srgbClr val="FFC000"/>
              </a:solidFill>
              <a:ln w="19050">
                <a:solidFill>
                  <a:srgbClr val="FFC000"/>
                </a:solidFill>
                <a:prstDash val="sysDash"/>
              </a:ln>
            </c:spPr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后勤事件分模块!$A$2:$A$6</c:f>
              <c:strCache>
                <c:ptCount val="5"/>
                <c:pt idx="0">
                  <c:v>MM</c:v>
                </c:pt>
                <c:pt idx="1">
                  <c:v>PP</c:v>
                </c:pt>
                <c:pt idx="2">
                  <c:v>SD</c:v>
                </c:pt>
                <c:pt idx="3">
                  <c:v>PM</c:v>
                </c:pt>
                <c:pt idx="4">
                  <c:v>MD</c:v>
                </c:pt>
              </c:strCache>
            </c:strRef>
          </c:cat>
          <c:val>
            <c:numRef>
              <c:f>后勤事件分模块!$D$2:$D$6</c:f>
              <c:numCache>
                <c:formatCode>General</c:formatCode>
                <c:ptCount val="5"/>
                <c:pt idx="0">
                  <c:v>180.6</c:v>
                </c:pt>
                <c:pt idx="1">
                  <c:v>48.5</c:v>
                </c:pt>
                <c:pt idx="2">
                  <c:v>43.6</c:v>
                </c:pt>
                <c:pt idx="3">
                  <c:v>0</c:v>
                </c:pt>
                <c:pt idx="4">
                  <c:v>19.5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133184"/>
        <c:axId val="299143168"/>
      </c:lineChart>
      <c:catAx>
        <c:axId val="29912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299131648"/>
        <c:crosses val="autoZero"/>
        <c:auto val="1"/>
        <c:lblAlgn val="ctr"/>
        <c:lblOffset val="100"/>
        <c:noMultiLvlLbl val="0"/>
      </c:catAx>
      <c:valAx>
        <c:axId val="2991316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99121664"/>
        <c:crosses val="autoZero"/>
        <c:crossBetween val="between"/>
      </c:valAx>
      <c:catAx>
        <c:axId val="299133184"/>
        <c:scaling>
          <c:orientation val="minMax"/>
        </c:scaling>
        <c:delete val="1"/>
        <c:axPos val="b"/>
        <c:majorTickMark val="out"/>
        <c:minorTickMark val="none"/>
        <c:tickLblPos val="nextTo"/>
        <c:crossAx val="299143168"/>
        <c:crosses val="autoZero"/>
        <c:auto val="1"/>
        <c:lblAlgn val="ctr"/>
        <c:lblOffset val="100"/>
        <c:noMultiLvlLbl val="0"/>
      </c:catAx>
      <c:valAx>
        <c:axId val="2991431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99133184"/>
        <c:crosses val="max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后勤事件分模块!$B$1</c:f>
              <c:strCache>
                <c:ptCount val="1"/>
                <c:pt idx="0">
                  <c:v>问题总数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后勤事件分模块!$A$2:$A$7</c:f>
              <c:strCache>
                <c:ptCount val="6"/>
                <c:pt idx="0">
                  <c:v>MM</c:v>
                </c:pt>
                <c:pt idx="1">
                  <c:v>PP</c:v>
                </c:pt>
                <c:pt idx="2">
                  <c:v>SD</c:v>
                </c:pt>
                <c:pt idx="3">
                  <c:v>PM</c:v>
                </c:pt>
                <c:pt idx="4">
                  <c:v>MD</c:v>
                </c:pt>
                <c:pt idx="5">
                  <c:v>ABAP</c:v>
                </c:pt>
              </c:strCache>
            </c:strRef>
          </c:cat>
          <c:val>
            <c:numRef>
              <c:f>后勤事件分模块!$B$2:$B$7</c:f>
              <c:numCache>
                <c:formatCode>General</c:formatCode>
                <c:ptCount val="6"/>
                <c:pt idx="0">
                  <c:v>114</c:v>
                </c:pt>
                <c:pt idx="1">
                  <c:v>7</c:v>
                </c:pt>
                <c:pt idx="2">
                  <c:v>13</c:v>
                </c:pt>
                <c:pt idx="3">
                  <c:v>0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后勤事件分模块!$C$1</c:f>
              <c:strCache>
                <c:ptCount val="1"/>
                <c:pt idx="0">
                  <c:v>关闭数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后勤事件分模块!$A$2:$A$7</c:f>
              <c:strCache>
                <c:ptCount val="6"/>
                <c:pt idx="0">
                  <c:v>MM</c:v>
                </c:pt>
                <c:pt idx="1">
                  <c:v>PP</c:v>
                </c:pt>
                <c:pt idx="2">
                  <c:v>SD</c:v>
                </c:pt>
                <c:pt idx="3">
                  <c:v>PM</c:v>
                </c:pt>
                <c:pt idx="4">
                  <c:v>MD</c:v>
                </c:pt>
                <c:pt idx="5">
                  <c:v>ABAP</c:v>
                </c:pt>
              </c:strCache>
            </c:strRef>
          </c:cat>
          <c:val>
            <c:numRef>
              <c:f>后勤事件分模块!$C$2:$C$7</c:f>
              <c:numCache>
                <c:formatCode>General</c:formatCode>
                <c:ptCount val="6"/>
                <c:pt idx="0">
                  <c:v>111</c:v>
                </c:pt>
                <c:pt idx="1">
                  <c:v>5</c:v>
                </c:pt>
                <c:pt idx="2">
                  <c:v>12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8377472"/>
        <c:axId val="268379264"/>
      </c:barChart>
      <c:lineChart>
        <c:grouping val="standard"/>
        <c:varyColors val="0"/>
        <c:ser>
          <c:idx val="2"/>
          <c:order val="2"/>
          <c:tx>
            <c:strRef>
              <c:f>后勤事件分模块!$D$1</c:f>
              <c:strCache>
                <c:ptCount val="1"/>
                <c:pt idx="0">
                  <c:v>发生工时</c:v>
                </c:pt>
              </c:strCache>
            </c:strRef>
          </c:tx>
          <c:spPr>
            <a:ln w="19050">
              <a:solidFill>
                <a:srgbClr val="FFC000"/>
              </a:solidFill>
              <a:prstDash val="sysDash"/>
            </a:ln>
          </c:spPr>
          <c:marker>
            <c:symbol val="diamond"/>
            <c:size val="7"/>
            <c:spPr>
              <a:solidFill>
                <a:srgbClr val="FFC000"/>
              </a:solidFill>
              <a:ln w="19050">
                <a:solidFill>
                  <a:srgbClr val="FFC000"/>
                </a:solidFill>
                <a:prstDash val="sysDash"/>
              </a:ln>
            </c:spPr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后勤事件分模块!$A$2:$A$7</c:f>
              <c:strCache>
                <c:ptCount val="6"/>
                <c:pt idx="0">
                  <c:v>MM</c:v>
                </c:pt>
                <c:pt idx="1">
                  <c:v>PP</c:v>
                </c:pt>
                <c:pt idx="2">
                  <c:v>SD</c:v>
                </c:pt>
                <c:pt idx="3">
                  <c:v>PM</c:v>
                </c:pt>
                <c:pt idx="4">
                  <c:v>MD</c:v>
                </c:pt>
                <c:pt idx="5">
                  <c:v>ABAP</c:v>
                </c:pt>
              </c:strCache>
            </c:strRef>
          </c:cat>
          <c:val>
            <c:numRef>
              <c:f>后勤事件分模块!$D$2:$D$7</c:f>
              <c:numCache>
                <c:formatCode>General</c:formatCode>
                <c:ptCount val="6"/>
                <c:pt idx="0">
                  <c:v>163.1</c:v>
                </c:pt>
                <c:pt idx="1">
                  <c:v>5.9</c:v>
                </c:pt>
                <c:pt idx="2">
                  <c:v>19.5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8380800"/>
        <c:axId val="268398976"/>
      </c:lineChart>
      <c:catAx>
        <c:axId val="26837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268379264"/>
        <c:crosses val="autoZero"/>
        <c:auto val="1"/>
        <c:lblAlgn val="ctr"/>
        <c:lblOffset val="100"/>
        <c:noMultiLvlLbl val="0"/>
      </c:catAx>
      <c:valAx>
        <c:axId val="2683792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68377472"/>
        <c:crosses val="autoZero"/>
        <c:crossBetween val="between"/>
      </c:valAx>
      <c:catAx>
        <c:axId val="268380800"/>
        <c:scaling>
          <c:orientation val="minMax"/>
        </c:scaling>
        <c:delete val="1"/>
        <c:axPos val="b"/>
        <c:majorTickMark val="out"/>
        <c:minorTickMark val="none"/>
        <c:tickLblPos val="nextTo"/>
        <c:crossAx val="268398976"/>
        <c:crosses val="autoZero"/>
        <c:auto val="1"/>
        <c:lblAlgn val="ctr"/>
        <c:lblOffset val="100"/>
        <c:noMultiLvlLbl val="0"/>
      </c:catAx>
      <c:valAx>
        <c:axId val="26839897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68380800"/>
        <c:crosses val="max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446470506976099E-2"/>
          <c:y val="2.0146189957916661E-2"/>
          <c:w val="0.88140361250332089"/>
          <c:h val="0.74657181877214629"/>
        </c:manualLayout>
      </c:layout>
      <c:lineChart>
        <c:grouping val="standard"/>
        <c:varyColors val="0"/>
        <c:ser>
          <c:idx val="0"/>
          <c:order val="0"/>
          <c:tx>
            <c:strRef>
              <c:f>'财务事件统计(当月)'!$A$2</c:f>
              <c:strCache>
                <c:ptCount val="1"/>
                <c:pt idx="0">
                  <c:v>问题总数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marker>
            <c:symbol val="square"/>
            <c:size val="7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dLbls>
            <c:txPr>
              <a:bodyPr/>
              <a:lstStyle/>
              <a:p>
                <a:pPr>
                  <a:defRPr sz="1000">
                    <a:solidFill>
                      <a:schemeClr val="accent5">
                        <a:lumMod val="75000"/>
                      </a:schemeClr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'财务事件统计(当月)'!$C$1:$P$1</c:f>
              <c:numCache>
                <c:formatCode>mmm\,yy;@</c:formatCode>
                <c:ptCount val="14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  <c:pt idx="3">
                  <c:v>42583</c:v>
                </c:pt>
                <c:pt idx="4">
                  <c:v>42614</c:v>
                </c:pt>
                <c:pt idx="5">
                  <c:v>42644</c:v>
                </c:pt>
                <c:pt idx="6">
                  <c:v>42675</c:v>
                </c:pt>
                <c:pt idx="7">
                  <c:v>42705</c:v>
                </c:pt>
                <c:pt idx="8">
                  <c:v>42736</c:v>
                </c:pt>
                <c:pt idx="9">
                  <c:v>42767</c:v>
                </c:pt>
                <c:pt idx="10">
                  <c:v>42795</c:v>
                </c:pt>
                <c:pt idx="11">
                  <c:v>42826</c:v>
                </c:pt>
                <c:pt idx="12">
                  <c:v>42856</c:v>
                </c:pt>
                <c:pt idx="13">
                  <c:v>42887</c:v>
                </c:pt>
              </c:numCache>
            </c:numRef>
          </c:cat>
          <c:val>
            <c:numRef>
              <c:f>'财务事件统计(当月)'!$C$2:$P$2</c:f>
              <c:numCache>
                <c:formatCode>General</c:formatCode>
                <c:ptCount val="14"/>
                <c:pt idx="0">
                  <c:v>128</c:v>
                </c:pt>
                <c:pt idx="1">
                  <c:v>91</c:v>
                </c:pt>
                <c:pt idx="2">
                  <c:v>96</c:v>
                </c:pt>
                <c:pt idx="3">
                  <c:v>61</c:v>
                </c:pt>
                <c:pt idx="4">
                  <c:v>37</c:v>
                </c:pt>
                <c:pt idx="5">
                  <c:v>35</c:v>
                </c:pt>
                <c:pt idx="6">
                  <c:v>49</c:v>
                </c:pt>
                <c:pt idx="7">
                  <c:v>35</c:v>
                </c:pt>
                <c:pt idx="8">
                  <c:v>34</c:v>
                </c:pt>
                <c:pt idx="9">
                  <c:v>15</c:v>
                </c:pt>
                <c:pt idx="10">
                  <c:v>39</c:v>
                </c:pt>
                <c:pt idx="11">
                  <c:v>27</c:v>
                </c:pt>
                <c:pt idx="12">
                  <c:v>16</c:v>
                </c:pt>
                <c:pt idx="13">
                  <c:v>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'财务事件统计(当月)'!$A$3</c:f>
              <c:strCache>
                <c:ptCount val="1"/>
                <c:pt idx="0">
                  <c:v>开口问题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</c:spPr>
          </c:marker>
          <c:dLbls>
            <c:txPr>
              <a:bodyPr/>
              <a:lstStyle/>
              <a:p>
                <a:pPr>
                  <a:defRPr sz="1000">
                    <a:solidFill>
                      <a:schemeClr val="accent6">
                        <a:lumMod val="75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'财务事件统计(当月)'!$C$1:$P$1</c:f>
              <c:numCache>
                <c:formatCode>mmm\,yy;@</c:formatCode>
                <c:ptCount val="14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  <c:pt idx="3">
                  <c:v>42583</c:v>
                </c:pt>
                <c:pt idx="4">
                  <c:v>42614</c:v>
                </c:pt>
                <c:pt idx="5">
                  <c:v>42644</c:v>
                </c:pt>
                <c:pt idx="6">
                  <c:v>42675</c:v>
                </c:pt>
                <c:pt idx="7">
                  <c:v>42705</c:v>
                </c:pt>
                <c:pt idx="8">
                  <c:v>42736</c:v>
                </c:pt>
                <c:pt idx="9">
                  <c:v>42767</c:v>
                </c:pt>
                <c:pt idx="10">
                  <c:v>42795</c:v>
                </c:pt>
                <c:pt idx="11">
                  <c:v>42826</c:v>
                </c:pt>
                <c:pt idx="12">
                  <c:v>42856</c:v>
                </c:pt>
                <c:pt idx="13">
                  <c:v>42887</c:v>
                </c:pt>
              </c:numCache>
            </c:numRef>
          </c:cat>
          <c:val>
            <c:numRef>
              <c:f>'财务事件统计(当月)'!$C$3:$P$3</c:f>
              <c:numCache>
                <c:formatCode>General</c:formatCode>
                <c:ptCount val="14"/>
                <c:pt idx="0">
                  <c:v>12</c:v>
                </c:pt>
                <c:pt idx="1">
                  <c:v>10</c:v>
                </c:pt>
                <c:pt idx="2">
                  <c:v>18</c:v>
                </c:pt>
                <c:pt idx="3">
                  <c:v>14</c:v>
                </c:pt>
                <c:pt idx="4">
                  <c:v>12</c:v>
                </c:pt>
                <c:pt idx="5">
                  <c:v>13</c:v>
                </c:pt>
                <c:pt idx="6">
                  <c:v>9</c:v>
                </c:pt>
                <c:pt idx="7">
                  <c:v>4</c:v>
                </c:pt>
                <c:pt idx="8">
                  <c:v>9</c:v>
                </c:pt>
                <c:pt idx="9">
                  <c:v>3</c:v>
                </c:pt>
                <c:pt idx="10">
                  <c:v>12</c:v>
                </c:pt>
                <c:pt idx="11">
                  <c:v>11</c:v>
                </c:pt>
                <c:pt idx="12">
                  <c:v>7</c:v>
                </c:pt>
                <c:pt idx="1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8427264"/>
        <c:axId val="268428800"/>
      </c:lineChart>
      <c:dateAx>
        <c:axId val="268427264"/>
        <c:scaling>
          <c:orientation val="minMax"/>
        </c:scaling>
        <c:delete val="0"/>
        <c:axPos val="b"/>
        <c:numFmt formatCode="mmm\!\,yy;@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268428800"/>
        <c:crosses val="autoZero"/>
        <c:auto val="1"/>
        <c:lblOffset val="100"/>
        <c:baseTimeUnit val="months"/>
      </c:dateAx>
      <c:valAx>
        <c:axId val="268428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2684272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7638426176891251"/>
          <c:y val="0.90884665975644507"/>
          <c:w val="0.44723172147238888"/>
          <c:h val="6.7867590454195548E-2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017118195459508E-2"/>
          <c:y val="3.9953948279936022E-2"/>
          <c:w val="0.91587828708799146"/>
          <c:h val="0.78517454865233216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'财务事件统计(当月)'!$A$5</c:f>
              <c:strCache>
                <c:ptCount val="1"/>
                <c:pt idx="0">
                  <c:v>超期问题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'财务事件统计(当月)'!$E$1:$P$1</c:f>
              <c:numCache>
                <c:formatCode>mmm\,yy;@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'财务事件统计(当月)'!$E$5:$P$5</c:f>
              <c:numCache>
                <c:formatCode>General</c:formatCode>
                <c:ptCount val="12"/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</c:numCache>
            </c:numRef>
          </c:val>
        </c:ser>
        <c:ser>
          <c:idx val="2"/>
          <c:order val="1"/>
          <c:tx>
            <c:strRef>
              <c:f>'财务事件统计(当月)'!$A$4</c:f>
              <c:strCache>
                <c:ptCount val="1"/>
                <c:pt idx="0">
                  <c:v>关闭问题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'财务事件统计(当月)'!$E$1:$P$1</c:f>
              <c:numCache>
                <c:formatCode>mmm\,yy;@</c:formatCode>
                <c:ptCount val="12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</c:numCache>
            </c:numRef>
          </c:cat>
          <c:val>
            <c:numRef>
              <c:f>'财务事件统计(当月)'!$E$4:$P$4</c:f>
              <c:numCache>
                <c:formatCode>General</c:formatCode>
                <c:ptCount val="12"/>
                <c:pt idx="8">
                  <c:v>20</c:v>
                </c:pt>
                <c:pt idx="9">
                  <c:v>20</c:v>
                </c:pt>
                <c:pt idx="10">
                  <c:v>19</c:v>
                </c:pt>
                <c:pt idx="1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203200"/>
        <c:axId val="299209088"/>
      </c:barChart>
      <c:dateAx>
        <c:axId val="299203200"/>
        <c:scaling>
          <c:orientation val="minMax"/>
        </c:scaling>
        <c:delete val="0"/>
        <c:axPos val="b"/>
        <c:numFmt formatCode="mmm\!\,yy;@" sourceLinked="0"/>
        <c:majorTickMark val="out"/>
        <c:minorTickMark val="none"/>
        <c:tickLblPos val="nextTo"/>
        <c:crossAx val="299209088"/>
        <c:crosses val="autoZero"/>
        <c:auto val="1"/>
        <c:lblOffset val="100"/>
        <c:baseTimeUnit val="months"/>
      </c:dateAx>
      <c:valAx>
        <c:axId val="299209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920320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54799947-D2F7-4EC5-A261-78EE313028E5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将当月关闭的后勤运维和财务运维的事件和问题，所花费的工时按照责任部门分类汇总，产生当月数据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11+1</a:t>
            </a:r>
            <a:r>
              <a:rPr lang="zh-CN" altLang="en-US" dirty="0" smtClean="0"/>
              <a:t>的（历史最近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个月</a:t>
            </a:r>
            <a:r>
              <a:rPr lang="en-US" altLang="zh-CN" dirty="0" smtClean="0"/>
              <a:t>+</a:t>
            </a:r>
            <a:r>
              <a:rPr lang="zh-CN" altLang="en-US" dirty="0" smtClean="0"/>
              <a:t>当月）运维工时统计图表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1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将当月关闭的问题，按照分析、开发、测试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个分类统计的工时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用饼图体现</a:t>
            </a:r>
            <a:r>
              <a:rPr lang="en-US" altLang="zh-CN" dirty="0" smtClean="0"/>
              <a:t>3</a:t>
            </a:r>
            <a:r>
              <a:rPr lang="zh-CN" altLang="en-US" dirty="0" smtClean="0"/>
              <a:t>者的数值和百分比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根据数据分析运维工作（模块、开发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）的工作负荷（</a:t>
            </a:r>
            <a:r>
              <a:rPr lang="zh-CN" altLang="en-US" sz="1200" dirty="0" smtClean="0"/>
              <a:t>试运行阶段开始与</a:t>
            </a:r>
            <a:r>
              <a:rPr lang="en-US" altLang="zh-CN" sz="1200" dirty="0" smtClean="0"/>
              <a:t>SOW</a:t>
            </a:r>
            <a:r>
              <a:rPr lang="zh-CN" altLang="en-US" sz="1200" dirty="0" smtClean="0"/>
              <a:t>定义做对标分析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17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54799947-D2F7-4EC5-A261-78EE313028E5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4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54799947-D2F7-4EC5-A261-78EE313028E5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54799947-D2F7-4EC5-A261-78EE313028E5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54799947-D2F7-4EC5-A261-78EE313028E5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fr-FR" altLang="fr-FR" sz="2600" b="1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Speaker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-176929" y="2349229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5"/>
          <p:cNvSpPr>
            <a:spLocks noChangeArrowheads="1"/>
          </p:cNvSpPr>
          <p:nvPr/>
        </p:nvSpPr>
        <p:spPr bwMode="auto">
          <a:xfrm>
            <a:off x="9824480" y="2568712"/>
            <a:ext cx="1967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2017-06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4"/>
          <p:cNvSpPr>
            <a:spLocks noChangeArrowheads="1"/>
          </p:cNvSpPr>
          <p:nvPr/>
        </p:nvSpPr>
        <p:spPr bwMode="auto">
          <a:xfrm>
            <a:off x="5390867" y="1640518"/>
            <a:ext cx="640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YFPO SAP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系统运维月度报告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a typeface="宋体" pitchFamily="2" charset="-122"/>
              </a:rPr>
              <a:t>财务</a:t>
            </a:r>
            <a:r>
              <a:rPr lang="zh-CN" altLang="en-US" sz="2800" b="1" dirty="0" smtClean="0">
                <a:ea typeface="宋体" pitchFamily="2" charset="-122"/>
              </a:rPr>
              <a:t>事件量（分</a:t>
            </a:r>
            <a:r>
              <a:rPr lang="zh-CN" altLang="en-US" sz="2800" b="1" dirty="0">
                <a:ea typeface="宋体" pitchFamily="2" charset="-122"/>
              </a:rPr>
              <a:t>系统</a:t>
            </a:r>
            <a:r>
              <a:rPr lang="zh-CN" altLang="en-US" sz="2800" b="1" dirty="0" smtClean="0">
                <a:ea typeface="宋体" pitchFamily="2" charset="-122"/>
              </a:rPr>
              <a:t>）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4656188"/>
            <a:ext cx="3912486" cy="1518981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分析说明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工时较多原因说明：问题总数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增加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WFM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有关）</a:t>
            </a: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9434" y="6822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本月参考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33211" y="125560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上</a:t>
            </a:r>
            <a:r>
              <a:rPr lang="zh-CN" altLang="en-US" b="1" dirty="0" smtClean="0"/>
              <a:t>月参考</a:t>
            </a:r>
            <a:endParaRPr lang="zh-CN" altLang="en-US" b="1" dirty="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797090"/>
              </p:ext>
            </p:extLst>
          </p:nvPr>
        </p:nvGraphicFramePr>
        <p:xfrm>
          <a:off x="6662057" y="1749353"/>
          <a:ext cx="4633130" cy="321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/>
          <p:cNvSpPr/>
          <p:nvPr/>
        </p:nvSpPr>
        <p:spPr>
          <a:xfrm>
            <a:off x="4536374" y="484750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资金系统有所增加凭据如下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872061"/>
              </p:ext>
            </p:extLst>
          </p:nvPr>
        </p:nvGraphicFramePr>
        <p:xfrm>
          <a:off x="431800" y="1140031"/>
          <a:ext cx="4912096" cy="3516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29127"/>
              </p:ext>
            </p:extLst>
          </p:nvPr>
        </p:nvGraphicFramePr>
        <p:xfrm>
          <a:off x="4750131" y="5415678"/>
          <a:ext cx="5212856" cy="835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020"/>
                <a:gridCol w="546265"/>
                <a:gridCol w="736270"/>
                <a:gridCol w="1353787"/>
                <a:gridCol w="843447"/>
                <a:gridCol w="973067"/>
              </a:tblGrid>
              <a:tr h="29072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1" u="none" strike="noStrike" dirty="0">
                          <a:effectLst/>
                        </a:rPr>
                        <a:t>消息编号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1" u="none" strike="noStrike">
                          <a:effectLst/>
                        </a:rPr>
                        <a:t>状态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1" u="none" strike="noStrike">
                          <a:effectLst/>
                        </a:rPr>
                        <a:t>处理人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1" u="none" strike="noStrike">
                          <a:effectLst/>
                        </a:rPr>
                        <a:t>问题标题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1" u="none" strike="noStrike">
                          <a:effectLst/>
                        </a:rPr>
                        <a:t>创建日期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1" u="none" strike="noStrike" dirty="0">
                          <a:effectLst/>
                        </a:rPr>
                        <a:t>最新更改日期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36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6000000092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</a:rPr>
                        <a:t>已结算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士华 孙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</a:rPr>
                        <a:t>汇票托收没有生成凭证</a:t>
                      </a:r>
                      <a:r>
                        <a:rPr lang="en-US" altLang="zh-CN" sz="1000" u="none" strike="noStrike" dirty="0">
                          <a:effectLst/>
                        </a:rPr>
                        <a:t>(TTS IMP000000984)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2017.04.24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</a:rPr>
                        <a:t>2017.06.13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302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6000000224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已结算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士华 孙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</a:rPr>
                        <a:t>工行前置机无法重启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</a:rPr>
                        <a:t>2017.05.16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</a:rPr>
                        <a:t>2017.06.08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0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0"/>
          <p:cNvSpPr>
            <a:spLocks noChangeArrowheads="1"/>
          </p:cNvSpPr>
          <p:nvPr/>
        </p:nvSpPr>
        <p:spPr bwMode="auto">
          <a:xfrm>
            <a:off x="1298575" y="858838"/>
            <a:ext cx="23288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18435" name="Picture 11" descr="C:\Users\apple\Desktop\mb\222222222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25"/>
            <a:ext cx="1341438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gray">
          <a:xfrm>
            <a:off x="1412183" y="1994794"/>
            <a:ext cx="0" cy="284169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46800" rIns="0" bIns="46800" anchor="ctr"/>
          <a:lstStyle/>
          <a:p>
            <a:endParaRPr lang="zh-CN" altLang="en-US" sz="2800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2263083" y="3142421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财务运行报告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513783" y="3139246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3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2263083" y="3774246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结关账问题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13783" y="3769484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4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2263083" y="4404484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BASIS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运行监控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513783" y="4409246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5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2280546" y="2512184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后勤运行报告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1528159" y="2515261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2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2243163" y="1957211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运维工时概览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1525282" y="1960288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1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gray">
          <a:xfrm rot="5400000">
            <a:off x="1382511" y="3853680"/>
            <a:ext cx="432000" cy="2492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 cmpd="sng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endParaRPr lang="zh-CN" altLang="en-US" sz="1400" b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859290"/>
            <a:ext cx="10035401" cy="484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itchFamily="2" charset="-122"/>
              </a:rPr>
              <a:t>后勤问题汇总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65766" y="1856034"/>
            <a:ext cx="7026234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@</a:t>
            </a:r>
            <a:r>
              <a:rPr lang="zh-CN" altLang="en-US" sz="1200" dirty="0" smtClean="0"/>
              <a:t>永静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、盘点差异导入错误，临时措施是否能教给关键用户？这个程序优化可以做到什么程度？如何防错？</a:t>
            </a:r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目前计划在导入时增加校验逻辑，但是前台是否放开编辑权限后续会再评估下风险。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、时间差的原因请详细分析</a:t>
            </a:r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时间差问题目前方案是在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wfm</a:t>
            </a:r>
            <a:r>
              <a:rPr lang="zh-CN" altLang="en-US" sz="1200" dirty="0" smtClean="0">
                <a:solidFill>
                  <a:srgbClr val="FF0000"/>
                </a:solidFill>
              </a:rPr>
              <a:t>做校验，已提交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wfm</a:t>
            </a:r>
            <a:r>
              <a:rPr lang="zh-CN" altLang="en-US" sz="1200" dirty="0" smtClean="0">
                <a:solidFill>
                  <a:srgbClr val="FF0000"/>
                </a:solidFill>
              </a:rPr>
              <a:t>审批流程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8513" y="5525846"/>
            <a:ext cx="4180526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3.</a:t>
            </a:r>
            <a:r>
              <a:rPr lang="zh-CN" altLang="en-US" sz="1200" dirty="0" smtClean="0">
                <a:solidFill>
                  <a:srgbClr val="FF0000"/>
                </a:solidFill>
              </a:rPr>
              <a:t>之前的</a:t>
            </a:r>
            <a:r>
              <a:rPr lang="en-US" altLang="zh-CN" sz="1200" dirty="0" smtClean="0">
                <a:solidFill>
                  <a:srgbClr val="FF0000"/>
                </a:solidFill>
              </a:rPr>
              <a:t>job</a:t>
            </a:r>
            <a:r>
              <a:rPr lang="zh-CN" altLang="en-US" sz="1200" dirty="0" smtClean="0">
                <a:solidFill>
                  <a:srgbClr val="FF0000"/>
                </a:solidFill>
              </a:rPr>
              <a:t>部署是通过前面的大</a:t>
            </a:r>
            <a:r>
              <a:rPr lang="en-US" altLang="zh-CN" sz="1200" dirty="0" smtClean="0">
                <a:solidFill>
                  <a:srgbClr val="FF0000"/>
                </a:solidFill>
              </a:rPr>
              <a:t>JOB</a:t>
            </a:r>
            <a:r>
              <a:rPr lang="zh-CN" altLang="en-US" sz="1200" dirty="0" smtClean="0">
                <a:solidFill>
                  <a:srgbClr val="FF0000"/>
                </a:solidFill>
              </a:rPr>
              <a:t>运行后触发的，现在改成每天</a:t>
            </a:r>
            <a:r>
              <a:rPr lang="en-US" altLang="zh-CN" sz="1200" dirty="0" smtClean="0">
                <a:solidFill>
                  <a:srgbClr val="FF0000"/>
                </a:solidFill>
              </a:rPr>
              <a:t>6</a:t>
            </a:r>
            <a:r>
              <a:rPr lang="zh-CN" altLang="en-US" sz="1200" dirty="0" smtClean="0">
                <a:solidFill>
                  <a:srgbClr val="FF0000"/>
                </a:solidFill>
              </a:rPr>
              <a:t>点半跑了，这种部署方式比较稳定，之前的部署方式，有时候观察接口分析问题会忘了部署就会出现问题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9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a typeface="宋体" pitchFamily="2" charset="-122"/>
              </a:rPr>
              <a:t>财务</a:t>
            </a:r>
            <a:r>
              <a:rPr lang="zh-CN" altLang="en-US" sz="2800" b="1" dirty="0" smtClean="0">
                <a:ea typeface="宋体" pitchFamily="2" charset="-122"/>
              </a:rPr>
              <a:t>问题汇总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26710"/>
              </p:ext>
            </p:extLst>
          </p:nvPr>
        </p:nvGraphicFramePr>
        <p:xfrm>
          <a:off x="890648" y="1232972"/>
          <a:ext cx="10054440" cy="4525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9913"/>
                <a:gridCol w="2593334"/>
                <a:gridCol w="914400"/>
                <a:gridCol w="4686793"/>
              </a:tblGrid>
              <a:tr h="79710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u="none" strike="noStrike" dirty="0">
                          <a:effectLst/>
                        </a:rPr>
                        <a:t>系统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模块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u="none" strike="noStrike" dirty="0">
                          <a:effectLst/>
                        </a:rPr>
                        <a:t>问题描述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u="none" strike="noStrike" dirty="0">
                          <a:effectLst/>
                        </a:rPr>
                        <a:t>重复频率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u="none" strike="noStrike" dirty="0">
                          <a:effectLst/>
                        </a:rPr>
                        <a:t>进展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结果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971" marR="7971" marT="7971" marB="0" anchor="ctr"/>
                </a:tc>
              </a:tr>
              <a:tr h="7731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WFM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收款核销失败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原因代码</a:t>
                      </a:r>
                      <a:r>
                        <a:rPr lang="en-US" altLang="zh-CN" sz="1200" u="none" strike="noStrike">
                          <a:effectLst/>
                        </a:rPr>
                        <a:t>105</a:t>
                      </a:r>
                      <a:r>
                        <a:rPr lang="zh-CN" altLang="en-US" sz="1200" u="none" strike="noStrike">
                          <a:effectLst/>
                        </a:rPr>
                        <a:t>的问题 ：经查是</a:t>
                      </a:r>
                      <a:r>
                        <a:rPr lang="en-US" altLang="zh-CN" sz="1200" u="none" strike="noStrike">
                          <a:effectLst/>
                        </a:rPr>
                        <a:t>WFM</a:t>
                      </a:r>
                      <a:r>
                        <a:rPr lang="zh-CN" altLang="en-US" sz="1200" u="none" strike="noStrike">
                          <a:effectLst/>
                        </a:rPr>
                        <a:t>的“原因代码”没有发到</a:t>
                      </a:r>
                      <a:r>
                        <a:rPr lang="en-US" altLang="zh-CN" sz="1200" u="none" strike="noStrike">
                          <a:effectLst/>
                        </a:rPr>
                        <a:t>PI</a:t>
                      </a:r>
                      <a:r>
                        <a:rPr lang="zh-CN" altLang="en-US" sz="1200" u="none" strike="noStrike">
                          <a:effectLst/>
                        </a:rPr>
                        <a:t>（刘安琪追查中）。月结期间出现的情况已经临时处理完毕。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</a:tr>
              <a:tr h="620148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FI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71" marR="7971" marT="7971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权限调整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、因初始化问题需要调整分类。</a:t>
                      </a:r>
                      <a:r>
                        <a:rPr lang="en-US" altLang="zh-CN" sz="1200" u="none" strike="noStrike" dirty="0">
                          <a:effectLst/>
                        </a:rPr>
                        <a:t>AS01</a:t>
                      </a:r>
                      <a:r>
                        <a:rPr lang="zh-CN" altLang="en-US" sz="1200" u="none" strike="noStrike" dirty="0">
                          <a:effectLst/>
                        </a:rPr>
                        <a:t>权限不分配给用户，由运维在系统中添加资产   （已解决）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</a:tr>
              <a:tr h="6201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、</a:t>
                      </a:r>
                      <a:r>
                        <a:rPr lang="en-US" altLang="zh-CN" sz="1200" u="none" strike="noStrike" dirty="0">
                          <a:effectLst/>
                        </a:rPr>
                        <a:t>ABAVN</a:t>
                      </a:r>
                      <a:r>
                        <a:rPr lang="zh-CN" altLang="en-US" sz="1200" u="none" strike="noStrike" dirty="0">
                          <a:effectLst/>
                        </a:rPr>
                        <a:t>资产报废分配给用户，未传输到生产 孙世华要与姚志兰沟通后决定是否传输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</a:tr>
              <a:tr h="4671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因人员变更</a:t>
                      </a:r>
                      <a:r>
                        <a:rPr lang="en-US" altLang="zh-CN" sz="1200" u="none" strike="noStrike">
                          <a:effectLst/>
                        </a:rPr>
                        <a:t>,</a:t>
                      </a:r>
                      <a:r>
                        <a:rPr lang="zh-CN" altLang="en-US" sz="1200" u="none" strike="noStrike">
                          <a:effectLst/>
                        </a:rPr>
                        <a:t>会计凭证复核及制单人需变更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程序调整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配置表方式 （待用户</a:t>
                      </a:r>
                      <a:r>
                        <a:rPr lang="en-US" altLang="zh-CN" sz="1200" u="none" strike="noStrike" dirty="0">
                          <a:effectLst/>
                        </a:rPr>
                        <a:t>530</a:t>
                      </a:r>
                      <a:r>
                        <a:rPr lang="zh-CN" altLang="en-US" sz="1200" u="none" strike="noStrike" dirty="0">
                          <a:effectLst/>
                        </a:rPr>
                        <a:t>验证）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</a:tr>
              <a:tr h="4671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SAP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订单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4900001115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科目分配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孙世华跟进中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</a:tr>
              <a:tr h="46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资金系统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工行前置机断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(TTS IMP000000787)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已经开过会议讨论，方案待定中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</a:tr>
              <a:tr h="3140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FI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入固单处理差异的报错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方案已确定，本月下旬完成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971" marR="7971" marT="797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7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a typeface="宋体" pitchFamily="2" charset="-122"/>
              </a:rPr>
              <a:t>月</a:t>
            </a:r>
            <a:r>
              <a:rPr lang="zh-CN" altLang="en-US" sz="2800" b="1" dirty="0" smtClean="0">
                <a:ea typeface="宋体" pitchFamily="2" charset="-122"/>
              </a:rPr>
              <a:t>结关账问题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31721"/>
              </p:ext>
            </p:extLst>
          </p:nvPr>
        </p:nvGraphicFramePr>
        <p:xfrm>
          <a:off x="571252" y="1329520"/>
          <a:ext cx="9522776" cy="1603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299"/>
                <a:gridCol w="1591293"/>
                <a:gridCol w="1436915"/>
                <a:gridCol w="2054431"/>
                <a:gridCol w="3158838"/>
              </a:tblGrid>
              <a:tr h="580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effectLst/>
                        </a:rPr>
                        <a:t>系统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模块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effectLst/>
                        </a:rPr>
                        <a:t>问题描述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effectLst/>
                        </a:rPr>
                        <a:t>关联事件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effectLst/>
                        </a:rPr>
                        <a:t>重复频率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effectLst/>
                        </a:rPr>
                        <a:t>进展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结果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63119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FI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CO88</a:t>
                      </a:r>
                      <a:r>
                        <a:rPr lang="zh-CN" altLang="en-US" sz="1200" u="none" strike="noStrike">
                          <a:effectLst/>
                        </a:rPr>
                        <a:t>结算报错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报错科目被创建成了成本要素，已临时解决（修改后台配置可根本解决此问题发生）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91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维修工单类型错误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用户在</a:t>
                      </a:r>
                      <a:r>
                        <a:rPr lang="en-US" altLang="zh-CN" sz="1200" u="none" strike="noStrike" dirty="0">
                          <a:effectLst/>
                        </a:rPr>
                        <a:t>WFM</a:t>
                      </a:r>
                      <a:r>
                        <a:rPr lang="zh-CN" altLang="en-US" sz="1200" u="none" strike="noStrike" dirty="0">
                          <a:effectLst/>
                        </a:rPr>
                        <a:t>中操作有误，已解决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6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3518"/>
          </a:xfrm>
        </p:spPr>
        <p:txBody>
          <a:bodyPr/>
          <a:lstStyle/>
          <a:p>
            <a:r>
              <a:rPr lang="en-US" altLang="zh-CN" sz="2000" dirty="0"/>
              <a:t>《</a:t>
            </a:r>
            <a:r>
              <a:rPr lang="zh-CN" altLang="en-US" sz="2000" dirty="0"/>
              <a:t>因人员变更</a:t>
            </a:r>
            <a:r>
              <a:rPr lang="en-US" altLang="zh-CN" sz="2000" dirty="0"/>
              <a:t>,</a:t>
            </a:r>
            <a:r>
              <a:rPr lang="zh-CN" altLang="en-US" sz="2000" dirty="0"/>
              <a:t>会计凭证复核及制单人需变更</a:t>
            </a:r>
            <a:r>
              <a:rPr lang="en-US" altLang="zh-CN" sz="2000" dirty="0"/>
              <a:t>》</a:t>
            </a:r>
            <a:r>
              <a:rPr lang="zh-CN" altLang="en-US" sz="2000" dirty="0"/>
              <a:t>在程序中的代码为：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0" y="1195945"/>
            <a:ext cx="69437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0" y="3701143"/>
            <a:ext cx="70008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4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0"/>
          <p:cNvSpPr>
            <a:spLocks noChangeArrowheads="1"/>
          </p:cNvSpPr>
          <p:nvPr/>
        </p:nvSpPr>
        <p:spPr bwMode="auto">
          <a:xfrm>
            <a:off x="1298575" y="858838"/>
            <a:ext cx="23288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18435" name="Picture 11" descr="C:\Users\apple\Desktop\mb\222222222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25"/>
            <a:ext cx="1341438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gray">
          <a:xfrm>
            <a:off x="1412183" y="1994794"/>
            <a:ext cx="0" cy="284169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46800" rIns="0" bIns="46800" anchor="ctr"/>
          <a:lstStyle/>
          <a:p>
            <a:endParaRPr lang="zh-CN" altLang="en-US" sz="2800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2263083" y="3142421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财务运行报告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513783" y="3139246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3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2263083" y="3774246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结关账问题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13783" y="3769484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4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2263083" y="4404484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BASIS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运行监控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513783" y="4409246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5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2280546" y="2512184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后勤运行报告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1528159" y="2515261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2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2243163" y="1957211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运维工时概览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1525282" y="1960288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1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gray">
          <a:xfrm rot="5400000">
            <a:off x="1382511" y="4508784"/>
            <a:ext cx="432000" cy="2492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 cmpd="sng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endParaRPr lang="zh-CN" altLang="en-US" sz="1400" b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ea typeface="宋体" pitchFamily="2" charset="-122"/>
              </a:rPr>
              <a:t>BASIS-1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791570" y="749675"/>
            <a:ext cx="5093542" cy="572288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概览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400" dirty="0"/>
              <a:t>6</a:t>
            </a:r>
            <a:r>
              <a:rPr lang="zh-CN" altLang="en-US" sz="1400" dirty="0"/>
              <a:t>月</a:t>
            </a:r>
            <a:r>
              <a:rPr lang="en-US" altLang="zh-CN" sz="1400" dirty="0"/>
              <a:t>SLM</a:t>
            </a:r>
            <a:r>
              <a:rPr lang="zh-CN" altLang="en-US" sz="1400" dirty="0"/>
              <a:t>系统有两次停机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sz="1400" dirty="0" smtClean="0"/>
              <a:t>第一次停机是因为在新</a:t>
            </a:r>
            <a:r>
              <a:rPr lang="en-US" altLang="zh-CN" sz="1400" dirty="0" smtClean="0"/>
              <a:t>SLM</a:t>
            </a:r>
            <a:r>
              <a:rPr lang="zh-CN" altLang="en-US" sz="1400" dirty="0" smtClean="0"/>
              <a:t>系统装完后日志备份还未调试完毕的情况下日志目录撑满导致停机，目前日志备份已调试完毕以后此问题不会再出现。</a:t>
            </a:r>
            <a:endParaRPr lang="en-US" altLang="zh-CN" sz="1400" dirty="0" smtClean="0"/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1400" dirty="0" smtClean="0"/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sz="1400" dirty="0"/>
              <a:t>第二</a:t>
            </a:r>
            <a:r>
              <a:rPr lang="zh-CN" altLang="en-US" sz="1400" dirty="0" smtClean="0"/>
              <a:t>次停机是因为对数据库日志目录误操作改变了权限，导致数据库日志无法写入磁盘导致停机，以后会规范操作尽量规避此问题。</a:t>
            </a:r>
            <a:endParaRPr lang="en-US" altLang="zh-CN" sz="14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25713"/>
              </p:ext>
            </p:extLst>
          </p:nvPr>
        </p:nvGraphicFramePr>
        <p:xfrm>
          <a:off x="6175878" y="1211795"/>
          <a:ext cx="4999513" cy="5260762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783399"/>
                <a:gridCol w="2445457"/>
                <a:gridCol w="574584"/>
                <a:gridCol w="633215"/>
                <a:gridCol w="562858"/>
              </a:tblGrid>
              <a:tr h="4046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检查步骤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正常参考值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HBP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PIP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GRP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04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SM66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各工作进程状态为等待或运行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04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SM13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无更新任务记录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04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SM21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系统日志无红灯项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04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ST22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没有</a:t>
                      </a:r>
                      <a:r>
                        <a:rPr lang="en-US" sz="1200" u="none" strike="noStrike" dirty="0">
                          <a:effectLst/>
                        </a:rPr>
                        <a:t>DUMP</a:t>
                      </a:r>
                      <a:r>
                        <a:rPr lang="zh-CN" altLang="en-US" sz="1200" u="none" strike="noStrike" dirty="0">
                          <a:effectLst/>
                        </a:rPr>
                        <a:t>日志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04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SP01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假脱机和输出请求中无错误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04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SM37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已计划的作业全部完成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无取消的作业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04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DB13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无已取消和失败的备份任务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04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DB02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表空间使用率低于</a:t>
                      </a:r>
                      <a:r>
                        <a:rPr lang="en-US" altLang="zh-CN" sz="1200" u="none" strike="noStrike">
                          <a:effectLst/>
                        </a:rPr>
                        <a:t>90%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04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DB13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各数据库作业无报错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04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ST04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命中率不低于</a:t>
                      </a:r>
                      <a:r>
                        <a:rPr lang="en-US" altLang="zh-CN" sz="1200" u="none" strike="noStrike">
                          <a:effectLst/>
                        </a:rPr>
                        <a:t>98%</a:t>
                      </a:r>
                      <a:br>
                        <a:rPr lang="en-US" altLang="zh-CN" sz="1200" u="none" strike="noStrike">
                          <a:effectLst/>
                        </a:rPr>
                      </a:br>
                      <a:r>
                        <a:rPr lang="en-US" altLang="zh-CN" sz="1200" u="none" strike="noStrike">
                          <a:effectLst/>
                        </a:rPr>
                        <a:t>HANA</a:t>
                      </a:r>
                      <a:r>
                        <a:rPr lang="zh-CN" altLang="en-US" sz="1200" u="none" strike="noStrike">
                          <a:effectLst/>
                        </a:rPr>
                        <a:t>系统无警报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04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STMS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传输队列中无异常状态的传输请求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046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DF-H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各文件系统空间使用率不超过</a:t>
                      </a:r>
                      <a:r>
                        <a:rPr lang="en-US" altLang="zh-CN" sz="1200" u="none" strike="noStrike">
                          <a:effectLst/>
                        </a:rPr>
                        <a:t>90%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rgbClr val="92D050"/>
                          </a:solidFill>
                          <a:effectLst/>
                          <a:sym typeface="Wingdings"/>
                        </a:rPr>
                        <a:t></a:t>
                      </a:r>
                      <a:r>
                        <a:rPr lang="zh-CN" altLang="en-US" sz="12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92D05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97050" y="757235"/>
            <a:ext cx="496045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HBP/PIP/GRP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巡检记录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76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ea typeface="宋体" pitchFamily="2" charset="-122"/>
              </a:rPr>
              <a:t>BASIS-2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2" name="矩形 15"/>
          <p:cNvSpPr>
            <a:spLocks noChangeArrowheads="1"/>
          </p:cNvSpPr>
          <p:nvPr/>
        </p:nvSpPr>
        <p:spPr bwMode="auto">
          <a:xfrm>
            <a:off x="760365" y="4012442"/>
            <a:ext cx="10464800" cy="233147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分析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本月平均处理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时间对比上月有小幅下降，但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ZFIR023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ZCOR004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两个事务处理时间对比上个月有大幅增加，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建议结合实际业务以及用户实际操作分析一下。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0042" y="72439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系统平均处理时间</a:t>
            </a:r>
            <a:endParaRPr lang="zh-CN" altLang="en-US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85684"/>
              </p:ext>
            </p:extLst>
          </p:nvPr>
        </p:nvGraphicFramePr>
        <p:xfrm>
          <a:off x="5818038" y="1112139"/>
          <a:ext cx="5131877" cy="266635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79741"/>
                <a:gridCol w="487732"/>
                <a:gridCol w="1329070"/>
                <a:gridCol w="893135"/>
                <a:gridCol w="786809"/>
                <a:gridCol w="655390"/>
              </a:tblGrid>
              <a:tr h="6569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T-Code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模块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事务名称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平均处理时间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秒</a:t>
                      </a:r>
                      <a:r>
                        <a:rPr lang="en-US" altLang="zh-CN" sz="1200" dirty="0" smtClean="0"/>
                        <a:t>)/</a:t>
                      </a:r>
                      <a:r>
                        <a:rPr lang="zh-CN" altLang="en-US" sz="1200" dirty="0" smtClean="0"/>
                        <a:t>每</a:t>
                      </a:r>
                      <a:r>
                        <a:rPr lang="en-US" altLang="zh-CN" sz="1200" dirty="0" smtClean="0"/>
                        <a:t>WP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总处理时间</a:t>
                      </a:r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步骤数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  <a:tr h="36499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ZFIR023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会计凭证补录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286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5150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6499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ZCOR004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中式差异分配报表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3594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6499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ZPMR006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任务清单导入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251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6499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ZSDR008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天计划批导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27541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2050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6499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ZSDR001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销售开票数据批导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35419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3085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250019"/>
              </p:ext>
            </p:extLst>
          </p:nvPr>
        </p:nvGraphicFramePr>
        <p:xfrm>
          <a:off x="1054925" y="10937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90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ea typeface="宋体" pitchFamily="2" charset="-122"/>
              </a:rPr>
              <a:t>BASIS-3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2" name="矩形 15"/>
          <p:cNvSpPr>
            <a:spLocks noChangeArrowheads="1"/>
          </p:cNvSpPr>
          <p:nvPr/>
        </p:nvSpPr>
        <p:spPr bwMode="auto">
          <a:xfrm>
            <a:off x="760365" y="4012442"/>
            <a:ext cx="10464800" cy="233147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分析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600" dirty="0"/>
              <a:t>6</a:t>
            </a:r>
            <a:r>
              <a:rPr lang="zh-CN" altLang="en-US" sz="1600" dirty="0" smtClean="0"/>
              <a:t>月系统数据量和负载较为平稳，无明显增长</a:t>
            </a:r>
            <a:endParaRPr lang="en-US" altLang="zh-CN" sz="1600" dirty="0" smtClean="0"/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5893"/>
              </p:ext>
            </p:extLst>
          </p:nvPr>
        </p:nvGraphicFramePr>
        <p:xfrm>
          <a:off x="5968520" y="982906"/>
          <a:ext cx="4785748" cy="251752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96437"/>
                <a:gridCol w="1196437"/>
                <a:gridCol w="1196437"/>
                <a:gridCol w="1196437"/>
              </a:tblGrid>
              <a:tr h="467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服务器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最大</a:t>
                      </a:r>
                      <a:r>
                        <a:rPr lang="en-US" altLang="zh-CN" sz="1200" dirty="0" smtClean="0"/>
                        <a:t>CPU</a:t>
                      </a:r>
                      <a:r>
                        <a:rPr lang="zh-CN" altLang="en-US" sz="1200" dirty="0" smtClean="0"/>
                        <a:t>利用率</a:t>
                      </a:r>
                      <a:r>
                        <a:rPr lang="en-US" altLang="zh-CN" sz="1200" dirty="0" smtClean="0"/>
                        <a:t>(%)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内存</a:t>
                      </a:r>
                      <a:endParaRPr lang="en-US" altLang="zh-CN" sz="1200" dirty="0" smtClean="0"/>
                    </a:p>
                    <a:p>
                      <a:pPr algn="ctr"/>
                      <a:r>
                        <a:rPr lang="en-US" altLang="zh-CN" sz="1200" dirty="0" smtClean="0"/>
                        <a:t>(GB)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页面交换占物理内存比例</a:t>
                      </a:r>
                      <a:r>
                        <a:rPr lang="en-US" altLang="zh-CN" sz="1200" dirty="0" smtClean="0"/>
                        <a:t>(%)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41002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ERPPRD1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/>
                        <a:t>64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/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1002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ERPPRD2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/>
                        <a:t>64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/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1002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HANA-PRD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/>
                        <a:t>1024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/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1002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PIP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1002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GRP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04132" y="627737"/>
            <a:ext cx="496045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b="1" dirty="0" smtClean="0"/>
              <a:t>系统负载和巡检项</a:t>
            </a:r>
            <a:endParaRPr lang="zh-CN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6081" y="663161"/>
            <a:ext cx="496045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b="1" dirty="0" smtClean="0"/>
              <a:t>系统数据量</a:t>
            </a:r>
            <a:endParaRPr lang="zh-CN" altLang="en-US" sz="1600" b="1" dirty="0"/>
          </a:p>
        </p:txBody>
      </p:sp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060920"/>
              </p:ext>
            </p:extLst>
          </p:nvPr>
        </p:nvGraphicFramePr>
        <p:xfrm>
          <a:off x="936171" y="9662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12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0"/>
          <p:cNvSpPr>
            <a:spLocks noChangeArrowheads="1"/>
          </p:cNvSpPr>
          <p:nvPr/>
        </p:nvSpPr>
        <p:spPr bwMode="auto">
          <a:xfrm>
            <a:off x="1298575" y="858838"/>
            <a:ext cx="23288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18435" name="Picture 11" descr="C:\Users\apple\Desktop\mb\222222222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25"/>
            <a:ext cx="1341438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gray">
          <a:xfrm>
            <a:off x="1412183" y="1994794"/>
            <a:ext cx="0" cy="284169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46800" rIns="0" bIns="46800" anchor="ctr"/>
          <a:lstStyle/>
          <a:p>
            <a:endParaRPr lang="zh-CN" altLang="en-US" sz="2800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2263083" y="3142421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财务事件报告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513783" y="3139246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3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2263083" y="3774246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问题报告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13783" y="3769484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4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2263083" y="4404484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BASIS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运行监控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513783" y="4409246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5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2280546" y="2512184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后勤事件报告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1528159" y="2515261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2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2243163" y="1957211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运维工时统计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1525282" y="1960288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1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gray">
          <a:xfrm rot="5400000">
            <a:off x="1368863" y="2052144"/>
            <a:ext cx="432000" cy="2492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 cmpd="sng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endParaRPr lang="zh-CN" altLang="en-US" sz="1400" b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a typeface="宋体" pitchFamily="2" charset="-122"/>
              </a:rPr>
              <a:t>运维工时统计（责任部门视图</a:t>
            </a:r>
            <a:r>
              <a:rPr lang="zh-CN" altLang="en-US" sz="2800" b="1" dirty="0" smtClean="0">
                <a:ea typeface="宋体" pitchFamily="2" charset="-122"/>
              </a:rPr>
              <a:t>）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矩形 15"/>
          <p:cNvSpPr>
            <a:spLocks noChangeArrowheads="1"/>
          </p:cNvSpPr>
          <p:nvPr/>
        </p:nvSpPr>
        <p:spPr bwMode="auto">
          <a:xfrm>
            <a:off x="8205849" y="977463"/>
            <a:ext cx="3633849" cy="507830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91434" tIns="45717" rIns="91434" bIns="45717">
            <a:noAutofit/>
          </a:bodyPr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分析说明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Top 3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分析：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1. SAP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工时主要用于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接口拆分，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上线前数据清理及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上线问题处理。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2. IT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工时主要是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WFM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。用于非生产性采购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PR\PO\RO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及发票校验问题处理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、烟台工厂主要是解决了以下两个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月结问题：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6000000450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在结完工单后如何检查和匹配工单金额与成本中心金额的一致性（用户查询方式错误）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600000030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烟台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月结后制造费用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生产成本≠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，原因不明（用户操作错误）以上问题都已解决。以后用户操作上注意就可以了。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05849" y="4013860"/>
            <a:ext cx="3633849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本月</a:t>
            </a:r>
            <a:r>
              <a:rPr lang="en-US" altLang="zh-CN" sz="1200" dirty="0" smtClean="0"/>
              <a:t>SAP</a:t>
            </a:r>
            <a:r>
              <a:rPr lang="zh-CN" altLang="en-US" sz="1200" dirty="0" smtClean="0"/>
              <a:t>项目组分类实际耗用工时为</a:t>
            </a:r>
            <a:r>
              <a:rPr lang="en-US" altLang="zh-CN" sz="1200" dirty="0" smtClean="0"/>
              <a:t>410H</a:t>
            </a:r>
            <a:r>
              <a:rPr lang="zh-CN" altLang="en-US" sz="1200" dirty="0" smtClean="0"/>
              <a:t>，其中</a:t>
            </a:r>
            <a:r>
              <a:rPr lang="en-US" altLang="zh-CN" sz="1200" dirty="0" smtClean="0"/>
              <a:t>260.2H</a:t>
            </a:r>
            <a:r>
              <a:rPr lang="zh-CN" altLang="en-US" sz="1200" dirty="0" smtClean="0"/>
              <a:t>用于</a:t>
            </a:r>
            <a:r>
              <a:rPr lang="zh-CN" altLang="en-US" sz="1200" dirty="0" smtClean="0"/>
              <a:t>报修处理，其余</a:t>
            </a:r>
            <a:r>
              <a:rPr lang="en-US" altLang="zh-CN" sz="1200" dirty="0" smtClean="0"/>
              <a:t>149.8H</a:t>
            </a:r>
            <a:r>
              <a:rPr lang="zh-CN" altLang="en-US" sz="1200" dirty="0" smtClean="0"/>
              <a:t>用于</a:t>
            </a:r>
            <a:r>
              <a:rPr lang="en-US" altLang="zh-CN" sz="1200" dirty="0" smtClean="0"/>
              <a:t>DN</a:t>
            </a:r>
            <a:r>
              <a:rPr lang="zh-CN" altLang="en-US" sz="1200" dirty="0"/>
              <a:t>后</a:t>
            </a:r>
            <a:r>
              <a:rPr lang="zh-CN" altLang="en-US" sz="1200" dirty="0" smtClean="0"/>
              <a:t>移支持和</a:t>
            </a:r>
            <a:r>
              <a:rPr lang="en-US" altLang="zh-CN" sz="1200" dirty="0" smtClean="0"/>
              <a:t>SLM</a:t>
            </a:r>
            <a:r>
              <a:rPr lang="zh-CN" altLang="en-US" sz="1200" dirty="0" smtClean="0"/>
              <a:t>问题管理。</a:t>
            </a:r>
            <a:endParaRPr lang="zh-CN" altLang="en-US" sz="1200" dirty="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587686"/>
              </p:ext>
            </p:extLst>
          </p:nvPr>
        </p:nvGraphicFramePr>
        <p:xfrm>
          <a:off x="320325" y="977463"/>
          <a:ext cx="7686675" cy="558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a typeface="宋体" pitchFamily="2" charset="-122"/>
              </a:rPr>
              <a:t>运维工时统计</a:t>
            </a:r>
            <a:r>
              <a:rPr lang="zh-CN" altLang="en-US" sz="2800" b="1" dirty="0" smtClean="0">
                <a:ea typeface="宋体" pitchFamily="2" charset="-122"/>
              </a:rPr>
              <a:t>（分类视图</a:t>
            </a:r>
            <a:r>
              <a:rPr lang="zh-CN" altLang="en-US" sz="2800" b="1" dirty="0">
                <a:ea typeface="宋体" pitchFamily="2" charset="-122"/>
              </a:rPr>
              <a:t>）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6306207" y="977463"/>
            <a:ext cx="5407572" cy="572288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分析说明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sz="1400" dirty="0" smtClean="0"/>
              <a:t>本月分析、开发、测试的比例大致为</a:t>
            </a:r>
            <a:r>
              <a:rPr lang="en-US" altLang="zh-CN" sz="1400" dirty="0" smtClean="0"/>
              <a:t>7:1:1:1</a:t>
            </a:r>
            <a:r>
              <a:rPr lang="zh-CN" altLang="en-US" sz="1400" dirty="0" smtClean="0"/>
              <a:t>，事件分析占的比重</a:t>
            </a:r>
            <a:r>
              <a:rPr lang="zh-CN" altLang="en-US" sz="1400" dirty="0"/>
              <a:t>相对</a:t>
            </a:r>
            <a:r>
              <a:rPr lang="zh-CN" altLang="en-US" sz="1400" dirty="0" smtClean="0"/>
              <a:t>较大</a:t>
            </a:r>
            <a:endParaRPr lang="zh-CN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030682" y="14090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本月产考</a:t>
            </a:r>
            <a:endParaRPr lang="zh-CN" altLang="en-US" b="1" dirty="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307629"/>
              </p:ext>
            </p:extLst>
          </p:nvPr>
        </p:nvGraphicFramePr>
        <p:xfrm>
          <a:off x="6638604" y="2473241"/>
          <a:ext cx="4742778" cy="3692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52789" y="253339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上月参考</a:t>
            </a:r>
            <a:endParaRPr lang="zh-CN" altLang="en-US" b="1" dirty="0"/>
          </a:p>
        </p:txBody>
      </p:sp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097627"/>
              </p:ext>
            </p:extLst>
          </p:nvPr>
        </p:nvGraphicFramePr>
        <p:xfrm>
          <a:off x="128649" y="1778353"/>
          <a:ext cx="5381502" cy="4004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683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0"/>
          <p:cNvSpPr>
            <a:spLocks noChangeArrowheads="1"/>
          </p:cNvSpPr>
          <p:nvPr/>
        </p:nvSpPr>
        <p:spPr bwMode="auto">
          <a:xfrm>
            <a:off x="1298575" y="858838"/>
            <a:ext cx="23288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18435" name="Picture 11" descr="C:\Users\apple\Desktop\mb\222222222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25"/>
            <a:ext cx="1341438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gray">
          <a:xfrm>
            <a:off x="1412183" y="1994794"/>
            <a:ext cx="0" cy="284169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46800" rIns="0" bIns="46800" anchor="ctr"/>
          <a:lstStyle/>
          <a:p>
            <a:endParaRPr lang="zh-CN" altLang="en-US" sz="2800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2263083" y="3142421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财务运行报告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513783" y="3139246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3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2263083" y="3774246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结关账问题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13783" y="3769484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4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2263083" y="4404484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BASIS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运行监控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513783" y="4409246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5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2280546" y="2512184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后勤运行报告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1528159" y="2515261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2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2243163" y="1957211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运维工时概览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1525282" y="1960288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1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gray">
          <a:xfrm rot="5400000">
            <a:off x="1368863" y="2598064"/>
            <a:ext cx="432000" cy="2492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 cmpd="sng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endParaRPr lang="zh-CN" altLang="en-US" sz="1400" b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9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itchFamily="2" charset="-122"/>
              </a:rPr>
              <a:t>后勤事件量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7" y="4964947"/>
            <a:ext cx="4874387" cy="124584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分析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超期问题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条，其中有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条非生产性问题处理中，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序优化、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条日常运维问题处理中，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条系统问题开发分析中。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60152"/>
              </p:ext>
            </p:extLst>
          </p:nvPr>
        </p:nvGraphicFramePr>
        <p:xfrm>
          <a:off x="431800" y="775236"/>
          <a:ext cx="5448300" cy="4286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743771"/>
              </p:ext>
            </p:extLst>
          </p:nvPr>
        </p:nvGraphicFramePr>
        <p:xfrm>
          <a:off x="5972360" y="536193"/>
          <a:ext cx="5591175" cy="4286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8747"/>
              </p:ext>
            </p:extLst>
          </p:nvPr>
        </p:nvGraphicFramePr>
        <p:xfrm>
          <a:off x="6555179" y="4833260"/>
          <a:ext cx="3978233" cy="1608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032"/>
                <a:gridCol w="3194201"/>
              </a:tblGrid>
              <a:tr h="2023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 dirty="0">
                          <a:effectLst/>
                        </a:rPr>
                        <a:t>6000000298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>
                          <a:effectLst/>
                        </a:rPr>
                        <a:t>MRP</a:t>
                      </a:r>
                      <a:r>
                        <a:rPr lang="zh-CN" altLang="en-US" sz="800" u="none" strike="noStrike">
                          <a:effectLst/>
                        </a:rPr>
                        <a:t>增强开发。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23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>
                          <a:effectLst/>
                        </a:rPr>
                        <a:t>6000000406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>
                          <a:effectLst/>
                        </a:rPr>
                        <a:t>ZSDI007</a:t>
                      </a:r>
                      <a:r>
                        <a:rPr lang="zh-CN" altLang="en-US" sz="800" u="none" strike="noStrike">
                          <a:effectLst/>
                        </a:rPr>
                        <a:t>两次查询结果不一致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23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>
                          <a:effectLst/>
                        </a:rPr>
                        <a:t>6000000409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 dirty="0">
                          <a:effectLst/>
                        </a:rPr>
                        <a:t>6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r>
                        <a:rPr lang="en-US" altLang="zh-CN" sz="800" u="none" strike="noStrike" dirty="0">
                          <a:effectLst/>
                        </a:rPr>
                        <a:t>22</a:t>
                      </a:r>
                      <a:r>
                        <a:rPr lang="zh-CN" altLang="en-US" sz="800" u="none" strike="noStrike" dirty="0">
                          <a:effectLst/>
                        </a:rPr>
                        <a:t>日，非生产物料采购申请接口，一笔卡接口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23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>
                          <a:effectLst/>
                        </a:rPr>
                        <a:t>6000000421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工作流传</a:t>
                      </a:r>
                      <a:r>
                        <a:rPr lang="en-US" altLang="zh-CN" sz="800" u="none" strike="noStrike">
                          <a:effectLst/>
                        </a:rPr>
                        <a:t>SAP</a:t>
                      </a:r>
                      <a:r>
                        <a:rPr lang="zh-CN" altLang="en-US" sz="800" u="none" strike="noStrike">
                          <a:effectLst/>
                        </a:rPr>
                        <a:t>的</a:t>
                      </a:r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个问题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023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>
                          <a:effectLst/>
                        </a:rPr>
                        <a:t>6000000120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开账后重处理事务速度慢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023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>
                          <a:effectLst/>
                        </a:rPr>
                        <a:t>6000000121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>
                          <a:effectLst/>
                        </a:rPr>
                        <a:t>MRP</a:t>
                      </a:r>
                      <a:r>
                        <a:rPr lang="zh-CN" altLang="en-US" sz="800" u="none" strike="noStrike">
                          <a:effectLst/>
                        </a:rPr>
                        <a:t>跑出的计划值与实际排产数有差异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23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>
                          <a:effectLst/>
                        </a:rPr>
                        <a:t>6000000304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>
                          <a:effectLst/>
                        </a:rPr>
                        <a:t>KAI</a:t>
                      </a:r>
                      <a:r>
                        <a:rPr lang="zh-CN" altLang="en-US" sz="800" u="none" strike="noStrike">
                          <a:effectLst/>
                        </a:rPr>
                        <a:t>报表</a:t>
                      </a:r>
                      <a:r>
                        <a:rPr lang="en-US" altLang="zh-CN" sz="800" u="none" strike="noStrike">
                          <a:effectLst/>
                        </a:rPr>
                        <a:t>RFT</a:t>
                      </a:r>
                      <a:r>
                        <a:rPr lang="zh-CN" altLang="en-US" sz="800" u="none" strike="noStrike">
                          <a:effectLst/>
                        </a:rPr>
                        <a:t>计算错误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17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 dirty="0">
                          <a:effectLst/>
                        </a:rPr>
                        <a:t>6000000392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 dirty="0">
                          <a:effectLst/>
                        </a:rPr>
                        <a:t>采购模块升级后，</a:t>
                      </a:r>
                      <a:r>
                        <a:rPr lang="en-US" altLang="zh-CN" sz="800" u="none" strike="noStrike" dirty="0">
                          <a:effectLst/>
                        </a:rPr>
                        <a:t>SL</a:t>
                      </a:r>
                      <a:r>
                        <a:rPr lang="zh-CN" altLang="en-US" sz="800" u="none" strike="noStrike" dirty="0">
                          <a:effectLst/>
                        </a:rPr>
                        <a:t>仍有很多无法拆分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情况</a:t>
                      </a:r>
                      <a:r>
                        <a:rPr lang="zh-CN" alt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（用户未及时确认）</a:t>
                      </a:r>
                      <a:endParaRPr lang="zh-CN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itchFamily="2" charset="-122"/>
              </a:rPr>
              <a:t>后勤事件量（分模块）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4964947"/>
            <a:ext cx="10464800" cy="7921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分析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本月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工时呈下降趋势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97091" y="212568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上月参考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73678" y="936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本月参考</a:t>
            </a:r>
            <a:endParaRPr lang="zh-CN" altLang="en-US" b="1" dirty="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571377"/>
              </p:ext>
            </p:extLst>
          </p:nvPr>
        </p:nvGraphicFramePr>
        <p:xfrm>
          <a:off x="6745184" y="2945080"/>
          <a:ext cx="5252780" cy="3313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282222"/>
              </p:ext>
            </p:extLst>
          </p:nvPr>
        </p:nvGraphicFramePr>
        <p:xfrm>
          <a:off x="377031" y="1612879"/>
          <a:ext cx="4933950" cy="303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111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0"/>
          <p:cNvSpPr>
            <a:spLocks noChangeArrowheads="1"/>
          </p:cNvSpPr>
          <p:nvPr/>
        </p:nvSpPr>
        <p:spPr bwMode="auto">
          <a:xfrm>
            <a:off x="1298575" y="858838"/>
            <a:ext cx="23288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18435" name="Picture 11" descr="C:\Users\apple\Desktop\mb\222222222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25"/>
            <a:ext cx="1341438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gray">
          <a:xfrm>
            <a:off x="1412183" y="1994794"/>
            <a:ext cx="0" cy="284169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46800" rIns="0" bIns="46800" anchor="ctr"/>
          <a:lstStyle/>
          <a:p>
            <a:endParaRPr lang="zh-CN" altLang="en-US" sz="2800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2263083" y="3142421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财务运行报告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513783" y="3139246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3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2263083" y="3774246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结关账问题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13783" y="3769484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4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2263083" y="4404484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BASIS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运行监控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513783" y="4409246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5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2280546" y="2512184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后勤运行报告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1528159" y="2515261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2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2243163" y="1957211"/>
            <a:ext cx="4651376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0" tIns="46800" rIns="72000" bIns="46800" anchor="ctr"/>
          <a:lstStyle/>
          <a:p>
            <a:pPr latinLnBrk="1">
              <a:buClr>
                <a:srgbClr val="006600"/>
              </a:buClr>
              <a:buSzPct val="85000"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运维工时概览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1525282" y="1960288"/>
            <a:ext cx="660400" cy="4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altLang="zh-CN" sz="2800" dirty="0" smtClean="0">
                <a:solidFill>
                  <a:srgbClr val="FFFFFF"/>
                </a:solidFill>
                <a:latin typeface="Arial" charset="0"/>
                <a:ea typeface="微软雅黑" charset="0"/>
                <a:cs typeface="微软雅黑" charset="0"/>
              </a:rPr>
              <a:t>1</a:t>
            </a:r>
            <a:endParaRPr lang="en-US" altLang="zh-CN" sz="2800" dirty="0">
              <a:solidFill>
                <a:srgbClr val="FFFFFF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gray">
          <a:xfrm rot="5400000">
            <a:off x="1368863" y="3225872"/>
            <a:ext cx="432000" cy="2492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 cmpd="sng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pPr algn="ctr" latinLnBrk="1" hangingPunct="0">
              <a:buClr>
                <a:srgbClr val="006600"/>
              </a:buClr>
              <a:buSzPct val="85000"/>
              <a:buFont typeface="Wingdings" charset="0"/>
              <a:buNone/>
            </a:pPr>
            <a:endParaRPr lang="zh-CN" altLang="en-US" sz="1400" b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a typeface="宋体" pitchFamily="2" charset="-122"/>
              </a:rPr>
              <a:t>财务</a:t>
            </a:r>
            <a:r>
              <a:rPr lang="zh-CN" altLang="en-US" sz="2800" b="1" dirty="0" smtClean="0">
                <a:ea typeface="宋体" pitchFamily="2" charset="-122"/>
              </a:rPr>
              <a:t>事件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623888" y="4595751"/>
            <a:ext cx="10464800" cy="162692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分析说明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3075" y="5039879"/>
            <a:ext cx="42889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、问题总数增加原因：收款核销失败的问题增多，属于程序</a:t>
            </a:r>
            <a:r>
              <a:rPr lang="en-US" altLang="zh-CN" sz="1400" dirty="0"/>
              <a:t>BUG</a:t>
            </a:r>
            <a:r>
              <a:rPr lang="zh-CN" altLang="en-US" sz="1400" dirty="0"/>
              <a:t>（原因代码为</a:t>
            </a:r>
            <a:r>
              <a:rPr lang="en-US" altLang="zh-CN" sz="1400" dirty="0"/>
              <a:t>105</a:t>
            </a:r>
            <a:r>
              <a:rPr lang="zh-CN" altLang="en-US" sz="1400" dirty="0"/>
              <a:t>的业务，工作流未发送到给</a:t>
            </a:r>
            <a:r>
              <a:rPr lang="en-US" altLang="zh-CN" sz="1400" dirty="0"/>
              <a:t>SAP</a:t>
            </a:r>
            <a:r>
              <a:rPr lang="zh-CN" altLang="en-US" sz="1400" dirty="0"/>
              <a:t>。</a:t>
            </a:r>
            <a:r>
              <a:rPr lang="en-US" altLang="zh-CN" sz="1400" dirty="0"/>
              <a:t>WFM</a:t>
            </a:r>
            <a:r>
              <a:rPr lang="zh-CN" altLang="en-US" sz="1400" dirty="0"/>
              <a:t>待查中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、超期说明如右侧说明</a:t>
            </a:r>
            <a:r>
              <a:rPr lang="zh-CN" altLang="en-US" sz="1400" dirty="0" smtClean="0"/>
              <a:t>：</a:t>
            </a:r>
            <a:endParaRPr lang="zh-CN" altLang="en-US" sz="1400" dirty="0"/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213346"/>
              </p:ext>
            </p:extLst>
          </p:nvPr>
        </p:nvGraphicFramePr>
        <p:xfrm>
          <a:off x="322263" y="631170"/>
          <a:ext cx="5271015" cy="4254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46811"/>
              </p:ext>
            </p:extLst>
          </p:nvPr>
        </p:nvGraphicFramePr>
        <p:xfrm>
          <a:off x="5856288" y="631170"/>
          <a:ext cx="4935517" cy="396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04799"/>
              </p:ext>
            </p:extLst>
          </p:nvPr>
        </p:nvGraphicFramePr>
        <p:xfrm>
          <a:off x="4762005" y="4779876"/>
          <a:ext cx="6970816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/>
                <a:gridCol w="1917700"/>
                <a:gridCol w="444500"/>
                <a:gridCol w="1612900"/>
                <a:gridCol w="2195616"/>
              </a:tblGrid>
              <a:tr h="1809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问题号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状态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处理人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描述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超期原因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u="none" strike="noStrike">
                          <a:effectLst/>
                        </a:rPr>
                        <a:t>6000000252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处理中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刘安琪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付款建议问题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 dirty="0">
                          <a:effectLst/>
                        </a:rPr>
                        <a:t>解决方案待确认中（</a:t>
                      </a:r>
                      <a:r>
                        <a:rPr lang="en-US" altLang="zh-CN" sz="800" u="none" strike="noStrike" dirty="0">
                          <a:effectLst/>
                        </a:rPr>
                        <a:t>KP</a:t>
                      </a:r>
                      <a:r>
                        <a:rPr lang="zh-CN" altLang="en-US" sz="800" u="none" strike="noStrike" dirty="0">
                          <a:effectLst/>
                        </a:rPr>
                        <a:t>单延误）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u="none" strike="noStrike">
                          <a:effectLst/>
                        </a:rPr>
                        <a:t>6000000416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处理中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刘安琪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收款核销失败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WFM</a:t>
                      </a:r>
                      <a:r>
                        <a:rPr lang="zh-CN" altLang="en-US" sz="800" u="none" strike="noStrike" dirty="0">
                          <a:effectLst/>
                        </a:rPr>
                        <a:t>未处理完成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u="none" strike="noStrike">
                          <a:effectLst/>
                        </a:rPr>
                        <a:t>6000000365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处理中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郭紫丽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零件的销售定价日期和成本估算发布日期不一致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待大东测试结束将程序优化发布到</a:t>
                      </a:r>
                      <a:r>
                        <a:rPr lang="en-US" altLang="zh-CN" sz="800" u="none" strike="noStrike">
                          <a:effectLst/>
                        </a:rPr>
                        <a:t>800</a:t>
                      </a:r>
                      <a:r>
                        <a:rPr lang="zh-CN" altLang="en-US" sz="800" u="none" strike="noStrike">
                          <a:effectLst/>
                        </a:rPr>
                        <a:t>，预计</a:t>
                      </a:r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r>
                        <a:rPr lang="zh-CN" altLang="en-US" sz="800" u="none" strike="noStrike">
                          <a:effectLst/>
                        </a:rPr>
                        <a:t>以后</a:t>
                      </a:r>
                      <a:r>
                        <a:rPr lang="en-US" altLang="zh-CN" sz="800" u="none" strike="noStrike">
                          <a:effectLst/>
                        </a:rPr>
                        <a:t>.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u="none" strike="noStrike">
                          <a:effectLst/>
                        </a:rPr>
                        <a:t>6000000401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处理中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王洪飞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因人员变更</a:t>
                      </a:r>
                      <a:r>
                        <a:rPr lang="en-US" altLang="zh-CN" sz="800" u="none" strike="noStrike">
                          <a:effectLst/>
                        </a:rPr>
                        <a:t>,</a:t>
                      </a:r>
                      <a:r>
                        <a:rPr lang="zh-CN" altLang="en-US" sz="800" u="none" strike="noStrike">
                          <a:effectLst/>
                        </a:rPr>
                        <a:t>会计凭证复核及制单人需变更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目前已经在</a:t>
                      </a:r>
                      <a:r>
                        <a:rPr lang="en-US" altLang="zh-CN" sz="800" u="none" strike="noStrike">
                          <a:effectLst/>
                        </a:rPr>
                        <a:t>530</a:t>
                      </a:r>
                      <a:r>
                        <a:rPr lang="zh-CN" altLang="en-US" sz="800" u="none" strike="noStrike">
                          <a:effectLst/>
                        </a:rPr>
                        <a:t>待用户验证（</a:t>
                      </a:r>
                      <a:r>
                        <a:rPr lang="en-US" altLang="zh-CN" sz="800" u="none" strike="noStrike">
                          <a:effectLst/>
                        </a:rPr>
                        <a:t>KP</a:t>
                      </a:r>
                      <a:r>
                        <a:rPr lang="zh-CN" altLang="en-US" sz="800" u="none" strike="noStrike">
                          <a:effectLst/>
                        </a:rPr>
                        <a:t>单延误）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u="none" strike="noStrike">
                          <a:effectLst/>
                        </a:rPr>
                        <a:t>6000000423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处理中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张婕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>
                          <a:effectLst/>
                        </a:rPr>
                        <a:t>cdon2</a:t>
                      </a:r>
                      <a:r>
                        <a:rPr lang="zh-CN" altLang="en-US" sz="800" u="none" strike="noStrike">
                          <a:effectLst/>
                        </a:rPr>
                        <a:t>申请开通</a:t>
                      </a:r>
                      <a:r>
                        <a:rPr lang="en-US" altLang="zh-CN" sz="800" u="none" strike="noStrike">
                          <a:effectLst/>
                        </a:rPr>
                        <a:t>1000</a:t>
                      </a:r>
                      <a:r>
                        <a:rPr lang="zh-CN" altLang="en-US" sz="800" u="none" strike="noStrike">
                          <a:effectLst/>
                        </a:rPr>
                        <a:t>公司代码</a:t>
                      </a:r>
                      <a:r>
                        <a:rPr lang="en-US" altLang="zh-CN" sz="800" u="none" strike="noStrike">
                          <a:effectLst/>
                        </a:rPr>
                        <a:t>ABAVN</a:t>
                      </a:r>
                      <a:r>
                        <a:rPr lang="zh-CN" altLang="en-US" sz="800" u="none" strike="noStrike">
                          <a:effectLst/>
                        </a:rPr>
                        <a:t>权限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孙世华要与姚志兰继续沟通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u="none" strike="noStrike">
                          <a:effectLst/>
                        </a:rPr>
                        <a:t>6000000446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待验证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郭紫丽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u="none" strike="noStrike">
                          <a:effectLst/>
                        </a:rPr>
                        <a:t>1-</a:t>
                      </a:r>
                      <a:r>
                        <a:rPr lang="zh-CN" altLang="en-US" sz="800" u="none" strike="noStrike">
                          <a:effectLst/>
                        </a:rPr>
                        <a:t>维修工单类型错误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月结问题，已关闭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u="none" strike="noStrike">
                          <a:effectLst/>
                        </a:rPr>
                        <a:t>6000000094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处理中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孙世华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>
                          <a:effectLst/>
                        </a:rPr>
                        <a:t>工行前置机断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TTS IMP000000787)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u="none" strike="noStrike" dirty="0">
                          <a:effectLst/>
                        </a:rPr>
                        <a:t>孙世华自解释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noFill/>
          <a:round/>
          <a:headEnd/>
          <a:tailEnd/>
        </a:ln>
      </a:spPr>
      <a:bodyPr wrap="none" lIns="91434" tIns="45717" rIns="91434" bIns="45717"/>
      <a:lstStyle>
        <a:defPPr defTabSz="912813">
          <a:spcBef>
            <a:spcPct val="50000"/>
          </a:spcBef>
          <a:buClr>
            <a:schemeClr val="tx1">
              <a:lumMod val="50000"/>
              <a:lumOff val="50000"/>
            </a:schemeClr>
          </a:buClr>
          <a:buFont typeface="Wingdings" pitchFamily="2" charset="2"/>
          <a:buChar char="n"/>
          <a:defRPr b="1" dirty="0">
            <a:solidFill>
              <a:schemeClr val="bg1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2856</TotalTime>
  <Pages>0</Pages>
  <Words>1753</Words>
  <Characters>0</Characters>
  <Application>Microsoft Office PowerPoint</Application>
  <DocSecurity>0</DocSecurity>
  <PresentationFormat>自定义</PresentationFormat>
  <Lines>0</Lines>
  <Paragraphs>409</Paragraphs>
  <Slides>20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《因人员变更,会计凭证复核及制单人需变更》在程序中的代码为：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 Lebin(YFPOIT)</dc:creator>
  <cp:lastModifiedBy>Gu Lebin(YFPOIT)</cp:lastModifiedBy>
  <cp:revision>146</cp:revision>
  <dcterms:created xsi:type="dcterms:W3CDTF">2017-03-21T05:17:58Z</dcterms:created>
  <dcterms:modified xsi:type="dcterms:W3CDTF">2017-07-11T07:24:15Z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