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73" r:id="rId3"/>
    <p:sldId id="293" r:id="rId4"/>
    <p:sldId id="295" r:id="rId5"/>
    <p:sldId id="299" r:id="rId6"/>
    <p:sldId id="298" r:id="rId7"/>
    <p:sldId id="296" r:id="rId8"/>
    <p:sldId id="269" r:id="rId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6">
          <p15:clr>
            <a:srgbClr val="A4A3A4"/>
          </p15:clr>
        </p15:guide>
        <p15:guide id="2" pos="3865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48">
          <p15:clr>
            <a:srgbClr val="A4A3A4"/>
          </p15:clr>
        </p15:guide>
        <p15:guide id="2" pos="217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9"/>
    <a:srgbClr val="FF9B05"/>
    <a:srgbClr val="003146"/>
    <a:srgbClr val="00A29A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8" autoAdjust="0"/>
    <p:restoredTop sz="94701" autoAdjust="0"/>
  </p:normalViewPr>
  <p:slideViewPr>
    <p:cSldViewPr snapToGrid="0">
      <p:cViewPr varScale="1">
        <p:scale>
          <a:sx n="67" d="100"/>
          <a:sy n="67" d="100"/>
        </p:scale>
        <p:origin x="-834" y="-102"/>
      </p:cViewPr>
      <p:guideLst>
        <p:guide orient="horz" pos="2136"/>
        <p:guide pos="386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1950" y="-72"/>
      </p:cViewPr>
      <p:guideLst>
        <p:guide orient="horz" pos="2848"/>
        <p:guide pos="2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3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1.40625E-2"/>
                  <c:y val="2.343749855822473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</c:dLbl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spc="0" baseline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5"/>
                <c:pt idx="0">
                  <c:v>程序问题</c:v>
                </c:pt>
                <c:pt idx="1">
                  <c:v>数据问题</c:v>
                </c:pt>
                <c:pt idx="2">
                  <c:v>功能优化</c:v>
                </c:pt>
                <c:pt idx="3">
                  <c:v>网络硬件</c:v>
                </c:pt>
                <c:pt idx="4">
                  <c:v>操作问题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17</c:v>
                </c:pt>
                <c:pt idx="1">
                  <c:v>82</c:v>
                </c:pt>
                <c:pt idx="2">
                  <c:v>90</c:v>
                </c:pt>
                <c:pt idx="3">
                  <c:v>5</c:v>
                </c:pt>
                <c:pt idx="4">
                  <c:v>6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问题总数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浦东</c:v>
                </c:pt>
                <c:pt idx="1">
                  <c:v>安亭</c:v>
                </c:pt>
                <c:pt idx="2">
                  <c:v>常熟</c:v>
                </c:pt>
                <c:pt idx="3">
                  <c:v>烟台</c:v>
                </c:pt>
                <c:pt idx="4">
                  <c:v>东莞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435</c:v>
                </c:pt>
                <c:pt idx="1">
                  <c:v>371</c:v>
                </c:pt>
                <c:pt idx="2">
                  <c:v>258</c:v>
                </c:pt>
                <c:pt idx="3">
                  <c:v>210</c:v>
                </c:pt>
                <c:pt idx="4">
                  <c:v>200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55163648"/>
        <c:axId val="155387008"/>
      </c:barChart>
      <c:catAx>
        <c:axId val="15516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55387008"/>
        <c:crosses val="autoZero"/>
        <c:auto val="1"/>
        <c:lblAlgn val="ctr"/>
        <c:lblOffset val="100"/>
        <c:noMultiLvlLbl val="0"/>
      </c:catAx>
      <c:valAx>
        <c:axId val="15538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516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3AE55A-9AFB-4BE2-83D0-8656CC368CAE}" type="datetimeFigureOut">
              <a:rPr lang="zh-CN" altLang="en-US"/>
              <a:t>2017/4/10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BA24C3-D569-40C8-9D4A-4886BA3B393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195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F9234A5-6C44-4F23-B6F1-EF529CD72778}" type="datetimeFigureOut">
              <a:rPr lang="zh-CN" altLang="en-US"/>
              <a:t>2017/4/10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E620946-CB5E-42ED-A091-D395ACC6387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563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浦东</a:t>
            </a:r>
            <a:r>
              <a:rPr lang="en-US" altLang="zh-CN" dirty="0" smtClean="0"/>
              <a:t>48 </a:t>
            </a:r>
            <a:r>
              <a:rPr lang="zh-CN" altLang="en-US" dirty="0" smtClean="0"/>
              <a:t>烟台</a:t>
            </a:r>
            <a:r>
              <a:rPr lang="en-US" altLang="zh-CN" dirty="0" smtClean="0"/>
              <a:t>13 </a:t>
            </a:r>
            <a:r>
              <a:rPr lang="zh-CN" altLang="en-US" dirty="0" smtClean="0"/>
              <a:t>东莞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309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10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t="71953" r="414" b="9557"/>
          <a:stretch>
            <a:fillRect/>
          </a:stretch>
        </p:blipFill>
        <p:spPr bwMode="auto">
          <a:xfrm>
            <a:off x="0" y="4799013"/>
            <a:ext cx="121920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442EA-577E-4E9E-AD61-BFFAA7B87273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D1647-ADB9-4EFC-8D61-A6A35D61942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5E4D2-F18B-4169-99D8-EBF48C4685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nl-NL" sz="12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6C7B-989A-42F8-BB05-813D9DA01F7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FF9F6-EDF4-465E-96F1-CF2AAB63EA2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40643-62A8-4EFE-8B3A-AC730171DF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AE0C5-40BB-4A4E-9173-718D3055700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Users\sgong1\Desktop\logo-PPT使用-0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588" y="5826125"/>
            <a:ext cx="627062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902EE-DCAB-4EDC-984D-A46D11B9C0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301288" y="0"/>
            <a:ext cx="1033462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F550C-132B-4A50-A1C4-CD66AD88D7F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F9A04-4C81-456C-BD7E-B2FB7CDFD12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D4132-32B6-4529-9318-7ACF78D123A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14ED92E-E49F-48DB-A2DD-4B27611C1F1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63538" y="0"/>
            <a:ext cx="115681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68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98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68770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2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70" y="-1"/>
            <a:ext cx="12192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10306051" y="5974197"/>
            <a:ext cx="1414462" cy="48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200"/>
              </a:lnSpc>
              <a:defRPr/>
            </a:pPr>
            <a:endParaRPr lang="en-US" altLang="zh-CN" sz="2600" b="1" dirty="0" smtClean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33" name="未知"/>
          <p:cNvSpPr/>
          <p:nvPr/>
        </p:nvSpPr>
        <p:spPr bwMode="auto">
          <a:xfrm>
            <a:off x="14288" y="2157413"/>
            <a:ext cx="12198350" cy="2132012"/>
          </a:xfrm>
          <a:custGeom>
            <a:avLst/>
            <a:gdLst>
              <a:gd name="T0" fmla="*/ 0 w 5771"/>
              <a:gd name="T1" fmla="*/ 0 h 1456"/>
              <a:gd name="T2" fmla="*/ 5760 w 5771"/>
              <a:gd name="T3" fmla="*/ 789 h 1456"/>
              <a:gd name="T4" fmla="*/ 5771 w 5771"/>
              <a:gd name="T5" fmla="*/ 1456 h 1456"/>
              <a:gd name="T6" fmla="*/ 0 w 5771"/>
              <a:gd name="T7" fmla="*/ 459 h 1456"/>
              <a:gd name="T8" fmla="*/ 0 w 5771"/>
              <a:gd name="T9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1" h="1456">
                <a:moveTo>
                  <a:pt x="0" y="0"/>
                </a:moveTo>
                <a:lnTo>
                  <a:pt x="5760" y="789"/>
                </a:lnTo>
                <a:lnTo>
                  <a:pt x="5771" y="1456"/>
                </a:lnTo>
                <a:lnTo>
                  <a:pt x="0" y="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4" name="未知"/>
          <p:cNvSpPr/>
          <p:nvPr/>
        </p:nvSpPr>
        <p:spPr bwMode="auto">
          <a:xfrm>
            <a:off x="17462" y="2493693"/>
            <a:ext cx="12211050" cy="1400175"/>
          </a:xfrm>
          <a:custGeom>
            <a:avLst/>
            <a:gdLst>
              <a:gd name="T0" fmla="*/ 16 w 5786"/>
              <a:gd name="T1" fmla="*/ 1179 h 1179"/>
              <a:gd name="T2" fmla="*/ 5786 w 5786"/>
              <a:gd name="T3" fmla="*/ 1139 h 1179"/>
              <a:gd name="T4" fmla="*/ 5773 w 5786"/>
              <a:gd name="T5" fmla="*/ 0 h 1179"/>
              <a:gd name="T6" fmla="*/ 0 w 5786"/>
              <a:gd name="T7" fmla="*/ 926 h 1179"/>
              <a:gd name="T8" fmla="*/ 16 w 5786"/>
              <a:gd name="T9" fmla="*/ 117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6" h="1179">
                <a:moveTo>
                  <a:pt x="16" y="1179"/>
                </a:moveTo>
                <a:lnTo>
                  <a:pt x="5786" y="1139"/>
                </a:lnTo>
                <a:lnTo>
                  <a:pt x="5773" y="0"/>
                </a:lnTo>
                <a:lnTo>
                  <a:pt x="0" y="926"/>
                </a:lnTo>
                <a:lnTo>
                  <a:pt x="16" y="117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5" name="未知"/>
          <p:cNvSpPr/>
          <p:nvPr/>
        </p:nvSpPr>
        <p:spPr bwMode="auto">
          <a:xfrm>
            <a:off x="15875" y="2124341"/>
            <a:ext cx="12212637" cy="1752600"/>
          </a:xfrm>
          <a:custGeom>
            <a:avLst/>
            <a:gdLst>
              <a:gd name="T0" fmla="*/ 4 w 5773"/>
              <a:gd name="T1" fmla="*/ 1096 h 1096"/>
              <a:gd name="T2" fmla="*/ 5773 w 5773"/>
              <a:gd name="T3" fmla="*/ 771 h 1096"/>
              <a:gd name="T4" fmla="*/ 0 w 5773"/>
              <a:gd name="T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3" h="1096">
                <a:moveTo>
                  <a:pt x="4" y="1096"/>
                </a:moveTo>
                <a:lnTo>
                  <a:pt x="5773" y="771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gradFill flip="none" rotWithShape="1">
                <a:gsLst>
                  <a:gs pos="0">
                    <a:sysClr val="windowText" lastClr="000000">
                      <a:tint val="66000"/>
                      <a:satMod val="160000"/>
                    </a:sysClr>
                  </a:gs>
                  <a:gs pos="50000">
                    <a:sysClr val="windowText" lastClr="000000">
                      <a:tint val="44500"/>
                      <a:satMod val="160000"/>
                    </a:sysClr>
                  </a:gs>
                  <a:gs pos="100000">
                    <a:sysClr val="windowText" lastClr="000000">
                      <a:tint val="23500"/>
                      <a:satMod val="160000"/>
                    </a:sysClr>
                  </a:gs>
                </a:gsLst>
                <a:lin ang="2700000" scaled="1"/>
                <a:tileRect/>
              </a:gradFill>
              <a:ea typeface="宋体" pitchFamily="2" charset="-122"/>
            </a:endParaRPr>
          </a:p>
        </p:txBody>
      </p:sp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9777273" y="2700199"/>
            <a:ext cx="21755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2017-04-10</a:t>
            </a:r>
          </a:p>
        </p:txBody>
      </p:sp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5694249" y="1281380"/>
            <a:ext cx="428835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东莞 </a:t>
            </a:r>
            <a:r>
              <a:rPr lang="en-US" altLang="zh-CN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MES3.0 </a:t>
            </a:r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总结</a:t>
            </a:r>
            <a:endParaRPr lang="en-US" altLang="zh-CN" sz="4000" dirty="0" smtClean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  <a:p>
            <a:endParaRPr lang="en-US" altLang="zh-CN" sz="4000" dirty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pic>
        <p:nvPicPr>
          <p:cNvPr id="17419" name="Picture 12" descr="C:\Users\sgong1\Desktop\logo-PPT使用-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187950"/>
            <a:ext cx="1555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0306051" y="5980672"/>
            <a:ext cx="1414462" cy="48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吕旭锋</a:t>
            </a:r>
            <a:endParaRPr lang="en-US" altLang="zh-CN" sz="2600" b="1" dirty="0" smtClean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项目进度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资产类型：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4" name="五边形 33"/>
          <p:cNvSpPr/>
          <p:nvPr/>
        </p:nvSpPr>
        <p:spPr>
          <a:xfrm>
            <a:off x="3896635" y="1886292"/>
            <a:ext cx="1800000" cy="720000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过渡期上线切换</a:t>
            </a:r>
          </a:p>
        </p:txBody>
      </p:sp>
      <p:sp>
        <p:nvSpPr>
          <p:cNvPr id="35" name="五边形 34"/>
          <p:cNvSpPr/>
          <p:nvPr/>
        </p:nvSpPr>
        <p:spPr>
          <a:xfrm>
            <a:off x="2065017" y="1882010"/>
            <a:ext cx="1800000" cy="720000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项目启动</a:t>
            </a:r>
            <a:endParaRPr lang="zh-CN" altLang="en-US" sz="2000" b="1" dirty="0"/>
          </a:p>
        </p:txBody>
      </p:sp>
      <p:grpSp>
        <p:nvGrpSpPr>
          <p:cNvPr id="36" name="组合 16"/>
          <p:cNvGrpSpPr/>
          <p:nvPr/>
        </p:nvGrpSpPr>
        <p:grpSpPr>
          <a:xfrm>
            <a:off x="2065017" y="2968667"/>
            <a:ext cx="1620000" cy="720000"/>
            <a:chOff x="107504" y="1689791"/>
            <a:chExt cx="1656184" cy="576064"/>
          </a:xfrm>
        </p:grpSpPr>
        <p:sp>
          <p:nvSpPr>
            <p:cNvPr id="37" name="矩形 36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37" idx="1"/>
              <a:endCxn id="37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65"/>
            <p:cNvSpPr txBox="1"/>
            <p:nvPr/>
          </p:nvSpPr>
          <p:spPr>
            <a:xfrm>
              <a:off x="304049" y="1867901"/>
              <a:ext cx="1263093" cy="2708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2016/12/15</a:t>
              </a:r>
              <a:endParaRPr lang="zh-CN" altLang="en-US" sz="1600" dirty="0"/>
            </a:p>
          </p:txBody>
        </p:sp>
      </p:grpSp>
      <p:grpSp>
        <p:nvGrpSpPr>
          <p:cNvPr id="40" name="组合 16"/>
          <p:cNvGrpSpPr/>
          <p:nvPr/>
        </p:nvGrpSpPr>
        <p:grpSpPr>
          <a:xfrm>
            <a:off x="3858938" y="2968667"/>
            <a:ext cx="1620000" cy="720000"/>
            <a:chOff x="107504" y="1689791"/>
            <a:chExt cx="1656184" cy="576064"/>
          </a:xfrm>
        </p:grpSpPr>
        <p:sp>
          <p:nvSpPr>
            <p:cNvPr id="41" name="矩形 40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>
              <a:stCxn id="41" idx="1"/>
              <a:endCxn id="41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16"/>
          <p:cNvGrpSpPr/>
          <p:nvPr/>
        </p:nvGrpSpPr>
        <p:grpSpPr>
          <a:xfrm>
            <a:off x="5652859" y="2968667"/>
            <a:ext cx="1620000" cy="720000"/>
            <a:chOff x="107504" y="1689791"/>
            <a:chExt cx="1656184" cy="576064"/>
          </a:xfrm>
        </p:grpSpPr>
        <p:sp>
          <p:nvSpPr>
            <p:cNvPr id="46" name="矩形 45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连接符 46"/>
            <p:cNvCxnSpPr>
              <a:stCxn id="46" idx="1"/>
              <a:endCxn id="46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73"/>
            <p:cNvSpPr txBox="1"/>
            <p:nvPr/>
          </p:nvSpPr>
          <p:spPr>
            <a:xfrm>
              <a:off x="304049" y="1867901"/>
              <a:ext cx="1263093" cy="2708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2017/03/26</a:t>
              </a:r>
              <a:endParaRPr lang="zh-CN" altLang="en-US" sz="1600" dirty="0"/>
            </a:p>
          </p:txBody>
        </p:sp>
      </p:grpSp>
      <p:sp>
        <p:nvSpPr>
          <p:cNvPr id="58" name="五边形 57"/>
          <p:cNvSpPr/>
          <p:nvPr/>
        </p:nvSpPr>
        <p:spPr>
          <a:xfrm>
            <a:off x="7561038" y="1888668"/>
            <a:ext cx="1800000" cy="7200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运维</a:t>
            </a:r>
            <a:endParaRPr lang="zh-CN" altLang="en-US" sz="2000" b="1" dirty="0"/>
          </a:p>
        </p:txBody>
      </p:sp>
      <p:sp>
        <p:nvSpPr>
          <p:cNvPr id="64" name="五边形 63"/>
          <p:cNvSpPr/>
          <p:nvPr/>
        </p:nvSpPr>
        <p:spPr>
          <a:xfrm>
            <a:off x="5728253" y="1868556"/>
            <a:ext cx="1800000" cy="720000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蓝图期上线切换</a:t>
            </a:r>
          </a:p>
        </p:txBody>
      </p:sp>
      <p:sp>
        <p:nvSpPr>
          <p:cNvPr id="65" name="TextBox 83"/>
          <p:cNvSpPr txBox="1"/>
          <p:nvPr/>
        </p:nvSpPr>
        <p:spPr>
          <a:xfrm>
            <a:off x="4051189" y="3159390"/>
            <a:ext cx="123549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2017/2/18</a:t>
            </a:r>
          </a:p>
        </p:txBody>
      </p:sp>
    </p:spTree>
    <p:extLst>
      <p:ext uri="{BB962C8B-B14F-4D97-AF65-F5344CB8AC3E}">
        <p14:creationId xmlns:p14="http://schemas.microsoft.com/office/powerpoint/2010/main" val="357263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问题清单 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总数</a:t>
            </a:r>
            <a:r>
              <a:rPr lang="en-US" altLang="zh-CN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200</a:t>
            </a:r>
            <a:endParaRPr lang="fr-FR" altLang="zh-CN" b="1" dirty="0">
              <a:solidFill>
                <a:schemeClr val="bg1">
                  <a:lumMod val="75000"/>
                </a:schemeClr>
              </a:solidFill>
              <a:ea typeface="宋体" pitchFamily="2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资产类型：</a:t>
            </a:r>
            <a:r>
              <a:rPr lang="en-US" altLang="zh-CN" dirty="0"/>
              <a:t>C</a:t>
            </a:r>
            <a:endParaRPr lang="zh-CN" altLang="en-US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104625606"/>
              </p:ext>
            </p:extLst>
          </p:nvPr>
        </p:nvGraphicFramePr>
        <p:xfrm>
          <a:off x="2032000" y="71966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8269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资产类型：</a:t>
            </a:r>
            <a:r>
              <a:rPr lang="en-US" altLang="zh-CN" smtClean="0"/>
              <a:t>C</a:t>
            </a:r>
            <a:endParaRPr lang="zh-CN" altLang="en-US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553466670"/>
              </p:ext>
            </p:extLst>
          </p:nvPr>
        </p:nvGraphicFramePr>
        <p:xfrm>
          <a:off x="2032000" y="71966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12" descr="C:\Users\apple\Desktop\mb\222222222\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3075" y="107950"/>
            <a:ext cx="912177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工厂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问题情况（</a:t>
            </a: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MES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）</a:t>
            </a:r>
          </a:p>
          <a:p>
            <a:pPr>
              <a:defRPr/>
            </a:pPr>
            <a:endParaRPr lang="fr-FR" altLang="zh-CN" b="1" dirty="0">
              <a:solidFill>
                <a:schemeClr val="bg1">
                  <a:lumMod val="75000"/>
                </a:schemeClr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7430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资产类型：</a:t>
            </a:r>
            <a:r>
              <a:rPr lang="en-US" altLang="zh-CN" smtClean="0"/>
              <a:t>C</a:t>
            </a:r>
            <a:endParaRPr lang="zh-CN" altLang="en-US"/>
          </a:p>
        </p:txBody>
      </p:sp>
      <p:pic>
        <p:nvPicPr>
          <p:cNvPr id="4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3075" y="107950"/>
            <a:ext cx="912177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运维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8693" y="1328420"/>
            <a:ext cx="25717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运维</a:t>
            </a:r>
            <a:r>
              <a:rPr lang="zh-CN" altLang="en-US" b="1" dirty="0"/>
              <a:t>机制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660269"/>
              </p:ext>
            </p:extLst>
          </p:nvPr>
        </p:nvGraphicFramePr>
        <p:xfrm>
          <a:off x="928689" y="2171719"/>
          <a:ext cx="9686925" cy="3700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3714"/>
                <a:gridCol w="3827318"/>
                <a:gridCol w="3855893"/>
              </a:tblGrid>
              <a:tr h="483026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dirty="0" smtClean="0">
                          <a:effectLst/>
                          <a:latin typeface="Calibri"/>
                          <a:ea typeface="宋体"/>
                          <a:cs typeface="宋体"/>
                        </a:rPr>
                        <a:t>人员情况</a:t>
                      </a:r>
                      <a:endParaRPr lang="zh-CN" sz="24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dirty="0" smtClean="0">
                          <a:effectLst/>
                          <a:latin typeface="Calibri"/>
                          <a:ea typeface="宋体"/>
                          <a:cs typeface="宋体"/>
                        </a:rPr>
                        <a:t>内容</a:t>
                      </a:r>
                      <a:endParaRPr lang="zh-CN" sz="24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dirty="0" smtClean="0">
                          <a:effectLst/>
                          <a:latin typeface="Calibri"/>
                          <a:ea typeface="宋体"/>
                          <a:cs typeface="宋体"/>
                        </a:rPr>
                        <a:t>状况</a:t>
                      </a:r>
                      <a:endParaRPr lang="zh-CN" sz="24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483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400" dirty="0" smtClean="0">
                          <a:effectLst/>
                          <a:latin typeface="Calibri"/>
                          <a:ea typeface="宋体"/>
                          <a:cs typeface="宋体"/>
                        </a:rPr>
                        <a:t>运维人员（</a:t>
                      </a:r>
                      <a:r>
                        <a:rPr lang="en-US" altLang="zh-CN" sz="2400" dirty="0" smtClean="0">
                          <a:effectLst/>
                          <a:latin typeface="Calibri"/>
                          <a:ea typeface="宋体"/>
                          <a:cs typeface="宋体"/>
                        </a:rPr>
                        <a:t>IT</a:t>
                      </a:r>
                      <a:r>
                        <a:rPr lang="zh-CN" altLang="en-US" sz="2400" dirty="0" smtClean="0">
                          <a:effectLst/>
                          <a:latin typeface="Calibri"/>
                          <a:ea typeface="宋体"/>
                          <a:cs typeface="宋体"/>
                        </a:rPr>
                        <a:t>）</a:t>
                      </a:r>
                      <a:endParaRPr lang="zh-CN" sz="24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400" dirty="0" smtClean="0">
                          <a:effectLst/>
                          <a:latin typeface="Calibri"/>
                          <a:ea typeface="宋体"/>
                          <a:cs typeface="宋体"/>
                        </a:rPr>
                        <a:t>4</a:t>
                      </a:r>
                      <a:r>
                        <a:rPr lang="zh-CN" altLang="en-US" sz="2400" dirty="0" smtClean="0">
                          <a:effectLst/>
                          <a:latin typeface="Calibri"/>
                          <a:ea typeface="宋体"/>
                          <a:cs typeface="宋体"/>
                        </a:rPr>
                        <a:t>位（</a:t>
                      </a:r>
                      <a:r>
                        <a:rPr lang="en-US" altLang="zh-CN" sz="2400" dirty="0" smtClean="0">
                          <a:effectLst/>
                          <a:latin typeface="Calibri"/>
                          <a:ea typeface="宋体"/>
                          <a:cs typeface="宋体"/>
                        </a:rPr>
                        <a:t>IT</a:t>
                      </a:r>
                      <a:r>
                        <a:rPr lang="zh-CN" altLang="en-US" sz="2400" dirty="0" smtClean="0">
                          <a:effectLst/>
                          <a:latin typeface="Calibri"/>
                          <a:ea typeface="宋体"/>
                          <a:cs typeface="宋体"/>
                        </a:rPr>
                        <a:t>）</a:t>
                      </a:r>
                      <a:endParaRPr lang="zh-CN" sz="24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483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独立处理判断问题的能力</a:t>
                      </a:r>
                      <a:endParaRPr lang="zh-CN" sz="24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400" dirty="0" smtClean="0">
                          <a:effectLst/>
                          <a:latin typeface="Calibri"/>
                          <a:ea typeface="宋体"/>
                          <a:cs typeface="宋体"/>
                        </a:rPr>
                        <a:t>关键用户已具备</a:t>
                      </a:r>
                      <a:endParaRPr lang="zh-CN" sz="24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884168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dirty="0" smtClean="0">
                          <a:effectLst/>
                          <a:latin typeface="Calibri"/>
                          <a:ea typeface="宋体"/>
                          <a:cs typeface="宋体"/>
                        </a:rPr>
                        <a:t>交流方式</a:t>
                      </a:r>
                      <a:endParaRPr lang="zh-CN" sz="24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400" dirty="0" smtClean="0">
                          <a:effectLst/>
                          <a:latin typeface="Calibri"/>
                          <a:ea typeface="宋体"/>
                          <a:cs typeface="宋体"/>
                        </a:rPr>
                        <a:t>工作流</a:t>
                      </a:r>
                      <a:endParaRPr lang="zh-CN" sz="24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400" dirty="0" smtClean="0">
                          <a:effectLst/>
                          <a:latin typeface="Calibri"/>
                          <a:ea typeface="宋体"/>
                          <a:cs typeface="宋体"/>
                        </a:rPr>
                        <a:t>关键用户已具有提交工作流程报修能力</a:t>
                      </a:r>
                      <a:endParaRPr lang="zh-CN" sz="24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483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400" dirty="0" smtClean="0">
                          <a:effectLst/>
                          <a:latin typeface="Calibri"/>
                          <a:ea typeface="宋体"/>
                          <a:cs typeface="宋体"/>
                        </a:rPr>
                        <a:t>运维热线</a:t>
                      </a:r>
                      <a:endParaRPr lang="zh-CN" sz="24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400" dirty="0" smtClean="0">
                          <a:effectLst/>
                          <a:latin typeface="Calibri"/>
                          <a:ea typeface="宋体"/>
                          <a:cs typeface="宋体"/>
                        </a:rPr>
                        <a:t>13818459237</a:t>
                      </a:r>
                      <a:endParaRPr lang="zh-CN" sz="24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8841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dirty="0" smtClean="0">
                          <a:effectLst/>
                          <a:latin typeface="Calibri"/>
                          <a:ea typeface="宋体"/>
                          <a:cs typeface="宋体"/>
                        </a:rPr>
                        <a:t>运维时间</a:t>
                      </a:r>
                      <a:endParaRPr lang="zh-CN" sz="24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effectLst/>
                          <a:latin typeface="+mn-lt"/>
                          <a:ea typeface="+mn-ea"/>
                          <a:cs typeface="宋体"/>
                        </a:rPr>
                        <a:t>7x24</a:t>
                      </a:r>
                      <a:r>
                        <a:rPr lang="zh-CN" altLang="en-US" sz="2400" dirty="0" smtClean="0">
                          <a:effectLst/>
                          <a:latin typeface="+mn-lt"/>
                          <a:ea typeface="+mn-ea"/>
                          <a:cs typeface="宋体"/>
                        </a:rPr>
                        <a:t>小时</a:t>
                      </a:r>
                      <a:endParaRPr lang="zh-CN" altLang="zh-CN" sz="2400" dirty="0" smtClean="0">
                        <a:effectLst/>
                        <a:latin typeface="+mn-lt"/>
                        <a:ea typeface="+mn-ea"/>
                        <a:cs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zh-CN" sz="24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effectLst/>
                          <a:latin typeface="+mn-lt"/>
                          <a:ea typeface="+mn-ea"/>
                          <a:cs typeface="宋体"/>
                        </a:rPr>
                        <a:t>已具备</a:t>
                      </a:r>
                      <a:endParaRPr lang="zh-CN" altLang="zh-CN" sz="2400" dirty="0" smtClean="0">
                        <a:effectLst/>
                        <a:latin typeface="+mn-lt"/>
                        <a:ea typeface="+mn-ea"/>
                        <a:cs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zh-CN" sz="24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82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资产类型：</a:t>
            </a:r>
            <a:r>
              <a:rPr lang="en-US" altLang="zh-CN" smtClean="0"/>
              <a:t>C</a:t>
            </a:r>
            <a:endParaRPr lang="zh-CN" altLang="en-US"/>
          </a:p>
        </p:txBody>
      </p:sp>
      <p:pic>
        <p:nvPicPr>
          <p:cNvPr id="4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3075" y="107950"/>
            <a:ext cx="912177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运维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151033"/>
              </p:ext>
            </p:extLst>
          </p:nvPr>
        </p:nvGraphicFramePr>
        <p:xfrm>
          <a:off x="1185863" y="1365370"/>
          <a:ext cx="9686925" cy="43782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3714"/>
                <a:gridCol w="3827318"/>
                <a:gridCol w="3855893"/>
              </a:tblGrid>
              <a:tr h="399633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WCF</a:t>
                      </a:r>
                      <a:r>
                        <a:rPr lang="zh-CN" sz="2400" dirty="0">
                          <a:effectLst/>
                        </a:rPr>
                        <a:t>服务器</a:t>
                      </a:r>
                      <a:endParaRPr lang="zh-CN" sz="24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地址</a:t>
                      </a:r>
                      <a:endParaRPr lang="zh-CN" sz="105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10.231.3.115</a:t>
                      </a:r>
                      <a:endParaRPr lang="zh-CN" sz="105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3996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WCF</a:t>
                      </a:r>
                      <a:r>
                        <a:rPr lang="zh-CN" sz="2400">
                          <a:effectLst/>
                        </a:rPr>
                        <a:t>路径</a:t>
                      </a:r>
                      <a:endParaRPr lang="zh-CN" sz="24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D:\IMES3\MESService</a:t>
                      </a:r>
                      <a:endParaRPr lang="zh-CN" sz="24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3996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MESClient</a:t>
                      </a:r>
                      <a:r>
                        <a:rPr lang="zh-CN" sz="2400">
                          <a:effectLst/>
                        </a:rPr>
                        <a:t>路径</a:t>
                      </a:r>
                      <a:endParaRPr lang="zh-CN" sz="24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D:\IMES3\MESUpdateFiles</a:t>
                      </a:r>
                      <a:endParaRPr lang="zh-CN" sz="24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7815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Ihandle</a:t>
                      </a:r>
                      <a:r>
                        <a:rPr lang="zh-CN" sz="2400">
                          <a:effectLst/>
                        </a:rPr>
                        <a:t>路径</a:t>
                      </a:r>
                      <a:endParaRPr lang="zh-CN" sz="24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D:\IMES3\IHANDUpdateFiles</a:t>
                      </a:r>
                      <a:endParaRPr lang="zh-CN" sz="24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3996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monitor</a:t>
                      </a:r>
                      <a:r>
                        <a:rPr lang="zh-CN" sz="2400">
                          <a:effectLst/>
                        </a:rPr>
                        <a:t>路径</a:t>
                      </a:r>
                      <a:endParaRPr lang="zh-CN" sz="24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D:\IMES3\YFPO.MES.MCS</a:t>
                      </a:r>
                      <a:endParaRPr lang="zh-CN" sz="24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39963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Report</a:t>
                      </a:r>
                      <a:r>
                        <a:rPr lang="zh-CN" sz="2400">
                          <a:effectLst/>
                        </a:rPr>
                        <a:t>服务器</a:t>
                      </a:r>
                      <a:endParaRPr lang="zh-CN" sz="24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地址</a:t>
                      </a:r>
                      <a:endParaRPr lang="zh-CN" sz="24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10.228.3.121</a:t>
                      </a:r>
                      <a:endParaRPr lang="zh-CN" sz="24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3996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路径</a:t>
                      </a:r>
                      <a:endParaRPr lang="zh-CN" sz="24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D:\YFPO.MES.REPORT</a:t>
                      </a:r>
                      <a:endParaRPr lang="zh-CN" sz="24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399633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数据库服务器</a:t>
                      </a:r>
                      <a:endParaRPr lang="zh-CN" sz="24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地址</a:t>
                      </a:r>
                      <a:endParaRPr lang="zh-CN" sz="24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10.228.3.103</a:t>
                      </a:r>
                      <a:endParaRPr lang="zh-CN" sz="24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3996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账号</a:t>
                      </a:r>
                      <a:endParaRPr lang="zh-CN" sz="24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imes3_user</a:t>
                      </a:r>
                      <a:endParaRPr lang="zh-CN" sz="24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3996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密码</a:t>
                      </a:r>
                      <a:endParaRPr lang="zh-CN" sz="24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yfpoimes31024</a:t>
                      </a:r>
                      <a:endParaRPr lang="zh-CN" sz="24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85864" y="784737"/>
            <a:ext cx="25717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服务器信息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2565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THANKS </a:t>
            </a:r>
          </a:p>
          <a:p>
            <a:r>
              <a:rPr lang="en-US" altLang="zh-CN" sz="2400" b="1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FOR WATCHING</a:t>
            </a:r>
          </a:p>
        </p:txBody>
      </p:sp>
      <p:pic>
        <p:nvPicPr>
          <p:cNvPr id="2048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1465</TotalTime>
  <Words>185</Words>
  <Application>Microsoft Office PowerPoint</Application>
  <PresentationFormat>自定义</PresentationFormat>
  <Paragraphs>72</Paragraphs>
  <Slides>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blank</vt:lpstr>
      <vt:lpstr>2_Default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Ling(YFPOIT)</dc:creator>
  <cp:lastModifiedBy>Lv XuFeng(YFPOIT)</cp:lastModifiedBy>
  <cp:revision>570</cp:revision>
  <dcterms:created xsi:type="dcterms:W3CDTF">2016-05-27T08:37:00Z</dcterms:created>
  <dcterms:modified xsi:type="dcterms:W3CDTF">2017-04-10T03:24:00Z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