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73" r:id="rId3"/>
    <p:sldId id="299" r:id="rId4"/>
    <p:sldId id="296" r:id="rId5"/>
    <p:sldId id="297" r:id="rId6"/>
    <p:sldId id="298" r:id="rId7"/>
    <p:sldId id="269" r:id="rId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8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701" autoAdjust="0"/>
  </p:normalViewPr>
  <p:slideViewPr>
    <p:cSldViewPr snapToGrid="0">
      <p:cViewPr varScale="1">
        <p:scale>
          <a:sx n="64" d="100"/>
          <a:sy n="64" d="100"/>
        </p:scale>
        <p:origin x="84" y="204"/>
      </p:cViewPr>
      <p:guideLst>
        <p:guide orient="horz" pos="2136"/>
        <p:guide pos="38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48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 smtClean="0"/>
              <a:t>总数 </a:t>
            </a:r>
            <a:r>
              <a:rPr lang="en-US" altLang="zh-CN" sz="2800" dirty="0" smtClean="0"/>
              <a:t>70</a:t>
            </a:r>
            <a:endParaRPr lang="zh-CN" altLang="en-US" sz="2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数据问题</c:v>
                </c:pt>
                <c:pt idx="1">
                  <c:v>操作问题</c:v>
                </c:pt>
                <c:pt idx="2">
                  <c:v>程序问题</c:v>
                </c:pt>
                <c:pt idx="3">
                  <c:v>功能优化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1</c:v>
                </c:pt>
                <c:pt idx="2">
                  <c:v>18</c:v>
                </c:pt>
                <c:pt idx="3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baseline="0" smtClean="0"/>
                      <a:t>未开始</a:t>
                    </a:r>
                    <a:endParaRPr lang="zh-CN" alt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已完成/已取消</c:v>
                </c:pt>
                <c:pt idx="1">
                  <c:v>待测试</c:v>
                </c:pt>
                <c:pt idx="2">
                  <c:v>进展中</c:v>
                </c:pt>
                <c:pt idx="3">
                  <c:v>未开始-高</c:v>
                </c:pt>
                <c:pt idx="4">
                  <c:v>未开始-中</c:v>
                </c:pt>
                <c:pt idx="5">
                  <c:v>未开始-低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42</c:v>
                </c:pt>
                <c:pt idx="1">
                  <c:v>21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gapWidth val="100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9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2017/3/21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63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王磊</a:t>
            </a:r>
            <a:endParaRPr lang="en-US" altLang="zh-CN" sz="2600" b="1" dirty="0" smtClean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7134205" y="2010579"/>
            <a:ext cx="505779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南京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UAT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总结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  <a:p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五边形 5"/>
          <p:cNvSpPr/>
          <p:nvPr/>
        </p:nvSpPr>
        <p:spPr>
          <a:xfrm>
            <a:off x="6072604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UAT2</a:t>
            </a:r>
            <a:endParaRPr lang="zh-CN" altLang="en-US" sz="2000" b="1" dirty="0" smtClean="0"/>
          </a:p>
        </p:txBody>
      </p:sp>
      <p:sp>
        <p:nvSpPr>
          <p:cNvPr id="7" name="五边形 6"/>
          <p:cNvSpPr/>
          <p:nvPr/>
        </p:nvSpPr>
        <p:spPr>
          <a:xfrm>
            <a:off x="4290915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UAT1</a:t>
            </a:r>
            <a:endParaRPr lang="zh-CN" altLang="en-US" sz="2000" b="1" dirty="0"/>
          </a:p>
        </p:txBody>
      </p:sp>
      <p:sp>
        <p:nvSpPr>
          <p:cNvPr id="8" name="五边形 7"/>
          <p:cNvSpPr/>
          <p:nvPr/>
        </p:nvSpPr>
        <p:spPr>
          <a:xfrm>
            <a:off x="2509226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项目准备</a:t>
            </a:r>
            <a:endParaRPr lang="zh-CN" altLang="en-US" sz="2000" b="1" dirty="0"/>
          </a:p>
        </p:txBody>
      </p:sp>
      <p:sp>
        <p:nvSpPr>
          <p:cNvPr id="9" name="五边形 8"/>
          <p:cNvSpPr/>
          <p:nvPr/>
        </p:nvSpPr>
        <p:spPr>
          <a:xfrm>
            <a:off x="9733838" y="1882010"/>
            <a:ext cx="1800000" cy="7200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上线切换</a:t>
            </a:r>
            <a:endParaRPr lang="zh-CN" altLang="en-US" sz="2000" b="1" dirty="0"/>
          </a:p>
        </p:txBody>
      </p:sp>
      <p:sp>
        <p:nvSpPr>
          <p:cNvPr id="10" name="五边形 9"/>
          <p:cNvSpPr/>
          <p:nvPr/>
        </p:nvSpPr>
        <p:spPr>
          <a:xfrm>
            <a:off x="727537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项目启动</a:t>
            </a:r>
            <a:endParaRPr lang="zh-CN" altLang="en-US" sz="2000" b="1" dirty="0"/>
          </a:p>
        </p:txBody>
      </p:sp>
      <p:grpSp>
        <p:nvGrpSpPr>
          <p:cNvPr id="11" name="组合 16"/>
          <p:cNvGrpSpPr/>
          <p:nvPr/>
        </p:nvGrpSpPr>
        <p:grpSpPr>
          <a:xfrm>
            <a:off x="727537" y="2938853"/>
            <a:ext cx="1620000" cy="720000"/>
            <a:chOff x="107504" y="1689791"/>
            <a:chExt cx="1656184" cy="576064"/>
          </a:xfrm>
        </p:grpSpPr>
        <p:sp>
          <p:nvSpPr>
            <p:cNvPr id="12" name="矩形 1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1"/>
              <a:endCxn id="1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65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/>
                <a:t>2017/02/07</a:t>
              </a:r>
              <a:endParaRPr lang="zh-CN" altLang="en-US" sz="1600" dirty="0"/>
            </a:p>
          </p:txBody>
        </p:sp>
      </p:grpSp>
      <p:grpSp>
        <p:nvGrpSpPr>
          <p:cNvPr id="15" name="组合 16"/>
          <p:cNvGrpSpPr/>
          <p:nvPr/>
        </p:nvGrpSpPr>
        <p:grpSpPr>
          <a:xfrm>
            <a:off x="2521458" y="2938853"/>
            <a:ext cx="1620000" cy="720000"/>
            <a:chOff x="107504" y="1689791"/>
            <a:chExt cx="1656184" cy="576064"/>
          </a:xfrm>
        </p:grpSpPr>
        <p:sp>
          <p:nvSpPr>
            <p:cNvPr id="16" name="矩形 15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1"/>
              <a:endCxn id="16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69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2017/02~03</a:t>
              </a:r>
              <a:endParaRPr lang="zh-CN" altLang="en-US" sz="1600" dirty="0"/>
            </a:p>
          </p:txBody>
        </p:sp>
      </p:grpSp>
      <p:grpSp>
        <p:nvGrpSpPr>
          <p:cNvPr id="19" name="组合 16"/>
          <p:cNvGrpSpPr/>
          <p:nvPr/>
        </p:nvGrpSpPr>
        <p:grpSpPr>
          <a:xfrm>
            <a:off x="4315379" y="2938853"/>
            <a:ext cx="1620000" cy="720000"/>
            <a:chOff x="107504" y="1689791"/>
            <a:chExt cx="1656184" cy="576064"/>
          </a:xfrm>
        </p:grpSpPr>
        <p:sp>
          <p:nvSpPr>
            <p:cNvPr id="20" name="矩形 19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0" idx="1"/>
              <a:endCxn id="20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7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2017/03/05</a:t>
              </a:r>
              <a:endParaRPr lang="zh-CN" altLang="en-US" sz="1600" dirty="0"/>
            </a:p>
          </p:txBody>
        </p:sp>
      </p:grpSp>
      <p:grpSp>
        <p:nvGrpSpPr>
          <p:cNvPr id="24" name="组合 16"/>
          <p:cNvGrpSpPr/>
          <p:nvPr/>
        </p:nvGrpSpPr>
        <p:grpSpPr>
          <a:xfrm>
            <a:off x="6109300" y="2938853"/>
            <a:ext cx="1620000" cy="720000"/>
            <a:chOff x="107504" y="1689791"/>
            <a:chExt cx="1656184" cy="576064"/>
          </a:xfrm>
        </p:grpSpPr>
        <p:sp>
          <p:nvSpPr>
            <p:cNvPr id="25" name="矩形 24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1"/>
              <a:endCxn id="25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79"/>
            <p:cNvSpPr txBox="1"/>
            <p:nvPr/>
          </p:nvSpPr>
          <p:spPr>
            <a:xfrm>
              <a:off x="304049" y="1883128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2017/03/11</a:t>
              </a:r>
              <a:endParaRPr lang="zh-CN" altLang="en-US" sz="1600" dirty="0"/>
            </a:p>
          </p:txBody>
        </p:sp>
      </p:grpSp>
      <p:grpSp>
        <p:nvGrpSpPr>
          <p:cNvPr id="28" name="组合 16"/>
          <p:cNvGrpSpPr/>
          <p:nvPr/>
        </p:nvGrpSpPr>
        <p:grpSpPr>
          <a:xfrm>
            <a:off x="7903221" y="2938853"/>
            <a:ext cx="1620000" cy="720000"/>
            <a:chOff x="107504" y="1689791"/>
            <a:chExt cx="1656184" cy="576064"/>
          </a:xfrm>
        </p:grpSpPr>
        <p:sp>
          <p:nvSpPr>
            <p:cNvPr id="29" name="矩形 28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9" idx="1"/>
              <a:endCxn id="29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2017/03/19</a:t>
              </a:r>
            </a:p>
          </p:txBody>
        </p:sp>
      </p:grpSp>
      <p:grpSp>
        <p:nvGrpSpPr>
          <p:cNvPr id="33" name="组合 16"/>
          <p:cNvGrpSpPr/>
          <p:nvPr/>
        </p:nvGrpSpPr>
        <p:grpSpPr>
          <a:xfrm>
            <a:off x="9697144" y="2938853"/>
            <a:ext cx="1620000" cy="720000"/>
            <a:chOff x="107504" y="1689791"/>
            <a:chExt cx="1656184" cy="576064"/>
          </a:xfrm>
        </p:grpSpPr>
        <p:sp>
          <p:nvSpPr>
            <p:cNvPr id="34" name="矩形 3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34" idx="1"/>
              <a:endCxn id="3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83"/>
            <p:cNvSpPr txBox="1"/>
            <p:nvPr/>
          </p:nvSpPr>
          <p:spPr>
            <a:xfrm>
              <a:off x="304049" y="1867901"/>
              <a:ext cx="1263093" cy="270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2017/04</a:t>
              </a:r>
              <a:endParaRPr lang="en-US" altLang="zh-CN" sz="1600" dirty="0" smtClean="0"/>
            </a:p>
          </p:txBody>
        </p:sp>
      </p:grpSp>
      <p:sp>
        <p:nvSpPr>
          <p:cNvPr id="37" name="五边形 36"/>
          <p:cNvSpPr/>
          <p:nvPr/>
        </p:nvSpPr>
        <p:spPr>
          <a:xfrm>
            <a:off x="7903221" y="1882010"/>
            <a:ext cx="1800000" cy="720000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UAT3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06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总数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524967551"/>
              </p:ext>
            </p:extLst>
          </p:nvPr>
        </p:nvGraphicFramePr>
        <p:xfrm>
          <a:off x="1272275" y="312076"/>
          <a:ext cx="9647451" cy="6233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解决的问题</a:t>
            </a:r>
            <a:endParaRPr lang="en-US" altLang="zh-CN" sz="2800" b="1" dirty="0" smtClean="0">
              <a:solidFill>
                <a:schemeClr val="bg1">
                  <a:lumMod val="75000"/>
                </a:schemeClr>
              </a:solidFill>
              <a:ea typeface="宋体" pitchFamily="2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资产类型：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452074933"/>
              </p:ext>
            </p:extLst>
          </p:nvPr>
        </p:nvGraphicFramePr>
        <p:xfrm>
          <a:off x="675470" y="753407"/>
          <a:ext cx="10841061" cy="6104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20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后续工作计划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0803"/>
              </p:ext>
            </p:extLst>
          </p:nvPr>
        </p:nvGraphicFramePr>
        <p:xfrm>
          <a:off x="473075" y="1056180"/>
          <a:ext cx="11249232" cy="357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4"/>
                <a:gridCol w="7304318"/>
                <a:gridCol w="2018750"/>
              </a:tblGrid>
              <a:tr h="8732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标题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预估时间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问题清单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问题清单中剩余内容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油漆下线</a:t>
                      </a:r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油漆下线冻结和返工扫描在同一个窗口中操作</a:t>
                      </a:r>
                      <a:endParaRPr lang="en-US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zh-CN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00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过渡期上线</a:t>
                      </a:r>
                      <a:endParaRPr lang="zh-CN" altLang="en-US" sz="20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0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上线时间确定</a:t>
                      </a:r>
                      <a:endParaRPr lang="zh-CN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zh-CN" altLang="zh-CN" sz="20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14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1228</TotalTime>
  <Words>112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ke le</cp:lastModifiedBy>
  <cp:revision>572</cp:revision>
  <dcterms:created xsi:type="dcterms:W3CDTF">2016-05-27T08:37:00Z</dcterms:created>
  <dcterms:modified xsi:type="dcterms:W3CDTF">2017-03-21T06:15:08Z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