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9"/>
  </p:notesMasterIdLst>
  <p:handoutMasterIdLst>
    <p:handoutMasterId r:id="rId10"/>
  </p:handoutMasterIdLst>
  <p:sldIdLst>
    <p:sldId id="273" r:id="rId3"/>
    <p:sldId id="301" r:id="rId4"/>
    <p:sldId id="299" r:id="rId5"/>
    <p:sldId id="296" r:id="rId6"/>
    <p:sldId id="297" r:id="rId7"/>
    <p:sldId id="269" r:id="rId8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36">
          <p15:clr>
            <a:srgbClr val="A4A3A4"/>
          </p15:clr>
        </p15:guide>
        <p15:guide id="2" pos="386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48">
          <p15:clr>
            <a:srgbClr val="A4A3A4"/>
          </p15:clr>
        </p15:guide>
        <p15:guide id="2" pos="217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0E9"/>
    <a:srgbClr val="FF9B05"/>
    <a:srgbClr val="003146"/>
    <a:srgbClr val="00A29A"/>
    <a:srgbClr val="FCE5C4"/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08" autoAdjust="0"/>
    <p:restoredTop sz="94701" autoAdjust="0"/>
  </p:normalViewPr>
  <p:slideViewPr>
    <p:cSldViewPr snapToGrid="0">
      <p:cViewPr>
        <p:scale>
          <a:sx n="75" d="100"/>
          <a:sy n="75" d="100"/>
        </p:scale>
        <p:origin x="-294" y="-78"/>
      </p:cViewPr>
      <p:guideLst>
        <p:guide orient="horz" pos="2136"/>
        <p:guide pos="3865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-1950" y="-72"/>
      </p:cViewPr>
      <p:guideLst>
        <p:guide orient="horz" pos="2848"/>
        <p:guide pos="217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B03AE55A-9AFB-4BE2-83D0-8656CC368CAE}" type="datetimeFigureOut">
              <a:rPr lang="zh-CN" altLang="en-US"/>
              <a:t>2017/5/10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52BA24C3-D569-40C8-9D4A-4886BA3B3932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71952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409575" y="754063"/>
            <a:ext cx="5854700" cy="3294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4099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38163" y="4387850"/>
            <a:ext cx="5780087" cy="395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noProof="0" smtClean="0"/>
              <a:t>单击此处编辑母版文本样式</a:t>
            </a:r>
          </a:p>
          <a:p>
            <a:pPr lvl="1"/>
            <a:r>
              <a:rPr lang="zh-CN" noProof="0" smtClean="0"/>
              <a:t>第二级</a:t>
            </a:r>
          </a:p>
          <a:p>
            <a:pPr lvl="2"/>
            <a:r>
              <a:rPr lang="zh-CN" noProof="0" smtClean="0"/>
              <a:t>第三级</a:t>
            </a:r>
          </a:p>
          <a:p>
            <a:pPr lvl="3"/>
            <a:r>
              <a:rPr lang="zh-CN" noProof="0" smtClean="0"/>
              <a:t>第四级</a:t>
            </a:r>
          </a:p>
          <a:p>
            <a:pPr lvl="4"/>
            <a:r>
              <a:rPr lang="zh-CN" noProof="0" smtClean="0"/>
              <a:t>第五级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3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33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7F9234A5-6C44-4F23-B6F1-EF529CD72778}" type="datetimeFigureOut">
              <a:rPr lang="zh-CN" altLang="en-US"/>
              <a:t>2017/5/10</a:t>
            </a:fld>
            <a:endParaRPr lang="zh-CN" alt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3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6800"/>
            <a:ext cx="29733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7E620946-CB5E-42ED-A091-D395ACC63878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25630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E620946-CB5E-42ED-A091-D395ACC6387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6912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5.jpeg"/><Relationship Id="rId4" Type="http://schemas.openxmlformats.org/officeDocument/2006/relationships/audio" Target="../media/audio1.wav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5.jpeg"/><Relationship Id="rId4" Type="http://schemas.openxmlformats.org/officeDocument/2006/relationships/audio" Target="../media/audio1.wav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" t="71953" r="414" b="9557"/>
          <a:stretch>
            <a:fillRect/>
          </a:stretch>
        </p:blipFill>
        <p:spPr bwMode="auto">
          <a:xfrm>
            <a:off x="0" y="4799013"/>
            <a:ext cx="12192000" cy="207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34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lvl1pPr>
          </a:lstStyle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</a:t>
            </a:r>
            <a:r>
              <a:rPr lang="zh-CN" altLang="en-US"/>
              <a:t>类文件</a:t>
            </a: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5442EA-577E-4E9E-AD61-BFFAA7B87273}" type="slidenum">
              <a:rPr lang="zh-CN" altLang="en-US"/>
              <a:t>‹#›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</a:t>
            </a:r>
            <a:r>
              <a:rPr lang="zh-CN" altLang="en-US"/>
              <a:t>类文件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2D1647-ADB9-4EFC-8D61-A6A35D61942F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1785600" y="274647"/>
            <a:ext cx="36576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12800" y="274647"/>
            <a:ext cx="107696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</a:t>
            </a:r>
            <a:r>
              <a:rPr lang="zh-CN" altLang="en-US"/>
              <a:t>类文件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F5E4D2-F18B-4169-99D8-EBF48C468582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/>
          <p:cNvSpPr/>
          <p:nvPr/>
        </p:nvSpPr>
        <p:spPr bwMode="gray">
          <a:xfrm>
            <a:off x="-19050" y="-14288"/>
            <a:ext cx="12211050" cy="6400801"/>
          </a:xfrm>
          <a:custGeom>
            <a:avLst/>
            <a:gdLst/>
            <a:ahLst/>
            <a:cxnLst>
              <a:cxn ang="0">
                <a:pos x="633" y="2936"/>
              </a:cxn>
              <a:cxn ang="0">
                <a:pos x="724" y="2862"/>
              </a:cxn>
              <a:cxn ang="0">
                <a:pos x="814" y="2794"/>
              </a:cxn>
              <a:cxn ang="0">
                <a:pos x="907" y="2731"/>
              </a:cxn>
              <a:cxn ang="0">
                <a:pos x="1002" y="2671"/>
              </a:cxn>
              <a:cxn ang="0">
                <a:pos x="1098" y="2617"/>
              </a:cxn>
              <a:cxn ang="0">
                <a:pos x="1294" y="2520"/>
              </a:cxn>
              <a:cxn ang="0">
                <a:pos x="1494" y="2435"/>
              </a:cxn>
              <a:cxn ang="0">
                <a:pos x="1702" y="2361"/>
              </a:cxn>
              <a:cxn ang="0">
                <a:pos x="1913" y="2296"/>
              </a:cxn>
              <a:cxn ang="0">
                <a:pos x="2127" y="2235"/>
              </a:cxn>
              <a:cxn ang="0">
                <a:pos x="2238" y="2207"/>
              </a:cxn>
              <a:cxn ang="0">
                <a:pos x="2484" y="2149"/>
              </a:cxn>
              <a:cxn ang="0">
                <a:pos x="2729" y="2096"/>
              </a:cxn>
              <a:cxn ang="0">
                <a:pos x="3214" y="2001"/>
              </a:cxn>
              <a:cxn ang="0">
                <a:pos x="3207" y="2001"/>
              </a:cxn>
              <a:cxn ang="0">
                <a:pos x="3938" y="1849"/>
              </a:cxn>
              <a:cxn ang="0">
                <a:pos x="4238" y="1778"/>
              </a:cxn>
              <a:cxn ang="0">
                <a:pos x="4418" y="1729"/>
              </a:cxn>
              <a:cxn ang="0">
                <a:pos x="4582" y="1677"/>
              </a:cxn>
              <a:cxn ang="0">
                <a:pos x="4734" y="1621"/>
              </a:cxn>
              <a:cxn ang="0">
                <a:pos x="4876" y="1558"/>
              </a:cxn>
              <a:cxn ang="0">
                <a:pos x="5009" y="1487"/>
              </a:cxn>
              <a:cxn ang="0">
                <a:pos x="5134" y="1406"/>
              </a:cxn>
              <a:cxn ang="0">
                <a:pos x="5254" y="1314"/>
              </a:cxn>
              <a:cxn ang="0">
                <a:pos x="5371" y="1209"/>
              </a:cxn>
              <a:cxn ang="0">
                <a:pos x="5484" y="1090"/>
              </a:cxn>
              <a:cxn ang="0">
                <a:pos x="5596" y="954"/>
              </a:cxn>
              <a:cxn ang="0">
                <a:pos x="5711" y="801"/>
              </a:cxn>
              <a:cxn ang="0">
                <a:pos x="5769" y="0"/>
              </a:cxn>
              <a:cxn ang="0">
                <a:pos x="9" y="4032"/>
              </a:cxn>
              <a:cxn ang="0">
                <a:pos x="29" y="4032"/>
              </a:cxn>
              <a:cxn ang="0">
                <a:pos x="64" y="3864"/>
              </a:cxn>
              <a:cxn ang="0">
                <a:pos x="111" y="3702"/>
              </a:cxn>
              <a:cxn ang="0">
                <a:pos x="133" y="3646"/>
              </a:cxn>
              <a:cxn ang="0">
                <a:pos x="178" y="3540"/>
              </a:cxn>
              <a:cxn ang="0">
                <a:pos x="229" y="3435"/>
              </a:cxn>
              <a:cxn ang="0">
                <a:pos x="287" y="3337"/>
              </a:cxn>
              <a:cxn ang="0">
                <a:pos x="351" y="3240"/>
              </a:cxn>
              <a:cxn ang="0">
                <a:pos x="424" y="3148"/>
              </a:cxn>
              <a:cxn ang="0">
                <a:pos x="502" y="3059"/>
              </a:cxn>
              <a:cxn ang="0">
                <a:pos x="587" y="2977"/>
              </a:cxn>
              <a:cxn ang="0">
                <a:pos x="633" y="2936"/>
              </a:cxn>
            </a:cxnLst>
            <a:rect l="0" t="0" r="r" b="b"/>
            <a:pathLst>
              <a:path w="5769" h="4032">
                <a:moveTo>
                  <a:pt x="633" y="2936"/>
                </a:moveTo>
                <a:lnTo>
                  <a:pt x="633" y="2936"/>
                </a:lnTo>
                <a:lnTo>
                  <a:pt x="678" y="2899"/>
                </a:lnTo>
                <a:lnTo>
                  <a:pt x="724" y="2862"/>
                </a:lnTo>
                <a:lnTo>
                  <a:pt x="769" y="2827"/>
                </a:lnTo>
                <a:lnTo>
                  <a:pt x="814" y="2794"/>
                </a:lnTo>
                <a:lnTo>
                  <a:pt x="862" y="2762"/>
                </a:lnTo>
                <a:lnTo>
                  <a:pt x="907" y="2731"/>
                </a:lnTo>
                <a:lnTo>
                  <a:pt x="954" y="2701"/>
                </a:lnTo>
                <a:lnTo>
                  <a:pt x="1002" y="2671"/>
                </a:lnTo>
                <a:lnTo>
                  <a:pt x="1051" y="2643"/>
                </a:lnTo>
                <a:lnTo>
                  <a:pt x="1098" y="2617"/>
                </a:lnTo>
                <a:lnTo>
                  <a:pt x="1194" y="2565"/>
                </a:lnTo>
                <a:lnTo>
                  <a:pt x="1294" y="2520"/>
                </a:lnTo>
                <a:lnTo>
                  <a:pt x="1394" y="2475"/>
                </a:lnTo>
                <a:lnTo>
                  <a:pt x="1494" y="2435"/>
                </a:lnTo>
                <a:lnTo>
                  <a:pt x="1598" y="2397"/>
                </a:lnTo>
                <a:lnTo>
                  <a:pt x="1702" y="2361"/>
                </a:lnTo>
                <a:lnTo>
                  <a:pt x="1807" y="2328"/>
                </a:lnTo>
                <a:lnTo>
                  <a:pt x="1913" y="2296"/>
                </a:lnTo>
                <a:lnTo>
                  <a:pt x="2020" y="2266"/>
                </a:lnTo>
                <a:lnTo>
                  <a:pt x="2127" y="2235"/>
                </a:lnTo>
                <a:lnTo>
                  <a:pt x="2238" y="2207"/>
                </a:lnTo>
                <a:lnTo>
                  <a:pt x="2238" y="2207"/>
                </a:lnTo>
                <a:lnTo>
                  <a:pt x="2360" y="2177"/>
                </a:lnTo>
                <a:lnTo>
                  <a:pt x="2484" y="2149"/>
                </a:lnTo>
                <a:lnTo>
                  <a:pt x="2605" y="2121"/>
                </a:lnTo>
                <a:lnTo>
                  <a:pt x="2729" y="2096"/>
                </a:lnTo>
                <a:lnTo>
                  <a:pt x="2973" y="2047"/>
                </a:lnTo>
                <a:lnTo>
                  <a:pt x="3214" y="2001"/>
                </a:lnTo>
                <a:lnTo>
                  <a:pt x="3207" y="2001"/>
                </a:lnTo>
                <a:lnTo>
                  <a:pt x="3207" y="2001"/>
                </a:lnTo>
                <a:lnTo>
                  <a:pt x="3714" y="1897"/>
                </a:lnTo>
                <a:lnTo>
                  <a:pt x="3938" y="1849"/>
                </a:lnTo>
                <a:lnTo>
                  <a:pt x="4142" y="1804"/>
                </a:lnTo>
                <a:lnTo>
                  <a:pt x="4238" y="1778"/>
                </a:lnTo>
                <a:lnTo>
                  <a:pt x="4329" y="1754"/>
                </a:lnTo>
                <a:lnTo>
                  <a:pt x="4418" y="1729"/>
                </a:lnTo>
                <a:lnTo>
                  <a:pt x="4502" y="1705"/>
                </a:lnTo>
                <a:lnTo>
                  <a:pt x="4582" y="1677"/>
                </a:lnTo>
                <a:lnTo>
                  <a:pt x="4660" y="1649"/>
                </a:lnTo>
                <a:lnTo>
                  <a:pt x="4734" y="1621"/>
                </a:lnTo>
                <a:lnTo>
                  <a:pt x="4807" y="1590"/>
                </a:lnTo>
                <a:lnTo>
                  <a:pt x="4876" y="1558"/>
                </a:lnTo>
                <a:lnTo>
                  <a:pt x="4944" y="1522"/>
                </a:lnTo>
                <a:lnTo>
                  <a:pt x="5009" y="1487"/>
                </a:lnTo>
                <a:lnTo>
                  <a:pt x="5073" y="1448"/>
                </a:lnTo>
                <a:lnTo>
                  <a:pt x="5134" y="1406"/>
                </a:lnTo>
                <a:lnTo>
                  <a:pt x="5196" y="1362"/>
                </a:lnTo>
                <a:lnTo>
                  <a:pt x="5254" y="1314"/>
                </a:lnTo>
                <a:lnTo>
                  <a:pt x="5313" y="1263"/>
                </a:lnTo>
                <a:lnTo>
                  <a:pt x="5371" y="1209"/>
                </a:lnTo>
                <a:lnTo>
                  <a:pt x="5427" y="1152"/>
                </a:lnTo>
                <a:lnTo>
                  <a:pt x="5484" y="1090"/>
                </a:lnTo>
                <a:lnTo>
                  <a:pt x="5540" y="1023"/>
                </a:lnTo>
                <a:lnTo>
                  <a:pt x="5596" y="954"/>
                </a:lnTo>
                <a:lnTo>
                  <a:pt x="5653" y="881"/>
                </a:lnTo>
                <a:lnTo>
                  <a:pt x="5711" y="801"/>
                </a:lnTo>
                <a:lnTo>
                  <a:pt x="5769" y="718"/>
                </a:lnTo>
                <a:lnTo>
                  <a:pt x="5769" y="0"/>
                </a:lnTo>
                <a:lnTo>
                  <a:pt x="0" y="9"/>
                </a:lnTo>
                <a:lnTo>
                  <a:pt x="9" y="4032"/>
                </a:lnTo>
                <a:lnTo>
                  <a:pt x="29" y="4032"/>
                </a:lnTo>
                <a:lnTo>
                  <a:pt x="29" y="4032"/>
                </a:lnTo>
                <a:lnTo>
                  <a:pt x="44" y="3950"/>
                </a:lnTo>
                <a:lnTo>
                  <a:pt x="64" y="3864"/>
                </a:lnTo>
                <a:lnTo>
                  <a:pt x="85" y="3784"/>
                </a:lnTo>
                <a:lnTo>
                  <a:pt x="111" y="3702"/>
                </a:lnTo>
                <a:lnTo>
                  <a:pt x="111" y="3702"/>
                </a:lnTo>
                <a:lnTo>
                  <a:pt x="133" y="3646"/>
                </a:lnTo>
                <a:lnTo>
                  <a:pt x="154" y="3592"/>
                </a:lnTo>
                <a:lnTo>
                  <a:pt x="178" y="3540"/>
                </a:lnTo>
                <a:lnTo>
                  <a:pt x="202" y="3487"/>
                </a:lnTo>
                <a:lnTo>
                  <a:pt x="229" y="3435"/>
                </a:lnTo>
                <a:lnTo>
                  <a:pt x="256" y="3387"/>
                </a:lnTo>
                <a:lnTo>
                  <a:pt x="287" y="3337"/>
                </a:lnTo>
                <a:lnTo>
                  <a:pt x="318" y="3288"/>
                </a:lnTo>
                <a:lnTo>
                  <a:pt x="351" y="3240"/>
                </a:lnTo>
                <a:lnTo>
                  <a:pt x="387" y="3193"/>
                </a:lnTo>
                <a:lnTo>
                  <a:pt x="424" y="3148"/>
                </a:lnTo>
                <a:lnTo>
                  <a:pt x="462" y="3104"/>
                </a:lnTo>
                <a:lnTo>
                  <a:pt x="502" y="3059"/>
                </a:lnTo>
                <a:lnTo>
                  <a:pt x="544" y="3018"/>
                </a:lnTo>
                <a:lnTo>
                  <a:pt x="587" y="2977"/>
                </a:lnTo>
                <a:lnTo>
                  <a:pt x="633" y="2936"/>
                </a:lnTo>
                <a:lnTo>
                  <a:pt x="633" y="2936"/>
                </a:ln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40000"/>
                  <a:invGamma/>
                </a:schemeClr>
              </a:gs>
            </a:gsLst>
            <a:lin ang="5400000" scaled="1"/>
          </a:gra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nl-NL" sz="1200">
              <a:solidFill>
                <a:srgbClr val="000000"/>
              </a:solidFill>
              <a:latin typeface="Arial" charset="0"/>
              <a:ea typeface="+mn-ea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32884" y="1781180"/>
            <a:ext cx="10363200" cy="1196975"/>
          </a:xfrm>
        </p:spPr>
        <p:txBody>
          <a:bodyPr/>
          <a:lstStyle>
            <a:lvl1pPr fontAlgn="t">
              <a:spcAft>
                <a:spcPct val="25000"/>
              </a:spcAft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32884" y="3135313"/>
            <a:ext cx="8007349" cy="831850"/>
          </a:xfrm>
          <a:prstGeom prst="rect">
            <a:avLst/>
          </a:prstGeom>
        </p:spPr>
        <p:txBody>
          <a:bodyPr/>
          <a:lstStyle>
            <a:lvl1pPr fontAlgn="t">
              <a:spcAft>
                <a:spcPct val="0"/>
              </a:spcAft>
              <a:buClrTx/>
              <a:buFontTx/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24"/>
          <a:stretch>
            <a:fillRect/>
          </a:stretch>
        </p:blipFill>
        <p:spPr bwMode="auto">
          <a:xfrm>
            <a:off x="10420350" y="0"/>
            <a:ext cx="1033463" cy="89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15">
            <a:hlinkClick r:id="rId3" action="ppaction://hlinksldjump">
              <a:snd r:embed="rId4" name="click.wav"/>
            </a:hlinkClick>
            <a:hlinkHover r:id="" action="ppaction://noaction" highlightClick="1"/>
          </p:cNvPr>
          <p:cNvSpPr>
            <a:spLocks noChangeArrowheads="1"/>
          </p:cNvSpPr>
          <p:nvPr userDrawn="1"/>
        </p:nvSpPr>
        <p:spPr bwMode="auto">
          <a:xfrm>
            <a:off x="10685463" y="6288088"/>
            <a:ext cx="900112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1000">
                <a:solidFill>
                  <a:srgbClr val="00A0E9"/>
                </a:solidFill>
                <a:latin typeface="方正大标宋简体" pitchFamily="2" charset="-122"/>
                <a:ea typeface="方正大标宋简体" pitchFamily="2" charset="-122"/>
              </a:rPr>
              <a:t>【Chapter】</a:t>
            </a:r>
            <a:endParaRPr lang="zh-CN" altLang="en-US" sz="1000">
              <a:solidFill>
                <a:srgbClr val="00A0E9"/>
              </a:solidFill>
              <a:latin typeface="方正大标宋简体" pitchFamily="2" charset="-122"/>
              <a:ea typeface="方正大标宋简体" pitchFamily="2" charset="-122"/>
            </a:endParaRPr>
          </a:p>
        </p:txBody>
      </p:sp>
      <p:pic>
        <p:nvPicPr>
          <p:cNvPr id="5" name="Picture 9"/>
          <p:cNvPicPr preferRelativeResize="0">
            <a:picLocks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7225" y="5826125"/>
            <a:ext cx="6270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24"/>
          <a:stretch>
            <a:fillRect/>
          </a:stretch>
        </p:blipFill>
        <p:spPr bwMode="auto">
          <a:xfrm>
            <a:off x="10420350" y="0"/>
            <a:ext cx="1033463" cy="89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15">
            <a:hlinkClick r:id="rId3" action="ppaction://hlinksldjump">
              <a:snd r:embed="rId4" name="click.wav"/>
            </a:hlinkClick>
            <a:hlinkHover r:id="" action="ppaction://noaction" highlightClick="1"/>
          </p:cNvPr>
          <p:cNvSpPr>
            <a:spLocks noChangeArrowheads="1"/>
          </p:cNvSpPr>
          <p:nvPr userDrawn="1"/>
        </p:nvSpPr>
        <p:spPr bwMode="auto">
          <a:xfrm>
            <a:off x="10685463" y="6288088"/>
            <a:ext cx="900112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1000">
                <a:solidFill>
                  <a:srgbClr val="00A0E9"/>
                </a:solidFill>
                <a:latin typeface="方正大标宋简体" pitchFamily="2" charset="-122"/>
                <a:ea typeface="方正大标宋简体" pitchFamily="2" charset="-122"/>
              </a:rPr>
              <a:t>【Chapter】</a:t>
            </a:r>
            <a:endParaRPr lang="zh-CN" altLang="en-US" sz="1000">
              <a:solidFill>
                <a:srgbClr val="00A0E9"/>
              </a:solidFill>
              <a:latin typeface="方正大标宋简体" pitchFamily="2" charset="-122"/>
              <a:ea typeface="方正大标宋简体" pitchFamily="2" charset="-122"/>
            </a:endParaRPr>
          </a:p>
        </p:txBody>
      </p:sp>
      <p:pic>
        <p:nvPicPr>
          <p:cNvPr id="5" name="Picture 9"/>
          <p:cNvPicPr preferRelativeResize="0">
            <a:picLocks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7225" y="5826125"/>
            <a:ext cx="6270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</a:t>
            </a:r>
            <a:r>
              <a:rPr lang="zh-CN" altLang="en-US"/>
              <a:t>类文件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FC6C7B-989A-42F8-BB05-813D9DA01F79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9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</a:t>
            </a:r>
            <a:r>
              <a:rPr lang="zh-CN" altLang="en-US"/>
              <a:t>类文件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EFF9F6-EDF4-465E-96F1-CF2AAB63EA27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12800" y="1600206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229600" y="1600206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</a:t>
            </a:r>
            <a:r>
              <a:rPr lang="zh-CN" altLang="en-US"/>
              <a:t>类文件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D40643-62A8-4EFE-8B3A-AC730171DF29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73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73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</a:t>
            </a:r>
            <a:r>
              <a:rPr lang="zh-CN" altLang="en-US"/>
              <a:t>类文件</a:t>
            </a: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8AE0C5-40BB-4A4E-9173-718D3055700F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24"/>
          <a:stretch>
            <a:fillRect/>
          </a:stretch>
        </p:blipFill>
        <p:spPr bwMode="auto">
          <a:xfrm>
            <a:off x="10420350" y="0"/>
            <a:ext cx="1033463" cy="89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 descr="C:\Users\sgong1\Desktop\logo-PPT使用-0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6588" y="5826125"/>
            <a:ext cx="627062" cy="44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</a:t>
            </a:r>
            <a:r>
              <a:rPr lang="zh-CN" altLang="en-US"/>
              <a:t>类文件</a:t>
            </a: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0902EE-DCAB-4EDC-984D-A46D11B9C0D6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24"/>
          <a:stretch>
            <a:fillRect/>
          </a:stretch>
        </p:blipFill>
        <p:spPr bwMode="auto">
          <a:xfrm>
            <a:off x="10301288" y="0"/>
            <a:ext cx="1033462" cy="89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 dirty="0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</a:t>
            </a:r>
            <a:r>
              <a:rPr lang="zh-CN" altLang="en-US"/>
              <a:t>类文件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AF550C-132B-4A50-A1C4-CD66AD88D7FB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7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</a:t>
            </a:r>
            <a:r>
              <a:rPr lang="zh-CN" altLang="en-US"/>
              <a:t>类文件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3F9A04-4C81-456C-BD7E-B2FB7CDFD126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</a:t>
            </a:r>
            <a:r>
              <a:rPr lang="zh-CN" altLang="en-US"/>
              <a:t>类文件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8D4132-32B6-4529-9318-7ACF78D123A6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宋体" pitchFamily="2" charset="-122"/>
              </a:defRPr>
            </a:lvl1pPr>
          </a:lstStyle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C</a:t>
            </a:r>
            <a:r>
              <a:rPr lang="zh-CN" altLang="en-US"/>
              <a:t>类文件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宋体" pitchFamily="2" charset="-122"/>
              </a:defRPr>
            </a:lvl1pPr>
          </a:lstStyle>
          <a:p>
            <a:pPr>
              <a:defRPr/>
            </a:pPr>
            <a:fld id="{714ED92E-E49F-48DB-A2DD-4B27611C1F18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ft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63538" y="0"/>
            <a:ext cx="11568112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/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iming>
    <p:tnLst>
      <p:par>
        <p:cTn id="1" dur="indefinite" restart="never" nodeType="tmRoot"/>
      </p:par>
    </p:tnLst>
  </p:timing>
  <p:hf sldNum="0"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A6A6A6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A6A6A6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A6A6A6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A6A6A6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A6A6A6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Wingdings" pitchFamily="2" charset="2"/>
        <a:buChar char="•"/>
        <a:defRPr sz="1600" b="1">
          <a:solidFill>
            <a:schemeClr val="tx1"/>
          </a:solidFill>
          <a:latin typeface="+mn-lt"/>
          <a:ea typeface="+mn-ea"/>
          <a:cs typeface="+mn-cs"/>
        </a:defRPr>
      </a:lvl1pPr>
      <a:lvl2pPr marL="234950" indent="-23368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2pPr>
      <a:lvl3pPr marL="457200" indent="-22098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Arial" charset="0"/>
        <a:buChar char="–"/>
        <a:defRPr sz="1400">
          <a:solidFill>
            <a:schemeClr val="tx1"/>
          </a:solidFill>
          <a:latin typeface="+mn-lt"/>
        </a:defRPr>
      </a:lvl3pPr>
      <a:lvl4pPr marL="687705" indent="-2286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Char char="•"/>
        <a:defRPr sz="1200">
          <a:solidFill>
            <a:schemeClr val="tx1"/>
          </a:solidFill>
          <a:latin typeface="+mn-lt"/>
        </a:defRPr>
      </a:lvl4pPr>
      <a:lvl5pPr marL="917575" indent="-2286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Arial" charset="0"/>
        <a:buChar char="–"/>
        <a:defRPr sz="1200">
          <a:solidFill>
            <a:schemeClr val="tx1"/>
          </a:solidFill>
          <a:latin typeface="+mn-lt"/>
        </a:defRPr>
      </a:lvl5pPr>
      <a:lvl6pPr marL="1374775" indent="-2286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Arial" charset="0"/>
        <a:buChar char="–"/>
        <a:defRPr sz="1200">
          <a:solidFill>
            <a:schemeClr val="tx1"/>
          </a:solidFill>
          <a:latin typeface="+mn-lt"/>
        </a:defRPr>
      </a:lvl6pPr>
      <a:lvl7pPr marL="1831975" indent="-2286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Arial" charset="0"/>
        <a:buChar char="–"/>
        <a:defRPr sz="1200">
          <a:solidFill>
            <a:schemeClr val="tx1"/>
          </a:solidFill>
          <a:latin typeface="+mn-lt"/>
        </a:defRPr>
      </a:lvl7pPr>
      <a:lvl8pPr marL="2289175" indent="-2286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Arial" charset="0"/>
        <a:buChar char="–"/>
        <a:defRPr sz="1200">
          <a:solidFill>
            <a:schemeClr val="tx1"/>
          </a:solidFill>
          <a:latin typeface="+mn-lt"/>
        </a:defRPr>
      </a:lvl8pPr>
      <a:lvl9pPr marL="2746375" indent="-2286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Arial" charset="0"/>
        <a:buChar char="–"/>
        <a:defRPr sz="1200">
          <a:solidFill>
            <a:schemeClr val="tx1"/>
          </a:solidFill>
          <a:latin typeface="+mn-lt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1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8" name="Rectangle 8"/>
          <p:cNvSpPr>
            <a:spLocks noChangeArrowheads="1"/>
          </p:cNvSpPr>
          <p:nvPr/>
        </p:nvSpPr>
        <p:spPr bwMode="auto">
          <a:xfrm>
            <a:off x="10548938" y="6218238"/>
            <a:ext cx="1414462" cy="488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ts val="3200"/>
              </a:lnSpc>
              <a:defRPr/>
            </a:pPr>
            <a:r>
              <a:rPr lang="zh-CN" altLang="en-US" sz="2600" b="1" dirty="0" smtClean="0">
                <a:solidFill>
                  <a:schemeClr val="bg1">
                    <a:lumMod val="50000"/>
                  </a:schemeClr>
                </a:solidFill>
                <a:ea typeface="宋体" pitchFamily="2" charset="-122"/>
              </a:rPr>
              <a:t>刘桂昌</a:t>
            </a:r>
            <a:endParaRPr lang="en-US" altLang="zh-CN" sz="2600" b="1" dirty="0" smtClean="0">
              <a:solidFill>
                <a:schemeClr val="bg1">
                  <a:lumMod val="50000"/>
                </a:schemeClr>
              </a:solidFill>
              <a:ea typeface="宋体" pitchFamily="2" charset="-122"/>
            </a:endParaRPr>
          </a:p>
        </p:txBody>
      </p:sp>
      <p:sp>
        <p:nvSpPr>
          <p:cNvPr id="33" name="未知"/>
          <p:cNvSpPr/>
          <p:nvPr/>
        </p:nvSpPr>
        <p:spPr bwMode="auto">
          <a:xfrm>
            <a:off x="14288" y="2157413"/>
            <a:ext cx="12198350" cy="2132012"/>
          </a:xfrm>
          <a:custGeom>
            <a:avLst/>
            <a:gdLst>
              <a:gd name="T0" fmla="*/ 0 w 5771"/>
              <a:gd name="T1" fmla="*/ 0 h 1456"/>
              <a:gd name="T2" fmla="*/ 5760 w 5771"/>
              <a:gd name="T3" fmla="*/ 789 h 1456"/>
              <a:gd name="T4" fmla="*/ 5771 w 5771"/>
              <a:gd name="T5" fmla="*/ 1456 h 1456"/>
              <a:gd name="T6" fmla="*/ 0 w 5771"/>
              <a:gd name="T7" fmla="*/ 459 h 1456"/>
              <a:gd name="T8" fmla="*/ 0 w 5771"/>
              <a:gd name="T9" fmla="*/ 0 h 14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771" h="1456">
                <a:moveTo>
                  <a:pt x="0" y="0"/>
                </a:moveTo>
                <a:lnTo>
                  <a:pt x="5760" y="789"/>
                </a:lnTo>
                <a:lnTo>
                  <a:pt x="5771" y="1456"/>
                </a:lnTo>
                <a:lnTo>
                  <a:pt x="0" y="45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pitchFamily="2" charset="-122"/>
            </a:endParaRPr>
          </a:p>
        </p:txBody>
      </p:sp>
      <p:sp>
        <p:nvSpPr>
          <p:cNvPr id="34" name="未知"/>
          <p:cNvSpPr/>
          <p:nvPr/>
        </p:nvSpPr>
        <p:spPr bwMode="auto">
          <a:xfrm>
            <a:off x="3175" y="2344738"/>
            <a:ext cx="12211050" cy="1400175"/>
          </a:xfrm>
          <a:custGeom>
            <a:avLst/>
            <a:gdLst>
              <a:gd name="T0" fmla="*/ 16 w 5786"/>
              <a:gd name="T1" fmla="*/ 1179 h 1179"/>
              <a:gd name="T2" fmla="*/ 5786 w 5786"/>
              <a:gd name="T3" fmla="*/ 1139 h 1179"/>
              <a:gd name="T4" fmla="*/ 5773 w 5786"/>
              <a:gd name="T5" fmla="*/ 0 h 1179"/>
              <a:gd name="T6" fmla="*/ 0 w 5786"/>
              <a:gd name="T7" fmla="*/ 926 h 1179"/>
              <a:gd name="T8" fmla="*/ 16 w 5786"/>
              <a:gd name="T9" fmla="*/ 1179 h 1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786" h="1179">
                <a:moveTo>
                  <a:pt x="16" y="1179"/>
                </a:moveTo>
                <a:lnTo>
                  <a:pt x="5786" y="1139"/>
                </a:lnTo>
                <a:lnTo>
                  <a:pt x="5773" y="0"/>
                </a:lnTo>
                <a:lnTo>
                  <a:pt x="0" y="926"/>
                </a:lnTo>
                <a:lnTo>
                  <a:pt x="16" y="1179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pitchFamily="2" charset="-122"/>
            </a:endParaRPr>
          </a:p>
        </p:txBody>
      </p:sp>
      <p:sp>
        <p:nvSpPr>
          <p:cNvPr id="35" name="未知"/>
          <p:cNvSpPr/>
          <p:nvPr/>
        </p:nvSpPr>
        <p:spPr bwMode="auto">
          <a:xfrm>
            <a:off x="14288" y="2755900"/>
            <a:ext cx="12212637" cy="1752600"/>
          </a:xfrm>
          <a:custGeom>
            <a:avLst/>
            <a:gdLst>
              <a:gd name="T0" fmla="*/ 4 w 5773"/>
              <a:gd name="T1" fmla="*/ 1096 h 1096"/>
              <a:gd name="T2" fmla="*/ 5773 w 5773"/>
              <a:gd name="T3" fmla="*/ 771 h 1096"/>
              <a:gd name="T4" fmla="*/ 0 w 5773"/>
              <a:gd name="T5" fmla="*/ 0 h 10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773" h="1096">
                <a:moveTo>
                  <a:pt x="4" y="1096"/>
                </a:moveTo>
                <a:lnTo>
                  <a:pt x="5773" y="771"/>
                </a:lnTo>
                <a:lnTo>
                  <a:pt x="0" y="0"/>
                </a:lnTo>
              </a:path>
            </a:pathLst>
          </a:cu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gradFill flip="none" rotWithShape="1">
                <a:gsLst>
                  <a:gs pos="0">
                    <a:sysClr val="windowText" lastClr="000000">
                      <a:tint val="66000"/>
                      <a:satMod val="160000"/>
                    </a:sysClr>
                  </a:gs>
                  <a:gs pos="50000">
                    <a:sysClr val="windowText" lastClr="000000">
                      <a:tint val="44500"/>
                      <a:satMod val="160000"/>
                    </a:sysClr>
                  </a:gs>
                  <a:gs pos="100000">
                    <a:sysClr val="windowText" lastClr="000000">
                      <a:tint val="23500"/>
                      <a:satMod val="160000"/>
                    </a:sysClr>
                  </a:gs>
                </a:gsLst>
                <a:lin ang="2700000" scaled="1"/>
                <a:tileRect/>
              </a:gradFill>
              <a:ea typeface="宋体" pitchFamily="2" charset="-122"/>
            </a:endParaRPr>
          </a:p>
        </p:txBody>
      </p:sp>
      <p:sp>
        <p:nvSpPr>
          <p:cNvPr id="4" name="矩形 15"/>
          <p:cNvSpPr>
            <a:spLocks noChangeArrowheads="1"/>
          </p:cNvSpPr>
          <p:nvPr/>
        </p:nvSpPr>
        <p:spPr bwMode="auto">
          <a:xfrm>
            <a:off x="9777273" y="2700199"/>
            <a:ext cx="217559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2017-05-08</a:t>
            </a:r>
          </a:p>
        </p:txBody>
      </p:sp>
      <p:sp>
        <p:nvSpPr>
          <p:cNvPr id="3" name="矩形 14"/>
          <p:cNvSpPr>
            <a:spLocks noChangeArrowheads="1"/>
          </p:cNvSpPr>
          <p:nvPr/>
        </p:nvSpPr>
        <p:spPr bwMode="auto">
          <a:xfrm>
            <a:off x="6864947" y="1876098"/>
            <a:ext cx="531427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  <a:latin typeface="方正大标宋简体" pitchFamily="2" charset="-122"/>
                <a:ea typeface="方正大标宋简体" pitchFamily="2" charset="-122"/>
              </a:rPr>
              <a:t>大东 </a:t>
            </a:r>
            <a:r>
              <a:rPr lang="en-US" altLang="zh-CN" sz="4000" dirty="0" smtClean="0">
                <a:solidFill>
                  <a:schemeClr val="bg1"/>
                </a:solidFill>
                <a:latin typeface="方正大标宋简体" pitchFamily="2" charset="-122"/>
                <a:ea typeface="方正大标宋简体" pitchFamily="2" charset="-122"/>
              </a:rPr>
              <a:t>MES3.0 UAT1</a:t>
            </a:r>
            <a:r>
              <a:rPr lang="zh-CN" altLang="en-US" sz="4000" dirty="0" smtClean="0">
                <a:solidFill>
                  <a:schemeClr val="bg1"/>
                </a:solidFill>
                <a:latin typeface="方正大标宋简体" pitchFamily="2" charset="-122"/>
                <a:ea typeface="方正大标宋简体" pitchFamily="2" charset="-122"/>
              </a:rPr>
              <a:t>总结</a:t>
            </a:r>
            <a:endParaRPr lang="en-US" altLang="zh-CN" sz="4000" dirty="0" smtClean="0">
              <a:solidFill>
                <a:schemeClr val="bg1"/>
              </a:solidFill>
              <a:latin typeface="方正大标宋简体" pitchFamily="2" charset="-122"/>
              <a:ea typeface="方正大标宋简体" pitchFamily="2" charset="-122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 dirty="0"/>
          </a:p>
        </p:txBody>
      </p:sp>
      <p:pic>
        <p:nvPicPr>
          <p:cNvPr id="17419" name="Picture 12" descr="C:\Users\sgong1\Desktop\logo-PPT使用-0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38" y="5187950"/>
            <a:ext cx="1555750" cy="119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1800" y="105896"/>
            <a:ext cx="9121775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 dirty="0" smtClean="0">
                <a:solidFill>
                  <a:schemeClr val="bg1">
                    <a:lumMod val="75000"/>
                  </a:schemeClr>
                </a:solidFill>
                <a:ea typeface="宋体" pitchFamily="2" charset="-122"/>
              </a:rPr>
              <a:t>测试清单</a:t>
            </a:r>
            <a:endParaRPr lang="en-US" altLang="zh-CN" sz="2800" b="1" dirty="0" smtClean="0">
              <a:solidFill>
                <a:schemeClr val="bg1">
                  <a:lumMod val="75000"/>
                </a:schemeClr>
              </a:solidFill>
              <a:ea typeface="宋体" pitchFamily="2" charset="-122"/>
            </a:endParaRPr>
          </a:p>
        </p:txBody>
      </p:sp>
      <p:pic>
        <p:nvPicPr>
          <p:cNvPr id="19460" name="Picture 12" descr="C:\Users\apple\Desktop\mb\222222222\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63" y="312738"/>
            <a:ext cx="109537" cy="10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日期占位符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1363320"/>
              </p:ext>
            </p:extLst>
          </p:nvPr>
        </p:nvGraphicFramePr>
        <p:xfrm>
          <a:off x="817420" y="748147"/>
          <a:ext cx="10349346" cy="542108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54180"/>
                <a:gridCol w="1143000"/>
                <a:gridCol w="1957539"/>
                <a:gridCol w="1460180"/>
                <a:gridCol w="734359"/>
                <a:gridCol w="1118422"/>
                <a:gridCol w="1498600"/>
                <a:gridCol w="1883066"/>
              </a:tblGrid>
              <a:tr h="356753">
                <a:tc gridSpan="8">
                  <a:txBody>
                    <a:bodyPr/>
                    <a:lstStyle/>
                    <a:p>
                      <a:pPr algn="ctr" fontAlgn="b"/>
                      <a:r>
                        <a:rPr lang="zh-CN" altLang="en-US" sz="1600" u="none" strike="noStrike" dirty="0">
                          <a:effectLst/>
                        </a:rPr>
                        <a:t>大东第一轮</a:t>
                      </a:r>
                      <a:r>
                        <a:rPr lang="en-US" altLang="zh-CN" sz="1600" u="none" strike="noStrike" dirty="0">
                          <a:effectLst/>
                        </a:rPr>
                        <a:t>UAT</a:t>
                      </a:r>
                      <a:r>
                        <a:rPr lang="zh-CN" altLang="en-US" sz="1600" u="none" strike="noStrike" dirty="0">
                          <a:effectLst/>
                        </a:rPr>
                        <a:t>测试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6180" marR="6180" marT="6180" marB="0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4632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>
                          <a:effectLst/>
                        </a:rPr>
                        <a:t>序号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6180" marR="6180" marT="6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>
                          <a:effectLst/>
                        </a:rPr>
                        <a:t>场景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6180" marR="6180" marT="6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>
                          <a:effectLst/>
                        </a:rPr>
                        <a:t>场景明细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6180" marR="6180" marT="6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>
                          <a:effectLst/>
                        </a:rPr>
                        <a:t>结果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6180" marR="6180" marT="6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</a:rPr>
                        <a:t>序号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6180" marR="6180" marT="6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>
                          <a:effectLst/>
                        </a:rPr>
                        <a:t>场景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6180" marR="6180" marT="6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>
                          <a:effectLst/>
                        </a:rPr>
                        <a:t>场景明细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6180" marR="6180" marT="6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>
                          <a:effectLst/>
                        </a:rPr>
                        <a:t>结果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6180" marR="6180" marT="6180" marB="0" anchor="ctr"/>
                </a:tc>
              </a:tr>
              <a:tr h="225865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1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6180" marR="6180" marT="6180" marB="0" anchor="ctr"/>
                </a:tc>
                <a:tc rowSpan="5"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 dirty="0">
                          <a:effectLst/>
                        </a:rPr>
                        <a:t>外协件采购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6180" marR="6180" marT="61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>
                          <a:effectLst/>
                        </a:rPr>
                        <a:t>采购订单下达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6180" marR="6180" marT="61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>
                          <a:effectLst/>
                        </a:rPr>
                        <a:t>　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6180" marR="6180" marT="6180" marB="0" anchor="ctr"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5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6180" marR="6180" marT="6180" marB="0" anchor="ctr"/>
                </a:tc>
                <a:tc rowSpan="4"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 dirty="0">
                          <a:effectLst/>
                        </a:rPr>
                        <a:t>装配扫描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6180" marR="6180" marT="61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>
                          <a:effectLst/>
                        </a:rPr>
                        <a:t>装配区物料拉动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6180" marR="6180" marT="61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>
                          <a:effectLst/>
                        </a:rPr>
                        <a:t>　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6180" marR="6180" marT="6180" marB="0" anchor="ctr"/>
                </a:tc>
              </a:tr>
              <a:tr h="22586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ISV</a:t>
                      </a:r>
                      <a:r>
                        <a:rPr lang="zh-CN" altLang="en-US" sz="1400" u="none" strike="noStrike">
                          <a:effectLst/>
                        </a:rPr>
                        <a:t>料箱单打印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6180" marR="6180" marT="61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 dirty="0">
                          <a:effectLst/>
                        </a:rPr>
                        <a:t>　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6180" marR="6180" marT="618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>
                          <a:effectLst/>
                        </a:rPr>
                        <a:t>排序扫描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6180" marR="6180" marT="61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>
                          <a:effectLst/>
                        </a:rPr>
                        <a:t>　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6180" marR="6180" marT="6180" marB="0" anchor="ctr"/>
                </a:tc>
              </a:tr>
              <a:tr h="39300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 dirty="0">
                          <a:effectLst/>
                        </a:rPr>
                        <a:t>手工收数量</a:t>
                      </a:r>
                      <a:r>
                        <a:rPr lang="en-US" altLang="zh-CN" sz="1400" u="none" strike="noStrike" dirty="0">
                          <a:effectLst/>
                        </a:rPr>
                        <a:t>\</a:t>
                      </a:r>
                      <a:r>
                        <a:rPr lang="zh-CN" altLang="en-US" sz="1400" u="none" strike="noStrike" dirty="0">
                          <a:effectLst/>
                        </a:rPr>
                        <a:t>标准</a:t>
                      </a:r>
                      <a:r>
                        <a:rPr lang="zh-CN" altLang="en-US" sz="1400" u="none" strike="noStrike" dirty="0" smtClean="0">
                          <a:effectLst/>
                        </a:rPr>
                        <a:t>收货</a:t>
                      </a:r>
                      <a:r>
                        <a:rPr lang="en-US" altLang="zh-CN" sz="1400" u="none" strike="noStrike" dirty="0" smtClean="0">
                          <a:effectLst/>
                        </a:rPr>
                        <a:t>\</a:t>
                      </a:r>
                      <a:r>
                        <a:rPr lang="zh-CN" altLang="en-US" sz="1400" u="none" strike="noStrike" dirty="0" smtClean="0">
                          <a:effectLst/>
                        </a:rPr>
                        <a:t>二维码收货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6180" marR="6180" marT="61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 dirty="0">
                          <a:effectLst/>
                        </a:rPr>
                        <a:t>　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6180" marR="6180" marT="618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>
                          <a:effectLst/>
                        </a:rPr>
                        <a:t>装配扫描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6180" marR="6180" marT="61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>
                          <a:effectLst/>
                        </a:rPr>
                        <a:t>　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6180" marR="6180" marT="6180" marB="0" anchor="ctr"/>
                </a:tc>
              </a:tr>
              <a:tr h="22586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 dirty="0">
                          <a:effectLst/>
                        </a:rPr>
                        <a:t>采购退货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6180" marR="6180" marT="61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未测</a:t>
                      </a:r>
                      <a:endParaRPr lang="zh-CN" alt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微软雅黑"/>
                      </a:endParaRPr>
                    </a:p>
                  </a:txBody>
                  <a:tcPr marL="6180" marR="6180" marT="618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>
                          <a:effectLst/>
                        </a:rPr>
                        <a:t>打包入库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6180" marR="6180" marT="61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 dirty="0">
                          <a:effectLst/>
                        </a:rPr>
                        <a:t>　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6180" marR="6180" marT="6180" marB="0" anchor="ctr"/>
                </a:tc>
              </a:tr>
              <a:tr h="22586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 dirty="0">
                          <a:effectLst/>
                        </a:rPr>
                        <a:t>手工入库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6180" marR="6180" marT="61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 dirty="0">
                          <a:effectLst/>
                        </a:rPr>
                        <a:t>　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6180" marR="6180" marT="6180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6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6180" marR="6180" marT="6180" marB="0" anchor="ctr"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 dirty="0">
                          <a:effectLst/>
                        </a:rPr>
                        <a:t>销售发货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6180" marR="6180" marT="61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>
                          <a:effectLst/>
                        </a:rPr>
                        <a:t>加拨和备件销售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6180" marR="6180" marT="61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 dirty="0">
                          <a:effectLst/>
                        </a:rPr>
                        <a:t>　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6180" marR="6180" marT="6180" marB="0" anchor="ctr"/>
                </a:tc>
              </a:tr>
              <a:tr h="22586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2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6180" marR="6180" marT="6180" marB="0" anchor="ctr"/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>
                          <a:effectLst/>
                        </a:rPr>
                        <a:t>条码打印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6180" marR="6180" marT="61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>
                          <a:effectLst/>
                        </a:rPr>
                        <a:t>自制件条码打印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6180" marR="6180" marT="618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6180" marR="6180" marT="618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>
                          <a:effectLst/>
                        </a:rPr>
                        <a:t>销售退回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6180" marR="6180" marT="61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 dirty="0">
                          <a:effectLst/>
                        </a:rPr>
                        <a:t>　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6180" marR="6180" marT="6180" marB="0" anchor="ctr"/>
                </a:tc>
              </a:tr>
              <a:tr h="22586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 dirty="0">
                          <a:effectLst/>
                        </a:rPr>
                        <a:t>条码启用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6180" marR="6180" marT="61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 dirty="0">
                          <a:effectLst/>
                        </a:rPr>
                        <a:t>　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6180" marR="6180" marT="6180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7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6180" marR="6180" marT="6180" marB="0" anchor="ctr"/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>
                          <a:effectLst/>
                        </a:rPr>
                        <a:t>自制件质检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6180" marR="6180" marT="61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>
                          <a:effectLst/>
                        </a:rPr>
                        <a:t>嫌疑品校验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6180" marR="6180" marT="61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 dirty="0">
                          <a:effectLst/>
                        </a:rPr>
                        <a:t>　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6180" marR="6180" marT="6180" marB="0" anchor="ctr"/>
                </a:tc>
              </a:tr>
              <a:tr h="22586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>
                          <a:effectLst/>
                        </a:rPr>
                        <a:t>条码变更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6180" marR="6180" marT="61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>
                          <a:effectLst/>
                        </a:rPr>
                        <a:t>　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6180" marR="6180" marT="618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 dirty="0">
                          <a:effectLst/>
                        </a:rPr>
                        <a:t>拆解扫描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6180" marR="6180" marT="61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 dirty="0">
                          <a:effectLst/>
                        </a:rPr>
                        <a:t>　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6180" marR="6180" marT="6180" marB="0" anchor="ctr"/>
                </a:tc>
              </a:tr>
              <a:tr h="225865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3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6180" marR="6180" marT="6180" marB="0" anchor="ctr"/>
                </a:tc>
                <a:tc rowSpan="5"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>
                          <a:effectLst/>
                        </a:rPr>
                        <a:t>注塑下线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6180" marR="6180" marT="61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>
                          <a:effectLst/>
                        </a:rPr>
                        <a:t>注塑区物料拉动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6180" marR="6180" marT="61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 dirty="0">
                          <a:effectLst/>
                        </a:rPr>
                        <a:t>　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6180" marR="6180" marT="618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>
                          <a:effectLst/>
                        </a:rPr>
                        <a:t>不合格评审流程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6180" marR="6180" marT="61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未测</a:t>
                      </a:r>
                      <a:endParaRPr lang="zh-CN" alt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微软雅黑"/>
                      </a:endParaRPr>
                    </a:p>
                  </a:txBody>
                  <a:tcPr marL="6180" marR="6180" marT="6180" marB="0" anchor="ctr"/>
                </a:tc>
              </a:tr>
              <a:tr h="22586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>
                          <a:effectLst/>
                        </a:rPr>
                        <a:t>注塑下线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6180" marR="6180" marT="61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>
                          <a:effectLst/>
                        </a:rPr>
                        <a:t>　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6180" marR="6180" marT="6180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8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6180" marR="6180" marT="6180" marB="0" anchor="ctr"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>
                          <a:effectLst/>
                        </a:rPr>
                        <a:t>客户安全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6180" marR="6180" marT="61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>
                          <a:effectLst/>
                        </a:rPr>
                        <a:t>客户安全发运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6180" marR="6180" marT="61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 dirty="0">
                          <a:effectLst/>
                        </a:rPr>
                        <a:t>　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6180" marR="6180" marT="6180" marB="0" anchor="ctr"/>
                </a:tc>
              </a:tr>
              <a:tr h="22586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>
                          <a:effectLst/>
                        </a:rPr>
                        <a:t>直流模式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6180" marR="6180" marT="61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 dirty="0">
                          <a:effectLst/>
                        </a:rPr>
                        <a:t>　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6180" marR="6180" marT="618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>
                          <a:effectLst/>
                        </a:rPr>
                        <a:t>客户安全退货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6180" marR="6180" marT="61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 dirty="0">
                          <a:effectLst/>
                        </a:rPr>
                        <a:t>　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6180" marR="6180" marT="6180" marB="0" anchor="ctr"/>
                </a:tc>
              </a:tr>
              <a:tr h="20486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>
                          <a:effectLst/>
                        </a:rPr>
                        <a:t>打包入库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6180" marR="6180" marT="61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 dirty="0">
                          <a:effectLst/>
                        </a:rPr>
                        <a:t>　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6180" marR="6180" marT="6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9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6180" marR="6180" marT="61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>
                          <a:effectLst/>
                        </a:rPr>
                        <a:t>公司间交易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6180" marR="6180" marT="61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>
                          <a:effectLst/>
                        </a:rPr>
                        <a:t>铁西公司间交易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6180" marR="6180" marT="61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只测了单向发货到铁西</a:t>
                      </a:r>
                      <a:endParaRPr lang="zh-CN" alt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微软雅黑"/>
                      </a:endParaRPr>
                    </a:p>
                  </a:txBody>
                  <a:tcPr marL="6180" marR="6180" marT="6180" marB="0" anchor="ctr"/>
                </a:tc>
              </a:tr>
              <a:tr h="22586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>
                          <a:effectLst/>
                        </a:rPr>
                        <a:t>注塑小件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6180" marR="6180" marT="61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>
                          <a:effectLst/>
                        </a:rPr>
                        <a:t>　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6180" marR="6180" marT="618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6180" marR="6180" marT="618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6180" marR="6180" marT="618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6180" marR="6180" marT="61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 dirty="0">
                          <a:effectLst/>
                        </a:rPr>
                        <a:t>　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6180" marR="6180" marT="6180" marB="0" anchor="ctr"/>
                </a:tc>
              </a:tr>
              <a:tr h="225865"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4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6180" marR="6180" marT="6180" marB="0" anchor="ctr"/>
                </a:tc>
                <a:tc rowSpan="7"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>
                          <a:effectLst/>
                        </a:rPr>
                        <a:t>涂装上</a:t>
                      </a:r>
                      <a:r>
                        <a:rPr lang="en-US" altLang="zh-CN" sz="1400" u="none" strike="noStrike">
                          <a:effectLst/>
                        </a:rPr>
                        <a:t>/</a:t>
                      </a:r>
                      <a:r>
                        <a:rPr lang="zh-CN" altLang="en-US" sz="1400" u="none" strike="noStrike">
                          <a:effectLst/>
                        </a:rPr>
                        <a:t>下线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6180" marR="6180" marT="61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>
                          <a:effectLst/>
                        </a:rPr>
                        <a:t>涂装区物料拉动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6180" marR="6180" marT="61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 dirty="0">
                          <a:effectLst/>
                        </a:rPr>
                        <a:t>　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6180" marR="6180" marT="6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</a:rPr>
                        <a:t>　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6180" marR="6180" marT="61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 dirty="0">
                          <a:effectLst/>
                        </a:rPr>
                        <a:t>　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6180" marR="6180" marT="61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 dirty="0">
                          <a:effectLst/>
                        </a:rPr>
                        <a:t>　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6180" marR="6180" marT="61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 dirty="0">
                          <a:effectLst/>
                        </a:rPr>
                        <a:t>　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6180" marR="6180" marT="6180" marB="0" anchor="ctr"/>
                </a:tc>
              </a:tr>
              <a:tr h="22586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>
                          <a:effectLst/>
                        </a:rPr>
                        <a:t>油漆上线扫描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6180" marR="6180" marT="61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 dirty="0">
                          <a:effectLst/>
                        </a:rPr>
                        <a:t>　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6180" marR="6180" marT="6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</a:rPr>
                        <a:t>　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6180" marR="6180" marT="61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 dirty="0">
                          <a:effectLst/>
                        </a:rPr>
                        <a:t>　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6180" marR="6180" marT="61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 dirty="0">
                          <a:effectLst/>
                        </a:rPr>
                        <a:t>　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6180" marR="6180" marT="61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 dirty="0">
                          <a:effectLst/>
                        </a:rPr>
                        <a:t>　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6180" marR="6180" marT="6180" marB="0" anchor="ctr"/>
                </a:tc>
              </a:tr>
              <a:tr h="22586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>
                          <a:effectLst/>
                        </a:rPr>
                        <a:t>油漆下线扫描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6180" marR="6180" marT="61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>
                          <a:effectLst/>
                        </a:rPr>
                        <a:t>　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6180" marR="6180" marT="6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</a:rPr>
                        <a:t>　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6180" marR="6180" marT="61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 dirty="0">
                          <a:effectLst/>
                        </a:rPr>
                        <a:t>　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6180" marR="6180" marT="61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 dirty="0">
                          <a:effectLst/>
                        </a:rPr>
                        <a:t>　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6180" marR="6180" marT="61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 dirty="0">
                          <a:effectLst/>
                        </a:rPr>
                        <a:t>　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6180" marR="6180" marT="6180" marB="0" anchor="ctr"/>
                </a:tc>
              </a:tr>
              <a:tr h="22586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>
                          <a:effectLst/>
                        </a:rPr>
                        <a:t>打包入库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6180" marR="6180" marT="61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>
                          <a:effectLst/>
                        </a:rPr>
                        <a:t>　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6180" marR="6180" marT="6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</a:rPr>
                        <a:t>　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6180" marR="6180" marT="61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 dirty="0">
                          <a:effectLst/>
                        </a:rPr>
                        <a:t>　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6180" marR="6180" marT="61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 dirty="0">
                          <a:effectLst/>
                        </a:rPr>
                        <a:t>　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6180" marR="6180" marT="61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 dirty="0">
                          <a:effectLst/>
                        </a:rPr>
                        <a:t>　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6180" marR="6180" marT="6180" marB="0" anchor="ctr"/>
                </a:tc>
              </a:tr>
              <a:tr h="22586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>
                          <a:effectLst/>
                        </a:rPr>
                        <a:t>散件拼箱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6180" marR="6180" marT="61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未测</a:t>
                      </a:r>
                      <a:endParaRPr lang="zh-CN" alt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微软雅黑"/>
                      </a:endParaRPr>
                    </a:p>
                  </a:txBody>
                  <a:tcPr marL="6180" marR="6180" marT="6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</a:rPr>
                        <a:t>　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6180" marR="6180" marT="61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 dirty="0">
                          <a:effectLst/>
                        </a:rPr>
                        <a:t>　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6180" marR="6180" marT="61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 dirty="0">
                          <a:effectLst/>
                        </a:rPr>
                        <a:t>　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6180" marR="6180" marT="61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 dirty="0">
                          <a:effectLst/>
                        </a:rPr>
                        <a:t>　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6180" marR="6180" marT="6180" marB="0" anchor="ctr"/>
                </a:tc>
              </a:tr>
              <a:tr h="22586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>
                          <a:effectLst/>
                        </a:rPr>
                        <a:t>涂装小件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6180" marR="6180" marT="61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 dirty="0">
                          <a:effectLst/>
                        </a:rPr>
                        <a:t>　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6180" marR="6180" marT="6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</a:rPr>
                        <a:t>　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6180" marR="6180" marT="61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 dirty="0">
                          <a:effectLst/>
                        </a:rPr>
                        <a:t>　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6180" marR="6180" marT="61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 dirty="0">
                          <a:effectLst/>
                        </a:rPr>
                        <a:t>　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6180" marR="6180" marT="61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 dirty="0">
                          <a:effectLst/>
                        </a:rPr>
                        <a:t>　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6180" marR="6180" marT="6180" marB="0" anchor="ctr"/>
                </a:tc>
              </a:tr>
              <a:tr h="22586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 dirty="0">
                          <a:effectLst/>
                        </a:rPr>
                        <a:t>返工扫描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6180" marR="6180" marT="61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>
                          <a:effectLst/>
                        </a:rPr>
                        <a:t>　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6180" marR="6180" marT="61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</a:rPr>
                        <a:t>　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6180" marR="6180" marT="61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 dirty="0">
                          <a:effectLst/>
                        </a:rPr>
                        <a:t>　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6180" marR="6180" marT="61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 dirty="0">
                          <a:effectLst/>
                        </a:rPr>
                        <a:t>　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6180" marR="6180" marT="61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 dirty="0">
                          <a:effectLst/>
                        </a:rPr>
                        <a:t>　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6180" marR="6180" marT="618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0197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3075" y="107950"/>
            <a:ext cx="9121775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 dirty="0" smtClean="0">
                <a:solidFill>
                  <a:schemeClr val="bg1">
                    <a:lumMod val="75000"/>
                  </a:schemeClr>
                </a:solidFill>
                <a:ea typeface="宋体" pitchFamily="2" charset="-122"/>
              </a:rPr>
              <a:t>问题清单</a:t>
            </a:r>
            <a:endParaRPr lang="fr-FR" altLang="zh-CN" b="1" dirty="0">
              <a:solidFill>
                <a:schemeClr val="bg1">
                  <a:lumMod val="75000"/>
                </a:schemeClr>
              </a:solidFill>
              <a:ea typeface="宋体" pitchFamily="2" charset="-122"/>
            </a:endParaRPr>
          </a:p>
        </p:txBody>
      </p:sp>
      <p:pic>
        <p:nvPicPr>
          <p:cNvPr id="19460" name="Picture 12" descr="C:\Users\apple\Desktop\mb\222222222\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63" y="312738"/>
            <a:ext cx="109537" cy="10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日期占位符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资产类型：</a:t>
            </a:r>
            <a:r>
              <a:rPr lang="en-US" altLang="zh-CN" dirty="0"/>
              <a:t>C</a:t>
            </a:r>
            <a:endParaRPr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988119"/>
              </p:ext>
            </p:extLst>
          </p:nvPr>
        </p:nvGraphicFramePr>
        <p:xfrm>
          <a:off x="1385454" y="886695"/>
          <a:ext cx="9371446" cy="52220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69488"/>
                <a:gridCol w="1447764"/>
                <a:gridCol w="2117517"/>
                <a:gridCol w="1152872"/>
                <a:gridCol w="2883805"/>
              </a:tblGrid>
              <a:tr h="94189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分类</a:t>
                      </a:r>
                      <a:r>
                        <a:rPr lang="en-US" altLang="zh-CN" sz="20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20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状态</a:t>
                      </a:r>
                      <a:endParaRPr lang="zh-CN" altLang="en-US" sz="2000" b="1" i="0" u="none" strike="noStrike" dirty="0">
                        <a:solidFill>
                          <a:srgbClr val="1F497D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问题总量 </a:t>
                      </a:r>
                      <a:r>
                        <a:rPr lang="en-US" altLang="zh-CN" sz="2000" b="1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36</a:t>
                      </a:r>
                      <a:endParaRPr lang="en-US" altLang="zh-CN" sz="2000" b="1" i="0" u="none" strike="noStrike" dirty="0">
                        <a:solidFill>
                          <a:srgbClr val="1F497D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88047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总数</a:t>
                      </a:r>
                      <a:endParaRPr lang="zh-CN" altLang="en-US" sz="2000" b="1" i="0" u="none" strike="noStrike" dirty="0">
                        <a:solidFill>
                          <a:srgbClr val="1F497D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未</a:t>
                      </a:r>
                      <a:r>
                        <a:rPr lang="zh-CN" altLang="en-US" sz="2000" b="1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开始</a:t>
                      </a:r>
                      <a:r>
                        <a:rPr lang="en-US" altLang="zh-CN" sz="2000" b="1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\</a:t>
                      </a:r>
                      <a:r>
                        <a:rPr lang="zh-CN" altLang="en-US" sz="2000" b="1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进展中</a:t>
                      </a:r>
                      <a:endParaRPr lang="zh-CN" altLang="en-US" sz="2000" b="1" i="0" u="none" strike="noStrike" dirty="0">
                        <a:solidFill>
                          <a:srgbClr val="1F497D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待测试</a:t>
                      </a:r>
                      <a:endParaRPr lang="zh-CN" altLang="en-US" sz="2000" b="1" i="0" u="none" strike="noStrike" dirty="0">
                        <a:solidFill>
                          <a:srgbClr val="1F497D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完成</a:t>
                      </a:r>
                      <a:r>
                        <a:rPr lang="en-US" altLang="zh-CN" sz="20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20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取消</a:t>
                      </a:r>
                      <a:endParaRPr lang="zh-CN" altLang="en-US" sz="2000" b="1" i="0" u="none" strike="noStrike" dirty="0">
                        <a:solidFill>
                          <a:srgbClr val="1F497D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110571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程序问题</a:t>
                      </a:r>
                      <a:endParaRPr lang="zh-CN" altLang="en-US" sz="2000" b="1" i="0" u="none" strike="noStrike" dirty="0">
                        <a:solidFill>
                          <a:srgbClr val="1F497D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 smtClean="0">
                          <a:solidFill>
                            <a:srgbClr val="1F497D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en-US" altLang="zh-CN" sz="2000" b="0" i="0" u="none" strike="noStrike" dirty="0">
                        <a:solidFill>
                          <a:srgbClr val="1F497D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en-US" altLang="zh-CN" sz="2000" b="0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en-US" altLang="zh-CN" sz="2000" b="0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en-US" altLang="zh-CN" sz="2000" b="0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103193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数据问题</a:t>
                      </a:r>
                      <a:endParaRPr lang="zh-CN" altLang="en-US" sz="2000" b="1" i="0" u="none" strike="noStrike" dirty="0">
                        <a:solidFill>
                          <a:srgbClr val="1F497D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 smtClean="0">
                          <a:solidFill>
                            <a:srgbClr val="1F497D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en-US" altLang="zh-CN" sz="2000" b="0" i="0" u="none" strike="noStrike" dirty="0">
                        <a:solidFill>
                          <a:srgbClr val="1F497D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alt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en-US" altLang="zh-CN" sz="2000" b="0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en-US" altLang="zh-CN" sz="2000" b="0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126198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功能优化</a:t>
                      </a:r>
                      <a:endParaRPr lang="zh-CN" altLang="en-US" sz="2000" b="1" i="0" u="none" strike="noStrike" dirty="0">
                        <a:solidFill>
                          <a:srgbClr val="1F497D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 smtClean="0">
                          <a:solidFill>
                            <a:srgbClr val="1F497D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31</a:t>
                      </a:r>
                      <a:endParaRPr lang="en-US" altLang="zh-CN" sz="2000" b="0" i="0" u="none" strike="noStrike" dirty="0">
                        <a:solidFill>
                          <a:srgbClr val="1F497D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</a:t>
                      </a:r>
                      <a:endParaRPr lang="zh-CN" alt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200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</a:t>
                      </a:r>
                      <a:r>
                        <a:rPr lang="zh-CN" altLang="en-US" sz="200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5243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3075" y="107950"/>
            <a:ext cx="9121775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 dirty="0" smtClean="0">
                <a:solidFill>
                  <a:schemeClr val="bg1">
                    <a:lumMod val="75000"/>
                  </a:schemeClr>
                </a:solidFill>
                <a:ea typeface="宋体" pitchFamily="2" charset="-122"/>
              </a:rPr>
              <a:t>本周重点工作</a:t>
            </a:r>
            <a:endParaRPr lang="en-US" altLang="zh-CN" sz="2800" b="1" dirty="0" smtClean="0">
              <a:solidFill>
                <a:schemeClr val="bg1">
                  <a:lumMod val="75000"/>
                </a:schemeClr>
              </a:solidFill>
              <a:ea typeface="宋体" pitchFamily="2" charset="-122"/>
            </a:endParaRPr>
          </a:p>
        </p:txBody>
      </p:sp>
      <p:pic>
        <p:nvPicPr>
          <p:cNvPr id="19460" name="Picture 12" descr="C:\Users\apple\Desktop\mb\222222222\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63" y="312738"/>
            <a:ext cx="109537" cy="10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日期占位符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5730506"/>
              </p:ext>
            </p:extLst>
          </p:nvPr>
        </p:nvGraphicFramePr>
        <p:xfrm>
          <a:off x="1091457" y="1013788"/>
          <a:ext cx="10309343" cy="50822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8261"/>
                <a:gridCol w="2921082"/>
              </a:tblGrid>
              <a:tr h="738812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20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重点项</a:t>
                      </a:r>
                      <a:endParaRPr lang="zh-CN" altLang="en-US" sz="2000" u="none" strike="noStrike" kern="12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20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责任人</a:t>
                      </a:r>
                      <a:endParaRPr lang="zh-CN" altLang="en-US" sz="2000" u="none" strike="noStrike" kern="12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723900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CN" sz="20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DD</a:t>
                      </a:r>
                      <a:r>
                        <a:rPr lang="zh-CN" altLang="en-US" sz="20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订单和</a:t>
                      </a:r>
                      <a:r>
                        <a:rPr lang="en-US" altLang="zh-CN" sz="20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PUS</a:t>
                      </a:r>
                      <a:r>
                        <a:rPr lang="zh-CN" altLang="en-US" sz="20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订单接入及创建发货单的问题</a:t>
                      </a:r>
                      <a:endParaRPr lang="zh-CN" altLang="zh-CN" sz="2000" u="none" strike="noStrike" kern="12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20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刘桂昌</a:t>
                      </a:r>
                      <a:endParaRPr lang="zh-CN" altLang="en-US" sz="2000" u="none" strike="noStrike" kern="12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</a:tr>
              <a:tr h="711200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CN" sz="20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TS</a:t>
                      </a:r>
                      <a:r>
                        <a:rPr lang="zh-CN" altLang="en-US" sz="20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联动测试</a:t>
                      </a:r>
                      <a:r>
                        <a:rPr lang="en-US" altLang="zh-CN" sz="20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, </a:t>
                      </a:r>
                      <a:r>
                        <a:rPr lang="zh-CN" altLang="en-US" sz="20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需要等现场全部停线</a:t>
                      </a:r>
                      <a:r>
                        <a:rPr lang="en-US" altLang="zh-CN" sz="20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, TS</a:t>
                      </a:r>
                      <a:r>
                        <a:rPr lang="zh-CN" altLang="en-US" sz="20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不用时进行</a:t>
                      </a:r>
                      <a:endParaRPr lang="zh-CN" altLang="en-US" sz="2000" u="none" strike="noStrike" kern="12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0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刘桂昌</a:t>
                      </a:r>
                      <a:endParaRPr lang="en-US" altLang="zh-CN" sz="2000" u="none" strike="noStrike" kern="1200" dirty="0" smtClean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</a:tr>
              <a:tr h="736600"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补充</a:t>
                      </a:r>
                      <a:r>
                        <a:rPr lang="en-US" altLang="zh-CN" sz="20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UAT1</a:t>
                      </a:r>
                      <a:r>
                        <a:rPr lang="zh-CN" altLang="en-US" sz="20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的基础数据</a:t>
                      </a:r>
                      <a:r>
                        <a:rPr lang="zh-CN" altLang="en-US" sz="20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问题</a:t>
                      </a:r>
                      <a:r>
                        <a:rPr lang="en-US" altLang="zh-CN" sz="20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,</a:t>
                      </a:r>
                      <a:r>
                        <a:rPr lang="zh-CN" altLang="en-US" sz="20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用户权限配置</a:t>
                      </a:r>
                      <a:endParaRPr lang="zh-CN" altLang="en-US" sz="2000" u="none" strike="noStrike" kern="1200" dirty="0" smtClean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徐颖、刘桂昌</a:t>
                      </a:r>
                    </a:p>
                  </a:txBody>
                  <a:tcPr anchor="ctr"/>
                </a:tc>
              </a:tr>
              <a:tr h="622300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20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注塑机联动上线时间</a:t>
                      </a:r>
                      <a:endParaRPr lang="zh-CN" altLang="en-US" sz="2000" u="none" strike="noStrike" kern="12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000" u="none" strike="noStrike" kern="1200" dirty="0" smtClean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</a:tr>
              <a:tr h="838200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20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盘点区域配置及盘点流程培训</a:t>
                      </a:r>
                      <a:endParaRPr lang="zh-CN" altLang="en-US" sz="2000" u="none" strike="noStrike" kern="12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徐颖、刘桂昌</a:t>
                      </a:r>
                    </a:p>
                  </a:txBody>
                  <a:tcPr anchor="ctr"/>
                </a:tc>
              </a:tr>
              <a:tr h="711200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20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增加</a:t>
                      </a:r>
                      <a:r>
                        <a:rPr lang="en-US" altLang="zh-CN" sz="20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BIN</a:t>
                      </a:r>
                      <a:r>
                        <a:rPr lang="zh-CN" altLang="en-US" sz="20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位管理后</a:t>
                      </a:r>
                      <a:r>
                        <a:rPr lang="en-US" altLang="zh-CN" sz="20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, </a:t>
                      </a:r>
                      <a:r>
                        <a:rPr lang="zh-CN" altLang="en-US" sz="20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物流人员工作量增加</a:t>
                      </a:r>
                      <a:endParaRPr lang="zh-CN" altLang="en-US" sz="2000" u="none" strike="noStrike" kern="12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000" u="none" strike="noStrike" kern="1200" dirty="0" smtClean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074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3075" y="107950"/>
            <a:ext cx="9121775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 b="1" dirty="0" smtClean="0">
                <a:solidFill>
                  <a:schemeClr val="bg1">
                    <a:lumMod val="75000"/>
                  </a:schemeClr>
                </a:solidFill>
                <a:ea typeface="宋体" pitchFamily="2" charset="-122"/>
              </a:rPr>
              <a:t>UAT2 </a:t>
            </a:r>
            <a:r>
              <a:rPr lang="zh-CN" altLang="en-US" sz="2800" b="1" dirty="0" smtClean="0">
                <a:solidFill>
                  <a:schemeClr val="bg1">
                    <a:lumMod val="75000"/>
                  </a:schemeClr>
                </a:solidFill>
                <a:ea typeface="宋体" pitchFamily="2" charset="-122"/>
              </a:rPr>
              <a:t>测试重点</a:t>
            </a:r>
            <a:endParaRPr lang="en-US" altLang="zh-CN" sz="2800" b="1" dirty="0" smtClean="0">
              <a:solidFill>
                <a:schemeClr val="bg1">
                  <a:lumMod val="75000"/>
                </a:schemeClr>
              </a:solidFill>
              <a:ea typeface="宋体" pitchFamily="2" charset="-122"/>
            </a:endParaRPr>
          </a:p>
        </p:txBody>
      </p:sp>
      <p:pic>
        <p:nvPicPr>
          <p:cNvPr id="19460" name="Picture 12" descr="C:\Users\apple\Desktop\mb\222222222\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63" y="312738"/>
            <a:ext cx="109537" cy="10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日期占位符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6190925"/>
              </p:ext>
            </p:extLst>
          </p:nvPr>
        </p:nvGraphicFramePr>
        <p:xfrm>
          <a:off x="1023561" y="1000140"/>
          <a:ext cx="10390542" cy="52944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90542"/>
              </a:tblGrid>
              <a:tr h="794456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20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重点项</a:t>
                      </a:r>
                      <a:endParaRPr lang="zh-CN" altLang="en-US" sz="2000" u="none" strike="noStrike" kern="12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900000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20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全产品类及全流程测试</a:t>
                      </a:r>
                      <a:r>
                        <a:rPr lang="en-US" altLang="zh-CN" sz="20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, </a:t>
                      </a:r>
                      <a:r>
                        <a:rPr lang="zh-CN" altLang="en-US" sz="20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每种产品数量可以少做</a:t>
                      </a:r>
                      <a:r>
                        <a:rPr lang="en-US" altLang="zh-CN" sz="20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, </a:t>
                      </a:r>
                      <a:r>
                        <a:rPr lang="zh-CN" altLang="en-US" sz="20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每条线做</a:t>
                      </a:r>
                      <a:r>
                        <a:rPr lang="en-US" altLang="zh-CN" sz="20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5</a:t>
                      </a:r>
                      <a:r>
                        <a:rPr lang="zh-CN" altLang="en-US" sz="20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页排序单</a:t>
                      </a:r>
                      <a:endParaRPr lang="zh-CN" altLang="zh-CN" sz="2000" u="none" strike="noStrike" kern="12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</a:tr>
              <a:tr h="900000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CN" sz="20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WFM</a:t>
                      </a:r>
                      <a:r>
                        <a:rPr lang="zh-CN" altLang="en-US" sz="20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工作流领用物料及不合格评审流程</a:t>
                      </a:r>
                      <a:endParaRPr lang="zh-CN" altLang="en-US" sz="2000" u="none" strike="noStrike" kern="12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</a:tr>
              <a:tr h="900000"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拆解扫描及拆解后物流走向确认</a:t>
                      </a:r>
                    </a:p>
                  </a:txBody>
                  <a:tcPr anchor="ctr"/>
                </a:tc>
              </a:tr>
              <a:tr h="900000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CN" sz="20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TS</a:t>
                      </a:r>
                      <a:r>
                        <a:rPr lang="zh-CN" altLang="en-US" sz="20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联动测试</a:t>
                      </a:r>
                      <a:endParaRPr lang="zh-CN" altLang="en-US" sz="2000" u="none" strike="noStrike" kern="12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</a:tr>
              <a:tr h="900000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20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公司间交易及采购退货</a:t>
                      </a:r>
                      <a:endParaRPr lang="zh-CN" altLang="en-US" sz="2000" u="none" strike="noStrike" kern="12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9932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5" descr="C:\Users\apple\Desktop\mb\222222222\1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9675" y="3878263"/>
            <a:ext cx="245586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矩形 6"/>
          <p:cNvSpPr>
            <a:spLocks noChangeArrowheads="1"/>
          </p:cNvSpPr>
          <p:nvPr/>
        </p:nvSpPr>
        <p:spPr bwMode="auto">
          <a:xfrm>
            <a:off x="4926013" y="2703513"/>
            <a:ext cx="2784475" cy="1138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4400" b="1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THANKS </a:t>
            </a:r>
          </a:p>
          <a:p>
            <a:r>
              <a:rPr lang="en-US" altLang="zh-CN" sz="2400" b="1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FOR WATCHING</a:t>
            </a:r>
          </a:p>
        </p:txBody>
      </p:sp>
      <p:pic>
        <p:nvPicPr>
          <p:cNvPr id="20484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24"/>
          <a:stretch>
            <a:fillRect/>
          </a:stretch>
        </p:blipFill>
        <p:spPr bwMode="auto">
          <a:xfrm>
            <a:off x="5732463" y="3878263"/>
            <a:ext cx="1033462" cy="890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日期占位符 2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Default Design">
  <a:themeElements>
    <a:clrScheme name="1_Default Design 1">
      <a:dk1>
        <a:srgbClr val="000000"/>
      </a:dk1>
      <a:lt1>
        <a:srgbClr val="FFFFFF"/>
      </a:lt1>
      <a:dk2>
        <a:srgbClr val="006C8E"/>
      </a:dk2>
      <a:lt2>
        <a:srgbClr val="C8C8C8"/>
      </a:lt2>
      <a:accent1>
        <a:srgbClr val="009BCC"/>
      </a:accent1>
      <a:accent2>
        <a:srgbClr val="787878"/>
      </a:accent2>
      <a:accent3>
        <a:srgbClr val="FFFFFF"/>
      </a:accent3>
      <a:accent4>
        <a:srgbClr val="000000"/>
      </a:accent4>
      <a:accent5>
        <a:srgbClr val="AACBE2"/>
      </a:accent5>
      <a:accent6>
        <a:srgbClr val="6C6C6C"/>
      </a:accent6>
      <a:hlink>
        <a:srgbClr val="85D0E7"/>
      </a:hlink>
      <a:folHlink>
        <a:srgbClr val="B4B4B4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0" tIns="0" rIns="0" bIns="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0" tIns="0" rIns="0" bIns="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6C8E"/>
        </a:dk2>
        <a:lt2>
          <a:srgbClr val="C8C8C8"/>
        </a:lt2>
        <a:accent1>
          <a:srgbClr val="009BCC"/>
        </a:accent1>
        <a:accent2>
          <a:srgbClr val="787878"/>
        </a:accent2>
        <a:accent3>
          <a:srgbClr val="FFFFFF"/>
        </a:accent3>
        <a:accent4>
          <a:srgbClr val="000000"/>
        </a:accent4>
        <a:accent5>
          <a:srgbClr val="AACBE2"/>
        </a:accent5>
        <a:accent6>
          <a:srgbClr val="6C6C6C"/>
        </a:accent6>
        <a:hlink>
          <a:srgbClr val="85D0E7"/>
        </a:hlink>
        <a:folHlink>
          <a:srgbClr val="B4B4B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C8C8C8"/>
        </a:dk1>
        <a:lt1>
          <a:srgbClr val="FFFFFF"/>
        </a:lt1>
        <a:dk2>
          <a:srgbClr val="004C64"/>
        </a:dk2>
        <a:lt2>
          <a:srgbClr val="FFFFFF"/>
        </a:lt2>
        <a:accent1>
          <a:srgbClr val="009BCC"/>
        </a:accent1>
        <a:accent2>
          <a:srgbClr val="787878"/>
        </a:accent2>
        <a:accent3>
          <a:srgbClr val="AAB2B8"/>
        </a:accent3>
        <a:accent4>
          <a:srgbClr val="DADADA"/>
        </a:accent4>
        <a:accent5>
          <a:srgbClr val="AACBE2"/>
        </a:accent5>
        <a:accent6>
          <a:srgbClr val="6C6C6C"/>
        </a:accent6>
        <a:hlink>
          <a:srgbClr val="85D0E7"/>
        </a:hlink>
        <a:folHlink>
          <a:srgbClr val="B4B4B4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1373</TotalTime>
  <Words>374</Words>
  <Application>Microsoft Office PowerPoint</Application>
  <PresentationFormat>自定义</PresentationFormat>
  <Paragraphs>174</Paragraphs>
  <Slides>6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6</vt:i4>
      </vt:variant>
    </vt:vector>
  </HeadingPairs>
  <TitlesOfParts>
    <vt:vector size="8" baseType="lpstr">
      <vt:lpstr>blank</vt:lpstr>
      <vt:lpstr>2_Default Design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Jin Ling(YFPOIT)</dc:creator>
  <cp:lastModifiedBy>Liu GuiChang(YFPOIT)</cp:lastModifiedBy>
  <cp:revision>595</cp:revision>
  <dcterms:created xsi:type="dcterms:W3CDTF">2016-05-27T08:37:00Z</dcterms:created>
  <dcterms:modified xsi:type="dcterms:W3CDTF">2017-05-10T01:55:02Z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2052-10.1.0.5740</vt:lpwstr>
  </property>
</Properties>
</file>