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87" r:id="rId3"/>
    <p:sldId id="283" r:id="rId4"/>
    <p:sldId id="285" r:id="rId5"/>
    <p:sldId id="286" r:id="rId6"/>
    <p:sldId id="288" r:id="rId7"/>
    <p:sldId id="282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353" autoAdjust="0"/>
  </p:normalViewPr>
  <p:slideViewPr>
    <p:cSldViewPr snapToGrid="0">
      <p:cViewPr varScale="1">
        <p:scale>
          <a:sx n="66" d="100"/>
          <a:sy n="66" d="100"/>
        </p:scale>
        <p:origin x="-654" y="-96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  <c:pt idx="5">
                  <c:v>东莞</c:v>
                </c:pt>
                <c:pt idx="6">
                  <c:v>南京</c:v>
                </c:pt>
                <c:pt idx="7">
                  <c:v>仪征</c:v>
                </c:pt>
                <c:pt idx="8">
                  <c:v>大东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190</c:v>
                </c:pt>
                <c:pt idx="5">
                  <c:v>190</c:v>
                </c:pt>
                <c:pt idx="6">
                  <c:v>114</c:v>
                </c:pt>
                <c:pt idx="7">
                  <c:v>97</c:v>
                </c:pt>
                <c:pt idx="8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401856"/>
        <c:axId val="159403008"/>
      </c:barChart>
      <c:catAx>
        <c:axId val="15940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9403008"/>
        <c:crosses val="autoZero"/>
        <c:auto val="1"/>
        <c:lblAlgn val="ctr"/>
        <c:lblOffset val="100"/>
        <c:noMultiLvlLbl val="0"/>
      </c:catAx>
      <c:valAx>
        <c:axId val="15940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940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2017/6/14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0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2017-06-14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延锋彼欧大东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工厂亮点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81866"/>
              </p:ext>
            </p:extLst>
          </p:nvPr>
        </p:nvGraphicFramePr>
        <p:xfrm>
          <a:off x="1088571" y="1164963"/>
          <a:ext cx="9098167" cy="4623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8167"/>
              </a:tblGrid>
              <a:tr h="95412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孔经理主动要求增加了一轮</a:t>
                      </a: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6450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盘点准备周详</a:t>
                      </a: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提前一天进行注塑涂装件打包等准备工作</a:t>
                      </a: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17489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盘点当天由金总监亲自督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各部门经理划分区域负责监盘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4304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上线后每天下午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4:30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现场召开问题总结会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孔经理以及各区域班组长全员参与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2588962157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2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目前未完成的问题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62021"/>
              </p:ext>
            </p:extLst>
          </p:nvPr>
        </p:nvGraphicFramePr>
        <p:xfrm>
          <a:off x="449943" y="899886"/>
          <a:ext cx="11408227" cy="507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149"/>
                <a:gridCol w="5396179"/>
                <a:gridCol w="1055775"/>
                <a:gridCol w="791831"/>
                <a:gridCol w="1202409"/>
                <a:gridCol w="835822"/>
                <a:gridCol w="1261062"/>
              </a:tblGrid>
              <a:tr h="3301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baseline="0" dirty="0">
                          <a:effectLst/>
                        </a:rPr>
                        <a:t>状态</a:t>
                      </a:r>
                      <a:endParaRPr lang="zh-CN" altLang="en-US" sz="1500" b="1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baseline="0" dirty="0">
                          <a:effectLst/>
                        </a:rPr>
                        <a:t>描述</a:t>
                      </a:r>
                      <a:endParaRPr lang="zh-CN" altLang="en-US" sz="1500" b="1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baseline="0" dirty="0">
                          <a:effectLst/>
                        </a:rPr>
                        <a:t>分类</a:t>
                      </a:r>
                      <a:endParaRPr lang="zh-CN" altLang="en-US" sz="1500" b="1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baseline="0" dirty="0">
                          <a:effectLst/>
                        </a:rPr>
                        <a:t>提出人</a:t>
                      </a:r>
                      <a:endParaRPr lang="zh-CN" altLang="en-US" sz="1500" b="1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baseline="0">
                          <a:effectLst/>
                        </a:rPr>
                        <a:t>提出日期</a:t>
                      </a:r>
                      <a:endParaRPr lang="zh-CN" altLang="en-US" sz="1500" b="1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u="none" strike="noStrike" baseline="0">
                          <a:effectLst/>
                        </a:rPr>
                        <a:t>负责人</a:t>
                      </a:r>
                      <a:endParaRPr lang="zh-CN" altLang="en-US" sz="1500" b="1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完成时间</a:t>
                      </a:r>
                      <a:endParaRPr lang="zh-CN" altLang="en-US" sz="1500" b="1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5696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进展中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 smtClean="0">
                          <a:effectLst/>
                        </a:rPr>
                        <a:t>注塑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、涂装、装配看板（详见</a:t>
                      </a:r>
                      <a:r>
                        <a:rPr lang="en-US" altLang="zh-CN" sz="1800" u="none" strike="noStrike" baseline="0" dirty="0">
                          <a:effectLst/>
                        </a:rPr>
                        <a:t>DOC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文档）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功能优化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徐颖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 dirty="0" smtClean="0">
                          <a:effectLst/>
                        </a:rPr>
                        <a:t>2017/5/13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罗锋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2017/6/30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370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进展中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物料拉动扫描看板卡自动按拉动顺序排序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功能优化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王术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 dirty="0">
                          <a:effectLst/>
                        </a:rPr>
                        <a:t>2017/5/13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罗锋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endParaRPr lang="zh-CN" altLang="en-US" sz="1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未开始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库存余额报表点击表头需要排序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功能优化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桂前龙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 dirty="0">
                          <a:effectLst/>
                        </a:rPr>
                        <a:t>2017/5/13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何浪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2017/6/18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进展中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 dirty="0">
                          <a:effectLst/>
                        </a:rPr>
                        <a:t>258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总成条码拆解，</a:t>
                      </a:r>
                      <a:r>
                        <a:rPr lang="en-US" altLang="zh-CN" sz="1800" u="none" strike="noStrike" baseline="0" dirty="0">
                          <a:effectLst/>
                        </a:rPr>
                        <a:t>BOM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有问题。质量</a:t>
                      </a:r>
                      <a:r>
                        <a:rPr lang="en-US" altLang="zh-CN" sz="1800" u="none" strike="noStrike" baseline="0" dirty="0">
                          <a:effectLst/>
                        </a:rPr>
                        <a:t>/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工程重新确认报废清单。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数据问题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任铖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>
                          <a:effectLst/>
                        </a:rPr>
                        <a:t>2017/6/5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徐颖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2017/6/16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08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未开始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 dirty="0">
                          <a:effectLst/>
                        </a:rPr>
                        <a:t>IHAND-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标准发运</a:t>
                      </a:r>
                      <a:r>
                        <a:rPr lang="en-US" altLang="zh-CN" sz="1800" u="none" strike="noStrike" baseline="0" dirty="0">
                          <a:effectLst/>
                        </a:rPr>
                        <a:t>-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成功，加声音提示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功能优化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胡玥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>
                          <a:effectLst/>
                        </a:rPr>
                        <a:t>2017/6/5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罗锋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2017/6/10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660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进展中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 smtClean="0">
                          <a:effectLst/>
                        </a:rPr>
                        <a:t>出门</a:t>
                      </a:r>
                      <a:r>
                        <a:rPr lang="zh-CN" altLang="en-US" sz="1800" u="none" strike="noStrike" baseline="0" dirty="0">
                          <a:effectLst/>
                        </a:rPr>
                        <a:t>证查询导出有问题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功能优化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胡玥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 dirty="0">
                          <a:effectLst/>
                        </a:rPr>
                        <a:t>2017/6/10</a:t>
                      </a:r>
                      <a:endParaRPr lang="en-US" altLang="zh-CN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何浪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2017/6/21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805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未开始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缺陷明细查询报废为空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程序问题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马永亮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>
                          <a:effectLst/>
                        </a:rPr>
                        <a:t>2017/6/10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罗锋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2017/6/19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未开始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装配下线报表合格冻结数列不对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程序问题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马永亮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baseline="0">
                          <a:effectLst/>
                        </a:rPr>
                        <a:t>2017/6/10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>
                          <a:effectLst/>
                        </a:rPr>
                        <a:t>罗锋</a:t>
                      </a:r>
                      <a:endParaRPr lang="zh-CN" alt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baseline="0" dirty="0">
                          <a:effectLst/>
                        </a:rPr>
                        <a:t>　</a:t>
                      </a:r>
                      <a:r>
                        <a:rPr lang="en-US" altLang="zh-CN" sz="1800" u="none" strike="noStrike" baseline="0" dirty="0" smtClean="0">
                          <a:effectLst/>
                        </a:rPr>
                        <a:t>2017/6/19</a:t>
                      </a:r>
                      <a:endParaRPr lang="zh-CN" alt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后续人员大致安排（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05143"/>
              </p:ext>
            </p:extLst>
          </p:nvPr>
        </p:nvGraphicFramePr>
        <p:xfrm>
          <a:off x="653147" y="1148251"/>
          <a:ext cx="10813140" cy="4011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460"/>
                <a:gridCol w="1201460"/>
                <a:gridCol w="1201460"/>
                <a:gridCol w="1201460"/>
                <a:gridCol w="1201460"/>
                <a:gridCol w="1201460"/>
                <a:gridCol w="1201460"/>
                <a:gridCol w="1201460"/>
                <a:gridCol w="1201460"/>
              </a:tblGrid>
              <a:tr h="1114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W24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(6/19)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W25 (6/26)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W26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(7/3)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W27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(7/10)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W28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(7/17)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W29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(7/24)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W20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(7/31)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W21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(8/7)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王磊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罗锋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何浪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项目进度回顾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五边形 9"/>
          <p:cNvSpPr/>
          <p:nvPr/>
        </p:nvSpPr>
        <p:spPr>
          <a:xfrm>
            <a:off x="1491808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项目启动</a:t>
            </a:r>
            <a:endParaRPr lang="zh-CN" altLang="en-US" sz="2000" b="1" dirty="0"/>
          </a:p>
        </p:txBody>
      </p:sp>
      <p:grpSp>
        <p:nvGrpSpPr>
          <p:cNvPr id="11" name="组合 16"/>
          <p:cNvGrpSpPr/>
          <p:nvPr/>
        </p:nvGrpSpPr>
        <p:grpSpPr>
          <a:xfrm>
            <a:off x="1491808" y="2996087"/>
            <a:ext cx="1620000" cy="720000"/>
            <a:chOff x="107504" y="1689791"/>
            <a:chExt cx="1656184" cy="576064"/>
          </a:xfrm>
        </p:grpSpPr>
        <p:sp>
          <p:nvSpPr>
            <p:cNvPr id="12" name="矩形 1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1"/>
              <a:endCxn id="1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65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2017/04/14</a:t>
              </a:r>
              <a:endParaRPr lang="zh-CN" altLang="en-US" sz="1600" dirty="0"/>
            </a:p>
          </p:txBody>
        </p:sp>
      </p:grpSp>
      <p:grpSp>
        <p:nvGrpSpPr>
          <p:cNvPr id="33" name="组合 16"/>
          <p:cNvGrpSpPr/>
          <p:nvPr/>
        </p:nvGrpSpPr>
        <p:grpSpPr>
          <a:xfrm>
            <a:off x="3291808" y="2996087"/>
            <a:ext cx="1620000" cy="720000"/>
            <a:chOff x="107504" y="1689791"/>
            <a:chExt cx="1656184" cy="576064"/>
          </a:xfrm>
        </p:grpSpPr>
        <p:sp>
          <p:nvSpPr>
            <p:cNvPr id="34" name="矩形 3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2017/06/04</a:t>
              </a:r>
            </a:p>
          </p:txBody>
        </p:sp>
      </p:grpSp>
      <p:sp>
        <p:nvSpPr>
          <p:cNvPr id="38" name="五边形 37"/>
          <p:cNvSpPr/>
          <p:nvPr/>
        </p:nvSpPr>
        <p:spPr>
          <a:xfrm>
            <a:off x="3318671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上线切换</a:t>
            </a:r>
          </a:p>
        </p:txBody>
      </p:sp>
      <p:sp>
        <p:nvSpPr>
          <p:cNvPr id="39" name="五边形 38"/>
          <p:cNvSpPr/>
          <p:nvPr/>
        </p:nvSpPr>
        <p:spPr>
          <a:xfrm>
            <a:off x="5145534" y="1882010"/>
            <a:ext cx="1800000" cy="72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运维支持</a:t>
            </a:r>
            <a:endParaRPr lang="zh-CN" altLang="en-US" sz="2000" b="1" dirty="0"/>
          </a:p>
        </p:txBody>
      </p:sp>
      <p:sp>
        <p:nvSpPr>
          <p:cNvPr id="22" name="五边形 21"/>
          <p:cNvSpPr/>
          <p:nvPr/>
        </p:nvSpPr>
        <p:spPr>
          <a:xfrm>
            <a:off x="6972397" y="1882010"/>
            <a:ext cx="1800000" cy="720000"/>
          </a:xfrm>
          <a:prstGeom prst="homePlat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配合</a:t>
            </a:r>
            <a:r>
              <a:rPr lang="en-US" altLang="zh-CN" sz="2000" b="1" dirty="0" smtClean="0"/>
              <a:t>SAP</a:t>
            </a:r>
            <a:r>
              <a:rPr lang="zh-CN" altLang="en-US" sz="2000" b="1" dirty="0" smtClean="0"/>
              <a:t>测试</a:t>
            </a:r>
            <a:endParaRPr lang="zh-CN" altLang="en-US" sz="2000" b="1" dirty="0"/>
          </a:p>
        </p:txBody>
      </p:sp>
      <p:sp>
        <p:nvSpPr>
          <p:cNvPr id="23" name="五边形 22"/>
          <p:cNvSpPr/>
          <p:nvPr/>
        </p:nvSpPr>
        <p:spPr>
          <a:xfrm>
            <a:off x="8799260" y="1882010"/>
            <a:ext cx="1800000" cy="720000"/>
          </a:xfrm>
          <a:prstGeom prst="homePlat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SAP</a:t>
            </a:r>
            <a:r>
              <a:rPr lang="zh-CN" altLang="en-US" sz="2000" b="1" dirty="0" smtClean="0"/>
              <a:t>上线支持</a:t>
            </a:r>
            <a:endParaRPr lang="zh-CN" altLang="en-US" sz="2000" b="1" dirty="0"/>
          </a:p>
        </p:txBody>
      </p:sp>
      <p:grpSp>
        <p:nvGrpSpPr>
          <p:cNvPr id="28" name="组合 16"/>
          <p:cNvGrpSpPr/>
          <p:nvPr/>
        </p:nvGrpSpPr>
        <p:grpSpPr>
          <a:xfrm>
            <a:off x="6957785" y="2996087"/>
            <a:ext cx="1620000" cy="720000"/>
            <a:chOff x="107504" y="1689791"/>
            <a:chExt cx="1656184" cy="576064"/>
          </a:xfrm>
        </p:grpSpPr>
        <p:sp>
          <p:nvSpPr>
            <p:cNvPr id="29" name="矩形 28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1"/>
              <a:endCxn id="29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2017/06/23</a:t>
              </a:r>
            </a:p>
          </p:txBody>
        </p:sp>
      </p:grpSp>
      <p:grpSp>
        <p:nvGrpSpPr>
          <p:cNvPr id="32" name="组合 16"/>
          <p:cNvGrpSpPr/>
          <p:nvPr/>
        </p:nvGrpSpPr>
        <p:grpSpPr>
          <a:xfrm>
            <a:off x="8770036" y="2989667"/>
            <a:ext cx="1620000" cy="720000"/>
            <a:chOff x="107504" y="1689791"/>
            <a:chExt cx="1656184" cy="576064"/>
          </a:xfrm>
        </p:grpSpPr>
        <p:sp>
          <p:nvSpPr>
            <p:cNvPr id="37" name="矩形 36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7" idx="1"/>
              <a:endCxn id="37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2017/8</a:t>
              </a:r>
              <a:r>
                <a:rPr lang="zh-CN" altLang="en-US" sz="1600" dirty="0" smtClean="0"/>
                <a:t>月初</a:t>
              </a:r>
              <a:endParaRPr lang="en-US" altLang="zh-CN" sz="1600" dirty="0" smtClean="0"/>
            </a:p>
          </p:txBody>
        </p:sp>
      </p:grpSp>
      <p:sp>
        <p:nvSpPr>
          <p:cNvPr id="16" name="五角星 15"/>
          <p:cNvSpPr/>
          <p:nvPr/>
        </p:nvSpPr>
        <p:spPr>
          <a:xfrm>
            <a:off x="6432397" y="1453628"/>
            <a:ext cx="540000" cy="540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重点关注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9054"/>
              </p:ext>
            </p:extLst>
          </p:nvPr>
        </p:nvGraphicFramePr>
        <p:xfrm>
          <a:off x="1088571" y="1310105"/>
          <a:ext cx="9098167" cy="4237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8167"/>
              </a:tblGrid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打包上下</a:t>
                      </a: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位及拉动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负库存的处理方法及原因的查找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反馈信号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注塑、涂装、装配看板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BOM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405</Words>
  <Application>Microsoft Office PowerPoint</Application>
  <PresentationFormat>自定义</PresentationFormat>
  <Paragraphs>150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MMMMM</dc:creator>
  <cp:lastModifiedBy>Liu GuiChang(YFPOIT)</cp:lastModifiedBy>
  <cp:revision>59</cp:revision>
  <dcterms:created xsi:type="dcterms:W3CDTF">2016-07-20T07:10:00Z</dcterms:created>
  <dcterms:modified xsi:type="dcterms:W3CDTF">2017-06-14T07:21:32Z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