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304" r:id="rId6"/>
    <p:sldId id="328" r:id="rId7"/>
    <p:sldId id="329" r:id="rId8"/>
    <p:sldId id="330" r:id="rId9"/>
    <p:sldId id="331" r:id="rId10"/>
    <p:sldId id="332" r:id="rId11"/>
    <p:sldId id="334" r:id="rId12"/>
    <p:sldId id="353" r:id="rId13"/>
    <p:sldId id="354" r:id="rId14"/>
    <p:sldId id="355" r:id="rId15"/>
    <p:sldId id="335" r:id="rId16"/>
    <p:sldId id="336" r:id="rId17"/>
    <p:sldId id="338" r:id="rId18"/>
    <p:sldId id="339" r:id="rId19"/>
    <p:sldId id="345" r:id="rId20"/>
    <p:sldId id="344" r:id="rId21"/>
    <p:sldId id="340" r:id="rId22"/>
    <p:sldId id="341" r:id="rId23"/>
    <p:sldId id="342" r:id="rId24"/>
    <p:sldId id="343" r:id="rId25"/>
    <p:sldId id="346" r:id="rId26"/>
    <p:sldId id="347" r:id="rId27"/>
    <p:sldId id="349" r:id="rId28"/>
    <p:sldId id="350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05" r:id="rId37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36" userDrawn="1">
          <p15:clr>
            <a:srgbClr val="A4A3A4"/>
          </p15:clr>
        </p15:guide>
        <p15:guide id="4" pos="5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57"/>
    <a:srgbClr val="AEC9E8"/>
    <a:srgbClr val="FFCC00"/>
    <a:srgbClr val="007C7A"/>
    <a:srgbClr val="E6E6E6"/>
    <a:srgbClr val="F18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446" y="-90"/>
      </p:cViewPr>
      <p:guideLst>
        <p:guide orient="horz" pos="2160"/>
        <p:guide pos="2880"/>
        <p:guide pos="136"/>
        <p:guide pos="5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7CCAFBF6-E417-49B3-9B51-A5AF0CAEBF11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9440647"/>
            <a:ext cx="6807200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r>
              <a:rPr lang="fr-FR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fr-FR" sz="1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C45CA22-FBA0-436F-8088-EBC01C727F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6067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E2DE329E-2A04-41C0-872D-6285DD66C45E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9440647"/>
            <a:ext cx="6807200" cy="49869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lang="zh-CN" alt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zh-CN" altLang="en-US" smtClean="0"/>
              <a:t> </a:t>
            </a:r>
            <a:endParaRPr lang="zh-CN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869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8A483AF-378F-4478-9161-B50402D90A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41319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4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8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4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9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72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0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2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1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48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89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7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12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09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3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0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154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6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340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44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340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34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49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340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340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0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31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78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4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9440647"/>
            <a:ext cx="6807200" cy="498692"/>
          </a:xfrm>
        </p:spPr>
        <p:txBody>
          <a:bodyPr/>
          <a:lstStyle/>
          <a:p>
            <a:r>
              <a:rPr lang="fr-FR" smtClean="0"/>
              <a:t> 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83AF-378F-4478-9161-B50402D90A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5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296066" y="2858756"/>
            <a:ext cx="378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9533" y="884346"/>
            <a:ext cx="755773" cy="7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419600"/>
              <a:ext cx="9144000" cy="24384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296066" y="2858756"/>
            <a:ext cx="378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9533" y="884346"/>
            <a:ext cx="755773" cy="7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5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0" y="0"/>
            <a:ext cx="9144001" cy="6859802"/>
            <a:chOff x="0" y="0"/>
            <a:chExt cx="9144001" cy="685980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" y="4422867"/>
              <a:ext cx="9144000" cy="243693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296066" y="2858756"/>
            <a:ext cx="378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9533" y="884346"/>
            <a:ext cx="755773" cy="7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1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-2" y="0"/>
            <a:ext cx="9144002" cy="6858003"/>
            <a:chOff x="-2" y="0"/>
            <a:chExt cx="9144002" cy="6858003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" y="4422866"/>
              <a:ext cx="9144002" cy="2435137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296066" y="2858756"/>
            <a:ext cx="3780000" cy="1566510"/>
          </a:xfrm>
          <a:solidFill>
            <a:schemeClr val="bg1"/>
          </a:solidFill>
          <a:ln>
            <a:noFill/>
          </a:ln>
          <a:effectLst>
            <a:outerShdw blurRad="88900" dist="508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88000" rIns="288000" bIns="288000" rtlCol="0" anchor="b" anchorCtr="0">
            <a:spAutoFit/>
          </a:bodyPr>
          <a:lstStyle>
            <a:lvl1pPr>
              <a:def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9533" y="884346"/>
            <a:ext cx="755773" cy="7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04" y="1527917"/>
            <a:ext cx="8723057" cy="3632421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</a:defRPr>
            </a:lvl1pPr>
            <a:lvl2pPr marL="685783" indent="-228594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</a:defRPr>
            </a:lvl2pPr>
            <a:lvl3pPr marL="1142971" indent="-228594">
              <a:buClr>
                <a:schemeClr val="tx1"/>
              </a:buClr>
              <a:buFont typeface="Century Gothic" panose="020B0502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057349" indent="-228594">
              <a:buFont typeface="Century Gothic" panose="020B0502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68052" y="6425620"/>
            <a:ext cx="247087" cy="2265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3B3670-7CFA-4AE8-BD91-982E0BBFB5F8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4866" y="6330462"/>
            <a:ext cx="525117" cy="50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53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1502" y="1474741"/>
            <a:ext cx="4278527" cy="4351338"/>
          </a:xfrm>
        </p:spPr>
        <p:txBody>
          <a:bodyPr vert="horz" lIns="0" tIns="36000" rIns="0" bIns="36000" rtlCol="0">
            <a:normAutofit/>
          </a:bodyPr>
          <a:lstStyle>
            <a:lvl1pPr>
              <a:defRPr lang="fr-FR" smtClean="0">
                <a:solidFill>
                  <a:schemeClr val="tx1"/>
                </a:solidFill>
              </a:defRPr>
            </a:lvl1pPr>
            <a:lvl2pPr>
              <a:defRPr lang="fr-FR" smtClean="0">
                <a:solidFill>
                  <a:schemeClr val="tx1"/>
                </a:solidFill>
              </a:defRPr>
            </a:lvl2pPr>
            <a:lvl3pPr>
              <a:defRPr lang="fr-FR" smtClean="0">
                <a:solidFill>
                  <a:schemeClr val="tx1"/>
                </a:solidFill>
              </a:defRPr>
            </a:lvl3pPr>
            <a:lvl4pPr>
              <a:defRPr lang="fr-FR" smtClean="0">
                <a:solidFill>
                  <a:schemeClr val="tx1"/>
                </a:solidFill>
              </a:defRPr>
            </a:lvl4pPr>
            <a:lvl5pPr>
              <a:defRPr lang="fr-FR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734" y="1474741"/>
            <a:ext cx="4278527" cy="4351338"/>
          </a:xfrm>
        </p:spPr>
        <p:txBody>
          <a:bodyPr vert="horz" lIns="0" tIns="36000" rIns="0" bIns="36000" rtlCol="0">
            <a:normAutofit/>
          </a:bodyPr>
          <a:lstStyle>
            <a:lvl1pPr>
              <a:defRPr lang="fr-FR" smtClean="0">
                <a:solidFill>
                  <a:schemeClr val="tx1"/>
                </a:solidFill>
              </a:defRPr>
            </a:lvl1pPr>
            <a:lvl2pPr>
              <a:defRPr lang="fr-FR" smtClean="0">
                <a:solidFill>
                  <a:schemeClr val="tx1"/>
                </a:solidFill>
              </a:defRPr>
            </a:lvl2pPr>
            <a:lvl3pPr>
              <a:defRPr lang="fr-FR" smtClean="0">
                <a:solidFill>
                  <a:schemeClr val="tx1"/>
                </a:solidFill>
              </a:defRPr>
            </a:lvl3pPr>
            <a:lvl4pPr>
              <a:defRPr lang="fr-FR" smtClean="0">
                <a:solidFill>
                  <a:schemeClr val="tx1"/>
                </a:solidFill>
              </a:defRPr>
            </a:lvl4pPr>
            <a:lvl5pPr>
              <a:defRPr lang="fr-FR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3B3670-7CFA-4AE8-BD91-982E0BBFB5F8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4866" y="6330462"/>
            <a:ext cx="525117" cy="50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31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3B3670-7CFA-4AE8-BD91-982E0BBFB5F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54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7369806" y="6182395"/>
            <a:ext cx="1739595" cy="67560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1502" y="0"/>
            <a:ext cx="8726759" cy="875204"/>
          </a:xfrm>
          <a:prstGeom prst="rect">
            <a:avLst/>
          </a:prstGeom>
        </p:spPr>
        <p:txBody>
          <a:bodyPr lIns="0" tIns="36000" rIns="0" bIns="36000" anchor="ctr" anchorCtr="0"/>
          <a:lstStyle/>
          <a:p>
            <a:pPr lvl="0">
              <a:lnSpc>
                <a:spcPct val="95000"/>
              </a:lnSpc>
            </a:pPr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5204" y="1527917"/>
            <a:ext cx="8723057" cy="3632421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fr-FR" dirty="0"/>
              <a:t>Deuxième niveau</a:t>
            </a:r>
          </a:p>
          <a:p>
            <a:pPr lvl="2">
              <a:buClr>
                <a:schemeClr val="tx1"/>
              </a:buClr>
              <a:buFont typeface="Century Gothic" panose="020B0502020202020204" pitchFamily="34" charset="0"/>
              <a:buChar char="−"/>
            </a:pPr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>
              <a:buFont typeface="Century Gothic" panose="020B0502020202020204" pitchFamily="34" charset="0"/>
              <a:buChar char="-"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870" y="6425620"/>
            <a:ext cx="3086100" cy="226591"/>
          </a:xfrm>
          <a:prstGeom prst="rect">
            <a:avLst/>
          </a:prstGeom>
        </p:spPr>
        <p:txBody>
          <a:bodyPr vert="horz" lIns="0" tIns="36000" rIns="0" bIns="36000" rtlCol="0" anchor="ctr">
            <a:spAutoFit/>
          </a:bodyPr>
          <a:lstStyle>
            <a:lvl1pPr>
              <a:defRPr lang="fr-FR" sz="1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8052" y="6425620"/>
            <a:ext cx="247087" cy="226591"/>
          </a:xfrm>
          <a:prstGeom prst="rect">
            <a:avLst/>
          </a:prstGeom>
        </p:spPr>
        <p:txBody>
          <a:bodyPr vert="horz" wrap="square" lIns="0" tIns="36000" rIns="0" bIns="36000" rtlCol="0" anchor="ctr">
            <a:spAutoFit/>
          </a:bodyPr>
          <a:lstStyle>
            <a:lvl1pPr>
              <a:defRPr lang="fr-FR" sz="1000" smtClean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33B3670-7CFA-4AE8-BD91-982E0BBFB5F8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205740" y="880638"/>
            <a:ext cx="8732520" cy="45719"/>
            <a:chOff x="309156" y="880635"/>
            <a:chExt cx="11643360" cy="4571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309156" y="880635"/>
              <a:ext cx="376992" cy="4571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686148" y="880635"/>
              <a:ext cx="1126636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4866" y="6330462"/>
            <a:ext cx="525117" cy="50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15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3" r:id="rId4"/>
    <p:sldLayoutId id="2147483650" r:id="rId5"/>
    <p:sldLayoutId id="2147483652" r:id="rId6"/>
    <p:sldLayoutId id="214748365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fr-FR" sz="2400" b="1" kern="1200" dirty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Clr>
          <a:schemeClr val="bg2"/>
        </a:buClr>
        <a:buSzPct val="80000"/>
        <a:buFont typeface="Wingdings" panose="05000000000000000000" pitchFamily="2" charset="2"/>
        <a:buChar char="n"/>
        <a:defRPr lang="fr-FR" sz="2000" b="1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fr-FR" sz="2000" kern="120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Relationship Id="rId5" Type="http://schemas.openxmlformats.org/officeDocument/2006/relationships/image" Target="../media/image38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39533" y="884346"/>
            <a:ext cx="755773" cy="7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66" y="3400443"/>
            <a:ext cx="5254728" cy="1024823"/>
          </a:xfrm>
        </p:spPr>
        <p:txBody>
          <a:bodyPr/>
          <a:lstStyle/>
          <a:p>
            <a:r>
              <a:rPr lang="zh-CN" altLang="en-US" dirty="0" smtClean="0"/>
              <a:t>装配线系统操作说明</a:t>
            </a:r>
            <a:endParaRPr lang="zh-CN" altLang="en-US" dirty="0"/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4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1.BOM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c.</a:t>
            </a:r>
            <a:r>
              <a:rPr lang="zh-CN" altLang="en-US" b="1" dirty="0">
                <a:solidFill>
                  <a:srgbClr val="FF0000"/>
                </a:solidFill>
              </a:rPr>
              <a:t>特征件的打印显示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001713"/>
            <a:ext cx="78200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210300" y="2197100"/>
            <a:ext cx="2489200" cy="635000"/>
          </a:xfrm>
          <a:prstGeom prst="wedgeRectCallout">
            <a:avLst>
              <a:gd name="adj1" fmla="val -43702"/>
              <a:gd name="adj2" fmla="val -86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颜色打印</a:t>
            </a:r>
            <a:endParaRPr lang="en-US" altLang="zh-CN" dirty="0"/>
          </a:p>
          <a:p>
            <a:pPr algn="ctr"/>
            <a:r>
              <a:rPr lang="zh-CN" altLang="en-US" dirty="0" smtClean="0"/>
              <a:t>这里选</a:t>
            </a:r>
            <a:r>
              <a:rPr lang="en-US" altLang="zh-CN" dirty="0" err="1" smtClean="0"/>
              <a:t>colour</a:t>
            </a:r>
            <a:endParaRPr lang="en-US" altLang="zh-C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848100"/>
            <a:ext cx="808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3035300" y="3441700"/>
            <a:ext cx="2489200" cy="635000"/>
          </a:xfrm>
          <a:prstGeom prst="wedgeRectCallout">
            <a:avLst>
              <a:gd name="adj1" fmla="val -56967"/>
              <a:gd name="adj2" fmla="val 249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同时子零件颜色这里需要进行编辑显示</a:t>
            </a:r>
            <a:endParaRPr lang="en-US" altLang="zh-CN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6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31819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d.</a:t>
            </a:r>
            <a:r>
              <a:rPr lang="zh-CN" altLang="en-US" b="1" dirty="0">
                <a:solidFill>
                  <a:srgbClr val="FF0000"/>
                </a:solidFill>
              </a:rPr>
              <a:t>总成号与标准件与特征件的匹配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044700"/>
            <a:ext cx="3163535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98700" y="6019800"/>
            <a:ext cx="15367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356100" y="2768600"/>
            <a:ext cx="7366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49500" y="2044700"/>
            <a:ext cx="7366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39133" y="11447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smtClean="0">
                <a:solidFill>
                  <a:srgbClr val="002060"/>
                </a:solidFill>
              </a:rPr>
              <a:t>BOM=&gt;product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bom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982789"/>
            <a:ext cx="7835900" cy="388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061" y="206061"/>
            <a:ext cx="7907629" cy="61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d.</a:t>
            </a:r>
            <a:r>
              <a:rPr lang="zh-CN" altLang="en-US" b="1" dirty="0">
                <a:solidFill>
                  <a:srgbClr val="FF0000"/>
                </a:solidFill>
              </a:rPr>
              <a:t>总成号与标准件与特征件的匹配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833" y="10939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在下栏中进行输入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901700" y="1473200"/>
            <a:ext cx="2006600" cy="469900"/>
          </a:xfrm>
          <a:prstGeom prst="wedgeRectCallout">
            <a:avLst>
              <a:gd name="adj1" fmla="val 34230"/>
              <a:gd name="adj2" fmla="val 311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输入总成名称</a:t>
            </a:r>
            <a:endParaRPr lang="zh-CN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311900" y="1409700"/>
            <a:ext cx="2006600" cy="469900"/>
          </a:xfrm>
          <a:prstGeom prst="wedgeRectCallout">
            <a:avLst>
              <a:gd name="adj1" fmla="val -24631"/>
              <a:gd name="adj2" fmla="val 343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选择产品系列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479800" y="1409700"/>
            <a:ext cx="2006600" cy="469900"/>
          </a:xfrm>
          <a:prstGeom prst="wedgeRectCallout">
            <a:avLst>
              <a:gd name="adj1" fmla="val -49948"/>
              <a:gd name="adj2" fmla="val 400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选择之前创建的总成产品图号</a:t>
            </a:r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965200" y="6172200"/>
            <a:ext cx="2006600" cy="469900"/>
          </a:xfrm>
          <a:prstGeom prst="wedgeRectCallout">
            <a:avLst>
              <a:gd name="adj1" fmla="val -27162"/>
              <a:gd name="adj2" fmla="val -1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添加之前创建的零件特征件。</a:t>
            </a:r>
            <a:endParaRPr lang="zh-CN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753100" y="4927600"/>
            <a:ext cx="2006600" cy="469900"/>
          </a:xfrm>
          <a:prstGeom prst="wedgeRectCallout">
            <a:avLst>
              <a:gd name="adj1" fmla="val 15243"/>
              <a:gd name="adj2" fmla="val -348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添加之前创建的零件标准件。</a:t>
            </a:r>
            <a:endParaRPr lang="zh-CN" altLang="en-US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182" y="218940"/>
            <a:ext cx="7907629" cy="643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a.</a:t>
            </a:r>
            <a:r>
              <a:rPr lang="zh-CN" altLang="en-US" b="1" dirty="0">
                <a:solidFill>
                  <a:srgbClr val="FF0000"/>
                </a:solidFill>
              </a:rPr>
              <a:t>工步建立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28763"/>
            <a:ext cx="86868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选择工艺管理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工步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4986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7800" y="50673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705100" y="25019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00200"/>
            <a:ext cx="84044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3182" y="218940"/>
            <a:ext cx="7907629" cy="643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a.</a:t>
            </a:r>
            <a:r>
              <a:rPr lang="zh-CN" altLang="en-US" b="1" dirty="0">
                <a:solidFill>
                  <a:srgbClr val="FF0000"/>
                </a:solidFill>
              </a:rPr>
              <a:t>工步建立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476500" y="1041400"/>
            <a:ext cx="2565400" cy="469900"/>
          </a:xfrm>
          <a:prstGeom prst="wedgeRectCallout">
            <a:avLst>
              <a:gd name="adj1" fmla="val -35463"/>
              <a:gd name="adj2" fmla="val 211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输入此工步名称（需要带车型名、系列名）</a:t>
            </a:r>
            <a:endParaRPr lang="zh-CN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2100" y="1016000"/>
            <a:ext cx="1828800" cy="469900"/>
          </a:xfrm>
          <a:prstGeom prst="wedgeRectCallout">
            <a:avLst>
              <a:gd name="adj1" fmla="val -20480"/>
              <a:gd name="adj2" fmla="val 21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4:3 JPG</a:t>
            </a:r>
            <a:r>
              <a:rPr lang="zh-CN" altLang="en-US" dirty="0" smtClean="0"/>
              <a:t>工艺图片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283200" y="1041400"/>
            <a:ext cx="1524000" cy="469900"/>
          </a:xfrm>
          <a:prstGeom prst="wedgeRectCallout">
            <a:avLst>
              <a:gd name="adj1" fmla="val 27590"/>
              <a:gd name="adj2" fmla="val 389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选择系列名</a:t>
            </a:r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137400" y="1054100"/>
            <a:ext cx="1524000" cy="469900"/>
          </a:xfrm>
          <a:prstGeom prst="wedgeRectCallout">
            <a:avLst>
              <a:gd name="adj1" fmla="val -84077"/>
              <a:gd name="adj2" fmla="val 46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  <a:r>
              <a:rPr lang="zh-CN" altLang="en-US" dirty="0" smtClean="0"/>
              <a:t>播放时长</a:t>
            </a:r>
            <a:endParaRPr lang="zh-CN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136900" y="5676900"/>
            <a:ext cx="2209800" cy="546100"/>
          </a:xfrm>
          <a:prstGeom prst="wedgeRectCallout">
            <a:avLst>
              <a:gd name="adj1" fmla="val -62181"/>
              <a:gd name="adj2" fmla="val -487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输入工步编码（按系列名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车型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序号）</a:t>
            </a:r>
            <a:endParaRPr lang="zh-CN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23900" y="6159500"/>
            <a:ext cx="2209800" cy="546100"/>
          </a:xfrm>
          <a:prstGeom prst="wedgeRectCallout">
            <a:avLst>
              <a:gd name="adj1" fmla="val 21727"/>
              <a:gd name="adj2" fmla="val -543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输入播放序号</a:t>
            </a:r>
            <a:endParaRPr lang="zh-CN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304800" y="4940300"/>
            <a:ext cx="1397000" cy="927100"/>
          </a:xfrm>
          <a:prstGeom prst="wedgeRectCallout">
            <a:avLst>
              <a:gd name="adj1" fmla="val 14454"/>
              <a:gd name="adj2" fmla="val -114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可输入详细 说明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b. </a:t>
            </a:r>
            <a:r>
              <a:rPr lang="zh-CN" altLang="en-US" b="1" dirty="0">
                <a:solidFill>
                  <a:srgbClr val="FF0000"/>
                </a:solidFill>
              </a:rPr>
              <a:t>文件虚拟特征件建立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2001839"/>
            <a:ext cx="8584358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57200" y="1066800"/>
            <a:ext cx="4000500" cy="635000"/>
          </a:xfrm>
          <a:prstGeom prst="wedgeRectCallout">
            <a:avLst>
              <a:gd name="adj1" fmla="val 19862"/>
              <a:gd name="adj2" fmla="val 239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创建每一个级别专属的文件文件识别虚拟特征件，命名方式参考如下</a:t>
            </a:r>
            <a:endParaRPr lang="zh-CN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787900" y="1003300"/>
            <a:ext cx="4000500" cy="965200"/>
          </a:xfrm>
          <a:prstGeom prst="wedgeRectCallout">
            <a:avLst>
              <a:gd name="adj1" fmla="val -52836"/>
              <a:gd name="adj2" fmla="val 191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创建每一个级别专属的文件文件识别虚拟特征件的零件</a:t>
            </a:r>
            <a:r>
              <a:rPr lang="zh-CN" altLang="en-US" dirty="0"/>
              <a:t>号，命名方式参考如下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52500" y="4711700"/>
            <a:ext cx="2260600" cy="520700"/>
          </a:xfrm>
          <a:prstGeom prst="wedgeRectCallout">
            <a:avLst>
              <a:gd name="adj1" fmla="val 9600"/>
              <a:gd name="adj2" fmla="val -16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系列进行选择</a:t>
            </a:r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229100" y="4622800"/>
            <a:ext cx="2260600" cy="520700"/>
          </a:xfrm>
          <a:prstGeom prst="wedgeRectCallout">
            <a:avLst>
              <a:gd name="adj1" fmla="val 41622"/>
              <a:gd name="adj2" fmla="val -229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类别选择零件</a:t>
            </a:r>
            <a:endParaRPr lang="zh-CN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299200" y="5346700"/>
            <a:ext cx="2260600" cy="520700"/>
          </a:xfrm>
          <a:prstGeom prst="wedgeRectCallout">
            <a:avLst>
              <a:gd name="adj1" fmla="val 35442"/>
              <a:gd name="adj2" fmla="val -286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车型进行选择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9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b. </a:t>
            </a:r>
            <a:r>
              <a:rPr lang="zh-CN" altLang="en-US" b="1" dirty="0">
                <a:solidFill>
                  <a:srgbClr val="FF0000"/>
                </a:solidFill>
              </a:rPr>
              <a:t>文件虚拟特征件建立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709739"/>
            <a:ext cx="6332537" cy="402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749800" y="1066800"/>
            <a:ext cx="3022600" cy="342900"/>
          </a:xfrm>
          <a:prstGeom prst="wedgeRectCallout">
            <a:avLst>
              <a:gd name="adj1" fmla="val -63603"/>
              <a:gd name="adj2" fmla="val 483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创建文件识别虚拟特征件</a:t>
            </a:r>
            <a:endParaRPr lang="zh-CN" alt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721600" y="1549400"/>
            <a:ext cx="1206500" cy="635000"/>
          </a:xfrm>
          <a:prstGeom prst="wedgeRectCallout">
            <a:avLst>
              <a:gd name="adj1" fmla="val -69918"/>
              <a:gd name="adj2" fmla="val 199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类别选特征件</a:t>
            </a:r>
            <a:endParaRPr lang="zh-CN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39700" y="1905000"/>
            <a:ext cx="812800" cy="1193800"/>
          </a:xfrm>
          <a:prstGeom prst="wedgeRectCallout">
            <a:avLst>
              <a:gd name="adj1" fmla="val 287894"/>
              <a:gd name="adj2" fmla="val 60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系列需要选择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01700" y="6083300"/>
            <a:ext cx="4000500" cy="469900"/>
          </a:xfrm>
          <a:prstGeom prst="wedgeRectCallout">
            <a:avLst>
              <a:gd name="adj1" fmla="val -17598"/>
              <a:gd name="adj2" fmla="val -107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每一个级别配置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个虚拟特征子零件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35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18940"/>
            <a:ext cx="7907629" cy="59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</a:t>
            </a:r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c.</a:t>
            </a:r>
            <a:r>
              <a:rPr lang="zh-CN" altLang="en-US" b="1" dirty="0" smtClean="0">
                <a:solidFill>
                  <a:srgbClr val="FF0000"/>
                </a:solidFill>
              </a:rPr>
              <a:t>工序建立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173288"/>
            <a:ext cx="4981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2500" y="21336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676400" y="53086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216400" y="3111500"/>
            <a:ext cx="8255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选择工艺管理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工序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1" y="167425"/>
            <a:ext cx="7907629" cy="68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c.</a:t>
            </a:r>
            <a:r>
              <a:rPr lang="zh-CN" altLang="en-US" b="1" dirty="0">
                <a:solidFill>
                  <a:srgbClr val="FF0000"/>
                </a:solidFill>
              </a:rPr>
              <a:t>工序</a:t>
            </a:r>
            <a:r>
              <a:rPr lang="zh-CN" altLang="en-US" b="1" dirty="0" smtClean="0">
                <a:solidFill>
                  <a:srgbClr val="FF0000"/>
                </a:solidFill>
              </a:rPr>
              <a:t>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46224"/>
            <a:ext cx="8469219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483100"/>
            <a:ext cx="10033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2374900" y="990600"/>
            <a:ext cx="6159500" cy="469900"/>
          </a:xfrm>
          <a:prstGeom prst="wedgeRectCallout">
            <a:avLst>
              <a:gd name="adj1" fmla="val -35110"/>
              <a:gd name="adj2" fmla="val 32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输入工序名称，按车型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工位（工位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:WS1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级别</a:t>
            </a:r>
            <a:endParaRPr lang="zh-CN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632200" y="3390900"/>
            <a:ext cx="1308100" cy="812800"/>
          </a:xfrm>
          <a:prstGeom prst="wedgeRectCallout">
            <a:avLst>
              <a:gd name="adj1" fmla="val -122847"/>
              <a:gd name="adj2" fmla="val -31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输入详细描述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171700" y="5930900"/>
            <a:ext cx="2781300" cy="812800"/>
          </a:xfrm>
          <a:prstGeom prst="wedgeRectCallout">
            <a:avLst>
              <a:gd name="adj1" fmla="val -83453"/>
              <a:gd name="adj2" fmla="val -69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在特征件列表中输入专属文件识别虚拟特征件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d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工艺匹配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9" y="1566864"/>
            <a:ext cx="4062412" cy="44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>
                <a:solidFill>
                  <a:srgbClr val="002060"/>
                </a:solidFill>
              </a:rPr>
              <a:t>D</a:t>
            </a:r>
            <a:r>
              <a:rPr lang="en-US" altLang="zh-CN" sz="2000" dirty="0" smtClean="0">
                <a:solidFill>
                  <a:srgbClr val="002060"/>
                </a:solidFill>
              </a:rPr>
              <a:t>evice=&gt;work center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8900" y="5054600"/>
            <a:ext cx="11049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467100" y="2286000"/>
            <a:ext cx="6858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267200" y="2921000"/>
            <a:ext cx="787400" cy="3175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ular Callout 7"/>
          <p:cNvSpPr/>
          <p:nvPr/>
        </p:nvSpPr>
        <p:spPr>
          <a:xfrm>
            <a:off x="6362700" y="3289300"/>
            <a:ext cx="1765300" cy="1498600"/>
          </a:xfrm>
          <a:prstGeom prst="wedgeRectCallout">
            <a:avLst>
              <a:gd name="adj1" fmla="val -120698"/>
              <a:gd name="adj2" fmla="val 36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选择哪个工位需要显示设置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033" y="1043188"/>
            <a:ext cx="7907629" cy="4687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a. BOM </a:t>
            </a:r>
            <a:r>
              <a:rPr lang="zh-CN" altLang="en-US" sz="2000" dirty="0" smtClean="0">
                <a:solidFill>
                  <a:srgbClr val="FF0000"/>
                </a:solidFill>
              </a:rPr>
              <a:t>输入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b.</a:t>
            </a:r>
            <a:r>
              <a:rPr lang="zh-CN" altLang="en-US" sz="2000" dirty="0" smtClean="0">
                <a:solidFill>
                  <a:srgbClr val="FF0000"/>
                </a:solidFill>
              </a:rPr>
              <a:t>标准件与特征件的建立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c.</a:t>
            </a:r>
            <a:r>
              <a:rPr lang="zh-CN" altLang="en-US" sz="2000" dirty="0">
                <a:solidFill>
                  <a:srgbClr val="FF0000"/>
                </a:solidFill>
              </a:rPr>
              <a:t>特征件的打印</a:t>
            </a:r>
            <a:r>
              <a:rPr lang="zh-CN" altLang="en-US" sz="2000" dirty="0" smtClean="0">
                <a:solidFill>
                  <a:srgbClr val="FF0000"/>
                </a:solidFill>
              </a:rPr>
              <a:t>显示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d.</a:t>
            </a:r>
            <a:r>
              <a:rPr lang="zh-CN" altLang="en-US" sz="2000" dirty="0">
                <a:solidFill>
                  <a:srgbClr val="FF0000"/>
                </a:solidFill>
              </a:rPr>
              <a:t>总成号与标准件与特征件的匹配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</a:rPr>
              <a:t>工艺文件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a.</a:t>
            </a:r>
            <a:r>
              <a:rPr lang="zh-CN" altLang="en-US" sz="2000" dirty="0" smtClean="0">
                <a:solidFill>
                  <a:srgbClr val="FF0000"/>
                </a:solidFill>
              </a:rPr>
              <a:t>工步建立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b.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文件虚拟特征件建立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工序建立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d.</a:t>
            </a:r>
            <a:r>
              <a:rPr lang="zh-CN" altLang="en-US" sz="2000" dirty="0" smtClean="0">
                <a:solidFill>
                  <a:srgbClr val="FF0000"/>
                </a:solidFill>
              </a:rPr>
              <a:t>工艺匹配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3.Kiting</a:t>
            </a:r>
            <a:r>
              <a:rPr lang="zh-CN" altLang="en-US" sz="2000" dirty="0" smtClean="0">
                <a:solidFill>
                  <a:srgbClr val="FF0000"/>
                </a:solidFill>
              </a:rPr>
              <a:t>物料</a:t>
            </a:r>
            <a:r>
              <a:rPr lang="zh-CN" altLang="en-US" sz="2000" dirty="0" smtClean="0">
                <a:solidFill>
                  <a:srgbClr val="FF0000"/>
                </a:solidFill>
              </a:rPr>
              <a:t>建立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4.Kiting</a:t>
            </a:r>
            <a:r>
              <a:rPr lang="zh-CN" altLang="en-US" sz="2000" dirty="0" smtClean="0">
                <a:solidFill>
                  <a:srgbClr val="FF0000"/>
                </a:solidFill>
              </a:rPr>
              <a:t>积累订单的删除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1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d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工艺匹配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393825"/>
            <a:ext cx="5114925" cy="29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9733" y="9415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选择工序列表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添加一个项目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1400" y="4051300"/>
            <a:ext cx="6477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4549776"/>
            <a:ext cx="6857999" cy="182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5500" y="5981700"/>
            <a:ext cx="927100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3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1189"/>
            <a:ext cx="7886700" cy="251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工艺文件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d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工艺匹配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33" y="9415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3.</a:t>
            </a:r>
            <a:r>
              <a:rPr lang="zh-CN" altLang="en-US" sz="2000" dirty="0" smtClean="0">
                <a:solidFill>
                  <a:srgbClr val="002060"/>
                </a:solidFill>
              </a:rPr>
              <a:t>勾选该工位匹配的工序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保存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700" y="2374900"/>
            <a:ext cx="1917700" cy="21971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541463"/>
            <a:ext cx="7964661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en-US" altLang="zh-CN" sz="2000" dirty="0" smtClean="0">
                <a:solidFill>
                  <a:srgbClr val="002060"/>
                </a:solidFill>
              </a:rPr>
              <a:t>ndon=&gt;supermarket=&gt;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选择一个物料超市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0500" y="1562100"/>
            <a:ext cx="7239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30200" y="4699000"/>
            <a:ext cx="12827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832100" y="2959100"/>
            <a:ext cx="1460500" cy="13208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313"/>
            <a:ext cx="9201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在编辑的状态下选择添加一个项目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0300" y="4241800"/>
            <a:ext cx="12827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727200"/>
            <a:ext cx="870878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68300" y="1168400"/>
            <a:ext cx="2349500" cy="393700"/>
          </a:xfrm>
          <a:prstGeom prst="wedgeRectCallout">
            <a:avLst>
              <a:gd name="adj1" fmla="val 30666"/>
              <a:gd name="adj2" fmla="val 307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输入零件名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857500" y="1181100"/>
            <a:ext cx="2908300" cy="393700"/>
          </a:xfrm>
          <a:prstGeom prst="wedgeRectCallout">
            <a:avLst>
              <a:gd name="adj1" fmla="val -21766"/>
              <a:gd name="adj2" fmla="val 429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选择它属于哪个物料超市</a:t>
            </a:r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019800" y="1016000"/>
            <a:ext cx="2946400" cy="901700"/>
          </a:xfrm>
          <a:prstGeom prst="wedgeRectCallout">
            <a:avLst>
              <a:gd name="adj1" fmla="val -17610"/>
              <a:gd name="adj2" fmla="val 138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料道号格式：前保 </a:t>
            </a:r>
            <a:r>
              <a:rPr lang="en-US" altLang="zh-CN" dirty="0" smtClean="0"/>
              <a:t>FB_ws01</a:t>
            </a:r>
          </a:p>
          <a:p>
            <a:pPr algn="ctr"/>
            <a:r>
              <a:rPr lang="zh-CN" altLang="en-US" dirty="0" smtClean="0"/>
              <a:t>                          后保</a:t>
            </a:r>
            <a:r>
              <a:rPr lang="en-US" altLang="zh-CN" dirty="0" smtClean="0"/>
              <a:t>RB_ws01</a:t>
            </a:r>
          </a:p>
          <a:p>
            <a:pPr algn="ctr"/>
            <a:r>
              <a:rPr lang="zh-CN" altLang="en-US" dirty="0" smtClean="0"/>
              <a:t>                           尾门</a:t>
            </a:r>
            <a:r>
              <a:rPr lang="en-US" altLang="zh-CN" dirty="0" smtClean="0"/>
              <a:t>TG_ws01</a:t>
            </a:r>
            <a:endParaRPr lang="zh-CN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68300" y="4165600"/>
            <a:ext cx="2349500" cy="660400"/>
          </a:xfrm>
          <a:prstGeom prst="wedgeRectCallout">
            <a:avLst>
              <a:gd name="adj1" fmla="val 35531"/>
              <a:gd name="adj2" fmla="val -144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选择是标准件还是特征件</a:t>
            </a:r>
            <a:endParaRPr lang="zh-CN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248400" y="3937000"/>
            <a:ext cx="2349500" cy="660400"/>
          </a:xfrm>
          <a:prstGeom prst="wedgeRectCallout">
            <a:avLst>
              <a:gd name="adj1" fmla="val -25550"/>
              <a:gd name="adj2" fmla="val -16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输入零件号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6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8229"/>
              </p:ext>
            </p:extLst>
          </p:nvPr>
        </p:nvGraphicFramePr>
        <p:xfrm>
          <a:off x="198438" y="1976438"/>
          <a:ext cx="8721720" cy="2575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  <a:gridCol w="363405"/>
              </a:tblGrid>
              <a:tr h="3059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F-K5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F-K4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F-K3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F-K2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FK1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F-K7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F-K6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6476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</a:tr>
              <a:tr h="756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</a:tr>
              <a:tr h="756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FB_ws38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FB_ws18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FB_ws19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562" marR="5562" marT="5562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前保物料架点位信息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3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002060"/>
                </a:solidFill>
              </a:rPr>
              <a:t>后</a:t>
            </a:r>
            <a:r>
              <a:rPr lang="zh-CN" altLang="en-US" sz="2000" dirty="0" smtClean="0">
                <a:solidFill>
                  <a:srgbClr val="002060"/>
                </a:solidFill>
              </a:rPr>
              <a:t>保物料架点位信息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1138" y="2257425"/>
          <a:ext cx="8721729" cy="2345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081"/>
                <a:gridCol w="969081"/>
                <a:gridCol w="969081"/>
                <a:gridCol w="969081"/>
                <a:gridCol w="969081"/>
                <a:gridCol w="969081"/>
                <a:gridCol w="969081"/>
                <a:gridCol w="969081"/>
                <a:gridCol w="969081"/>
              </a:tblGrid>
              <a:tr h="434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RK4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RK1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RK2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RK3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2137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</a:tr>
              <a:tr h="382137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7493" marR="7493" marT="749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21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</a:tr>
              <a:tr h="3821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7493" marR="7493" marT="749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2137"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RB_ws26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RB_ws27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493" marR="7493" marT="7493" marB="0" anchor="ctr"/>
                </a:tc>
              </a:tr>
            </a:tbl>
          </a:graphicData>
        </a:graphic>
      </p:graphicFrame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3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3.Kiting</a:t>
            </a:r>
            <a:r>
              <a:rPr lang="zh-CN" altLang="en-US" b="1" dirty="0">
                <a:solidFill>
                  <a:srgbClr val="FF0000"/>
                </a:solidFill>
              </a:rPr>
              <a:t>物料建立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尾门物料架点位信息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1138" y="2201863"/>
          <a:ext cx="8721720" cy="2456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  <a:gridCol w="415320"/>
              </a:tblGrid>
              <a:tr h="29369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TK6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</a:tr>
              <a:tr h="720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TG_ws74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</a:tr>
              <a:tr h="720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TG_ws31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00" marR="8900" marT="8900" marB="0" anchor="ctr"/>
                </a:tc>
              </a:tr>
            </a:tbl>
          </a:graphicData>
        </a:graphic>
      </p:graphicFrame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3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4.Kiting</a:t>
            </a:r>
            <a:r>
              <a:rPr lang="zh-CN" altLang="en-US" b="1" dirty="0">
                <a:solidFill>
                  <a:srgbClr val="FF0000"/>
                </a:solidFill>
              </a:rPr>
              <a:t>积累订单的删除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15926" r="7361" b="16852"/>
          <a:stretch/>
        </p:blipFill>
        <p:spPr>
          <a:xfrm>
            <a:off x="1117600" y="1143000"/>
            <a:ext cx="6858000" cy="378912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8900" y="1714500"/>
            <a:ext cx="901700" cy="2692400"/>
          </a:xfrm>
          <a:prstGeom prst="wedgeRectCallout">
            <a:avLst>
              <a:gd name="adj1" fmla="val 65569"/>
              <a:gd name="adj2" fmla="val -36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</a:t>
            </a:r>
            <a:r>
              <a:rPr lang="en-US" altLang="zh-CN" dirty="0" smtClean="0"/>
              <a:t>KITING</a:t>
            </a:r>
            <a:r>
              <a:rPr lang="zh-CN" altLang="en-US" dirty="0" smtClean="0"/>
              <a:t>里的料未配，累积有订单时，可在系统中进行删除</a:t>
            </a:r>
            <a:endParaRPr lang="en-US" altLang="zh-CN" dirty="0"/>
          </a:p>
        </p:txBody>
      </p:sp>
      <p:sp>
        <p:nvSpPr>
          <p:cNvPr id="10" name="Rectangle 9"/>
          <p:cNvSpPr/>
          <p:nvPr/>
        </p:nvSpPr>
        <p:spPr>
          <a:xfrm>
            <a:off x="1155700" y="1574800"/>
            <a:ext cx="24892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4.Kiting</a:t>
            </a:r>
            <a:r>
              <a:rPr lang="zh-CN" altLang="en-US" b="1" dirty="0">
                <a:solidFill>
                  <a:srgbClr val="FF0000"/>
                </a:solidFill>
              </a:rPr>
              <a:t>积累订单的删除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127250"/>
            <a:ext cx="8280399" cy="345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2070100"/>
            <a:ext cx="4572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68300" y="3962400"/>
            <a:ext cx="55880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930900" y="2374900"/>
            <a:ext cx="275590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4889500" y="3009900"/>
            <a:ext cx="635000" cy="25654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2070100" y="3048000"/>
            <a:ext cx="749300" cy="24638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10533" y="10558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smtClean="0">
                <a:solidFill>
                  <a:srgbClr val="002060"/>
                </a:solidFill>
              </a:rPr>
              <a:t>order=&gt;order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619500" y="1460500"/>
            <a:ext cx="5092700" cy="457200"/>
          </a:xfrm>
          <a:prstGeom prst="wedgeRectCallout">
            <a:avLst>
              <a:gd name="adj1" fmla="val 23424"/>
              <a:gd name="adj2" fmla="val 141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搜索到需要删除的</a:t>
            </a:r>
            <a:r>
              <a:rPr lang="zh-CN" altLang="en-US" dirty="0" smtClean="0"/>
              <a:t>起止流水号相应的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号</a:t>
            </a:r>
            <a:endParaRPr lang="en-US" altLang="zh-CN" dirty="0"/>
          </a:p>
        </p:txBody>
      </p:sp>
      <p:sp>
        <p:nvSpPr>
          <p:cNvPr id="16" name="Rectangle 15"/>
          <p:cNvSpPr/>
          <p:nvPr/>
        </p:nvSpPr>
        <p:spPr>
          <a:xfrm>
            <a:off x="1905000" y="5702300"/>
            <a:ext cx="977900" cy="3683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code</a:t>
            </a:r>
            <a:r>
              <a:rPr lang="zh-CN" altLang="en-US" sz="1600" dirty="0" smtClean="0">
                <a:solidFill>
                  <a:schemeClr val="tx1"/>
                </a:solidFill>
              </a:rPr>
              <a:t>号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9800" y="5689600"/>
            <a:ext cx="977900" cy="3683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流水号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3" y="154545"/>
            <a:ext cx="7907629" cy="72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a. BOM 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230438"/>
            <a:ext cx="7488237" cy="40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2800" y="2286000"/>
            <a:ext cx="6223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98500" y="5727700"/>
            <a:ext cx="12827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467100" y="3289300"/>
            <a:ext cx="8763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48633" y="17924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smtClean="0">
                <a:solidFill>
                  <a:srgbClr val="002060"/>
                </a:solidFill>
              </a:rPr>
              <a:t>BOM=&gt;product=&gt;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933" y="1132089"/>
            <a:ext cx="7907629" cy="4173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只用用工厂内网登入，网址 </a:t>
            </a:r>
            <a:r>
              <a:rPr lang="en-US" altLang="zh-CN" sz="2000" dirty="0" smtClean="0">
                <a:solidFill>
                  <a:srgbClr val="002060"/>
                </a:solidFill>
              </a:rPr>
              <a:t>http</a:t>
            </a:r>
            <a:r>
              <a:rPr lang="en-US" altLang="zh-CN" sz="2000" dirty="0">
                <a:solidFill>
                  <a:srgbClr val="002060"/>
                </a:solidFill>
              </a:rPr>
              <a:t>://</a:t>
            </a:r>
            <a:r>
              <a:rPr lang="en-US" altLang="zh-CN" sz="2000" dirty="0" smtClean="0">
                <a:solidFill>
                  <a:srgbClr val="002060"/>
                </a:solidFill>
              </a:rPr>
              <a:t>10.166.154.22:8069</a:t>
            </a: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6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4.Kiting</a:t>
            </a:r>
            <a:r>
              <a:rPr lang="zh-CN" altLang="en-US" b="1" dirty="0">
                <a:solidFill>
                  <a:srgbClr val="FF0000"/>
                </a:solidFill>
              </a:rPr>
              <a:t>积累订单的删除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33" y="10558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2060"/>
                </a:solidFill>
              </a:rPr>
              <a:t>2</a:t>
            </a:r>
            <a:r>
              <a:rPr lang="en-US" altLang="zh-CN" sz="2000" dirty="0" smtClean="0">
                <a:solidFill>
                  <a:srgbClr val="002060"/>
                </a:solidFill>
              </a:rPr>
              <a:t>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smtClean="0">
                <a:solidFill>
                  <a:srgbClr val="002060"/>
                </a:solidFill>
              </a:rPr>
              <a:t>order=&gt;</a:t>
            </a:r>
            <a:r>
              <a:rPr lang="en-US" altLang="zh-CN" sz="2000" dirty="0">
                <a:solidFill>
                  <a:srgbClr val="002060"/>
                </a:solidFill>
              </a:rPr>
              <a:t>order update 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655763"/>
            <a:ext cx="799887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82700" y="1676400"/>
            <a:ext cx="571500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47700" y="5283200"/>
            <a:ext cx="1193800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00400" y="2679700"/>
            <a:ext cx="838200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4.Kiting</a:t>
            </a:r>
            <a:r>
              <a:rPr lang="zh-CN" altLang="en-US" b="1" dirty="0">
                <a:solidFill>
                  <a:srgbClr val="FF0000"/>
                </a:solidFill>
              </a:rPr>
              <a:t>积累订单的删除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2039939"/>
            <a:ext cx="8712200" cy="303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854200" y="1320800"/>
            <a:ext cx="1231900" cy="711200"/>
          </a:xfrm>
          <a:prstGeom prst="wedgeRectCallout">
            <a:avLst>
              <a:gd name="adj1" fmla="val 11680"/>
              <a:gd name="adj2" fmla="val 225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选择相应的线体</a:t>
            </a:r>
            <a:endParaRPr lang="en-US" altLang="zh-CN" dirty="0"/>
          </a:p>
        </p:txBody>
      </p:sp>
      <p:sp>
        <p:nvSpPr>
          <p:cNvPr id="7" name="Rectangular Callout 6"/>
          <p:cNvSpPr/>
          <p:nvPr/>
        </p:nvSpPr>
        <p:spPr>
          <a:xfrm>
            <a:off x="3416300" y="1308100"/>
            <a:ext cx="1828800" cy="711200"/>
          </a:xfrm>
          <a:prstGeom prst="wedgeRectCallout">
            <a:avLst>
              <a:gd name="adj1" fmla="val -14623"/>
              <a:gd name="adj2" fmla="val 289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输入起始流水号对应的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号</a:t>
            </a:r>
            <a:endParaRPr lang="en-US" altLang="zh-CN" dirty="0"/>
          </a:p>
        </p:txBody>
      </p:sp>
      <p:sp>
        <p:nvSpPr>
          <p:cNvPr id="8" name="Rectangular Callout 7"/>
          <p:cNvSpPr/>
          <p:nvPr/>
        </p:nvSpPr>
        <p:spPr>
          <a:xfrm>
            <a:off x="6159500" y="1320800"/>
            <a:ext cx="1828800" cy="711200"/>
          </a:xfrm>
          <a:prstGeom prst="wedgeRectCallout">
            <a:avLst>
              <a:gd name="adj1" fmla="val 33294"/>
              <a:gd name="adj2" fmla="val 292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输入终止流水号对应的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号</a:t>
            </a:r>
            <a:endParaRPr lang="en-US" altLang="zh-CN" dirty="0"/>
          </a:p>
        </p:txBody>
      </p:sp>
      <p:sp>
        <p:nvSpPr>
          <p:cNvPr id="9" name="Rectangular Callout 8"/>
          <p:cNvSpPr/>
          <p:nvPr/>
        </p:nvSpPr>
        <p:spPr>
          <a:xfrm>
            <a:off x="800100" y="5384800"/>
            <a:ext cx="1828800" cy="711200"/>
          </a:xfrm>
          <a:prstGeom prst="wedgeRectCallout">
            <a:avLst>
              <a:gd name="adj1" fmla="val 43710"/>
              <a:gd name="adj2" fmla="val -22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</a:t>
            </a:r>
            <a:r>
              <a:rPr lang="en-US" altLang="zh-CN" dirty="0" smtClean="0"/>
              <a:t>print order</a:t>
            </a:r>
            <a:endParaRPr lang="en-US" altLang="zh-CN" dirty="0"/>
          </a:p>
        </p:txBody>
      </p:sp>
      <p:sp>
        <p:nvSpPr>
          <p:cNvPr id="10" name="Rectangular Callout 9"/>
          <p:cNvSpPr/>
          <p:nvPr/>
        </p:nvSpPr>
        <p:spPr>
          <a:xfrm>
            <a:off x="2946400" y="5410200"/>
            <a:ext cx="1828800" cy="711200"/>
          </a:xfrm>
          <a:prstGeom prst="wedgeRectCallout">
            <a:avLst>
              <a:gd name="adj1" fmla="val -50735"/>
              <a:gd name="adj2" fmla="val -198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选择已配</a:t>
            </a:r>
            <a:endParaRPr lang="en-US" altLang="zh-CN" dirty="0"/>
          </a:p>
        </p:txBody>
      </p:sp>
      <p:sp>
        <p:nvSpPr>
          <p:cNvPr id="11" name="Rectangular Callout 10"/>
          <p:cNvSpPr/>
          <p:nvPr/>
        </p:nvSpPr>
        <p:spPr>
          <a:xfrm>
            <a:off x="5232400" y="5461000"/>
            <a:ext cx="1828800" cy="711200"/>
          </a:xfrm>
          <a:prstGeom prst="wedgeRectCallout">
            <a:avLst>
              <a:gd name="adj1" fmla="val 31904"/>
              <a:gd name="adj2" fmla="val -22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</a:t>
            </a:r>
            <a:r>
              <a:rPr lang="en-US" altLang="zh-CN" dirty="0" smtClean="0"/>
              <a:t>selected</a:t>
            </a:r>
            <a:endParaRPr lang="en-US" altLang="zh-CN" dirty="0"/>
          </a:p>
        </p:txBody>
      </p:sp>
      <p:sp>
        <p:nvSpPr>
          <p:cNvPr id="12" name="Rectangle 11"/>
          <p:cNvSpPr/>
          <p:nvPr/>
        </p:nvSpPr>
        <p:spPr>
          <a:xfrm>
            <a:off x="196020" y="6252003"/>
            <a:ext cx="2474610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完成之后选择保存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8174" y="2626490"/>
            <a:ext cx="3387651" cy="160501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3148" y="2988968"/>
            <a:ext cx="884343" cy="84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7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182" y="141667"/>
            <a:ext cx="7907629" cy="759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a. BOM 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833" y="10939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在下栏中进行输入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433" y="5627889"/>
            <a:ext cx="54028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注意：输入的时候需要选把总成号创建进去。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" y="2092325"/>
            <a:ext cx="8672513" cy="245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032000" y="1524000"/>
            <a:ext cx="2552700" cy="469900"/>
          </a:xfrm>
          <a:prstGeom prst="wedgeRectCallout">
            <a:avLst>
              <a:gd name="adj1" fmla="val -26618"/>
              <a:gd name="adj2" fmla="val 316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输入零件或总成名称</a:t>
            </a:r>
            <a:endParaRPr lang="zh-CN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737100" y="1549400"/>
            <a:ext cx="2552700" cy="469900"/>
          </a:xfrm>
          <a:prstGeom prst="wedgeRectCallout">
            <a:avLst>
              <a:gd name="adj1" fmla="val -92290"/>
              <a:gd name="adj2" fmla="val 416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输入零件或总成号</a:t>
            </a:r>
            <a:endParaRPr lang="zh-CN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03200" y="4699000"/>
            <a:ext cx="2552700" cy="469900"/>
          </a:xfrm>
          <a:prstGeom prst="wedgeRectCallout">
            <a:avLst>
              <a:gd name="adj1" fmla="val 30098"/>
              <a:gd name="adj2" fmla="val -107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选择系列</a:t>
            </a:r>
            <a:endParaRPr lang="zh-CN" alt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753100" y="4572000"/>
            <a:ext cx="3009900" cy="1587500"/>
          </a:xfrm>
          <a:prstGeom prst="wedgeRectCallout">
            <a:avLst>
              <a:gd name="adj1" fmla="val 11784"/>
              <a:gd name="adj2" fmla="val -82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零件选择 </a:t>
            </a:r>
            <a:r>
              <a:rPr lang="en-US" altLang="zh-CN" dirty="0" smtClean="0"/>
              <a:t>part </a:t>
            </a:r>
          </a:p>
          <a:p>
            <a:pPr algn="ctr"/>
            <a:r>
              <a:rPr lang="zh-CN" altLang="en-US" dirty="0" smtClean="0"/>
              <a:t>总成选择</a:t>
            </a:r>
            <a:r>
              <a:rPr lang="en-US" altLang="zh-CN" dirty="0" err="1" smtClean="0"/>
              <a:t>customerpn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创建系列选择</a:t>
            </a:r>
            <a:r>
              <a:rPr lang="en-US" altLang="zh-CN" dirty="0"/>
              <a:t>Series </a:t>
            </a:r>
            <a:r>
              <a:rPr lang="en-US" altLang="zh-CN" dirty="0" smtClean="0"/>
              <a:t>Product</a:t>
            </a:r>
          </a:p>
          <a:p>
            <a:pPr algn="ctr"/>
            <a:r>
              <a:rPr lang="zh-CN" altLang="en-US" dirty="0" smtClean="0"/>
              <a:t>半成品选择</a:t>
            </a:r>
            <a:r>
              <a:rPr lang="en-US" altLang="zh-CN" dirty="0" smtClean="0"/>
              <a:t>Semi</a:t>
            </a:r>
          </a:p>
          <a:p>
            <a:pPr algn="ctr"/>
            <a:r>
              <a:rPr lang="zh-CN" altLang="en-US" dirty="0" smtClean="0"/>
              <a:t>紧固件选择</a:t>
            </a:r>
            <a:r>
              <a:rPr lang="en-US" altLang="zh-CN" dirty="0"/>
              <a:t>Fasteners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1" y="257577"/>
            <a:ext cx="7907629" cy="61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a. BOM 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433" y="10177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3.</a:t>
            </a:r>
            <a:r>
              <a:rPr lang="zh-CN" altLang="en-US" sz="2000" dirty="0" smtClean="0">
                <a:solidFill>
                  <a:srgbClr val="002060"/>
                </a:solidFill>
              </a:rPr>
              <a:t>如遇新颜色、新车型、新系列在下拉菜单中进行输入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1" t="43056" r="40337" b="16146"/>
          <a:stretch/>
        </p:blipFill>
        <p:spPr bwMode="auto">
          <a:xfrm>
            <a:off x="253999" y="2019300"/>
            <a:ext cx="3746501" cy="226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8" t="47916" r="3953" b="31598"/>
          <a:stretch/>
        </p:blipFill>
        <p:spPr bwMode="auto">
          <a:xfrm>
            <a:off x="4318000" y="2108200"/>
            <a:ext cx="4419600" cy="1354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63033" y="1525789"/>
            <a:ext cx="14658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新颜色创建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9633" y="1601989"/>
            <a:ext cx="14658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新车型创建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47222" r="41045" b="30556"/>
          <a:stretch/>
        </p:blipFill>
        <p:spPr bwMode="auto">
          <a:xfrm>
            <a:off x="1689100" y="4851400"/>
            <a:ext cx="48260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95033" y="4370589"/>
            <a:ext cx="14658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新系列创建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61" y="155977"/>
            <a:ext cx="7907629" cy="61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b.</a:t>
            </a:r>
            <a:r>
              <a:rPr lang="zh-CN" altLang="en-US" b="1" dirty="0">
                <a:solidFill>
                  <a:srgbClr val="FF0000"/>
                </a:solidFill>
              </a:rPr>
              <a:t>标准件与特征件的建立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2141538"/>
            <a:ext cx="39528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233" y="1043189"/>
            <a:ext cx="7907629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bom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=&gt;craft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bom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创建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8200" y="6032500"/>
            <a:ext cx="20955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635500" y="2565400"/>
            <a:ext cx="8509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668588"/>
            <a:ext cx="6962775" cy="34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061" y="270455"/>
            <a:ext cx="7907629" cy="59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1.BOM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b.</a:t>
            </a:r>
            <a:r>
              <a:rPr lang="zh-CN" altLang="en-US" b="1" dirty="0">
                <a:solidFill>
                  <a:srgbClr val="FF0000"/>
                </a:solidFill>
              </a:rPr>
              <a:t>标准件与特征件的建立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233" y="1043188"/>
            <a:ext cx="7907629" cy="861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在下栏中进行创建标准件或特征件（标准件是指每个级别总成中都有的零件、特征件是指每个级别中有级别或种类或是否有的零件），蓝底色项为必填项。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233" y="1817888"/>
            <a:ext cx="7907629" cy="60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3.</a:t>
            </a:r>
            <a:r>
              <a:rPr lang="zh-CN" altLang="en-US" sz="2000" dirty="0" smtClean="0">
                <a:solidFill>
                  <a:srgbClr val="002060"/>
                </a:solidFill>
              </a:rPr>
              <a:t>点击添加一个项目，选上之前在</a:t>
            </a:r>
            <a:r>
              <a:rPr lang="en-US" altLang="zh-CN" sz="2000" dirty="0" smtClean="0">
                <a:solidFill>
                  <a:srgbClr val="002060"/>
                </a:solidFill>
              </a:rPr>
              <a:t>BOM</a:t>
            </a:r>
            <a:r>
              <a:rPr lang="zh-CN" altLang="en-US" sz="2000" dirty="0" smtClean="0">
                <a:solidFill>
                  <a:srgbClr val="002060"/>
                </a:solidFill>
              </a:rPr>
              <a:t>中输入的零件。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500" y="5676900"/>
            <a:ext cx="850900" cy="444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ular Callout 7"/>
          <p:cNvSpPr/>
          <p:nvPr/>
        </p:nvSpPr>
        <p:spPr>
          <a:xfrm>
            <a:off x="1003300" y="2247900"/>
            <a:ext cx="2921000" cy="469900"/>
          </a:xfrm>
          <a:prstGeom prst="wedgeRectCallout">
            <a:avLst>
              <a:gd name="adj1" fmla="val 21192"/>
              <a:gd name="adj2" fmla="val 100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输入特征件或标准件名称</a:t>
            </a:r>
            <a:endParaRPr lang="zh-CN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016500" y="2235200"/>
            <a:ext cx="2921000" cy="469900"/>
          </a:xfrm>
          <a:prstGeom prst="wedgeRectCallout">
            <a:avLst>
              <a:gd name="adj1" fmla="val 27279"/>
              <a:gd name="adj2" fmla="val 173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选择是标准件或特征件</a:t>
            </a:r>
            <a:endParaRPr lang="zh-CN" alt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39700" y="2692400"/>
            <a:ext cx="520700" cy="1384300"/>
          </a:xfrm>
          <a:prstGeom prst="wedgeRectCallout">
            <a:avLst>
              <a:gd name="adj1" fmla="val 349230"/>
              <a:gd name="adj2" fmla="val -2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选择系列</a:t>
            </a:r>
            <a:endParaRPr lang="zh-CN" alt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921000" y="5359400"/>
            <a:ext cx="3149600" cy="533400"/>
          </a:xfrm>
          <a:prstGeom prst="wedgeRectCallout">
            <a:avLst>
              <a:gd name="adj1" fmla="val -82855"/>
              <a:gd name="adj2" fmla="val 43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选择之前创建的零件</a:t>
            </a:r>
            <a:endParaRPr lang="zh-CN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5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1.BOM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c.</a:t>
            </a:r>
            <a:r>
              <a:rPr lang="zh-CN" altLang="en-US" b="1" dirty="0">
                <a:solidFill>
                  <a:srgbClr val="FF0000"/>
                </a:solidFill>
              </a:rPr>
              <a:t>特征件的打印显示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29629" r="5694" b="11853"/>
          <a:stretch/>
        </p:blipFill>
        <p:spPr>
          <a:xfrm>
            <a:off x="2755900" y="1422401"/>
            <a:ext cx="3289300" cy="2104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233" y="992389"/>
            <a:ext cx="86667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如需在条码中显示部分特征件信息可在系统中如下设置（最多可设置</a:t>
            </a:r>
            <a:r>
              <a:rPr lang="en-US" altLang="zh-CN" sz="2000" dirty="0" smtClean="0">
                <a:solidFill>
                  <a:srgbClr val="002060"/>
                </a:solidFill>
              </a:rPr>
              <a:t>6</a:t>
            </a:r>
            <a:r>
              <a:rPr lang="zh-CN" altLang="en-US" sz="2000" dirty="0" smtClean="0">
                <a:solidFill>
                  <a:srgbClr val="002060"/>
                </a:solidFill>
              </a:rPr>
              <a:t>项）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6800" y="1727200"/>
            <a:ext cx="6477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902075"/>
            <a:ext cx="77914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3930650" y="2489200"/>
            <a:ext cx="191135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9433" y="3481589"/>
            <a:ext cx="56060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1.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bom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=&gt;craft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bom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>
                <a:solidFill>
                  <a:srgbClr val="002060"/>
                </a:solidFill>
              </a:rPr>
              <a:t>选择</a:t>
            </a:r>
            <a:r>
              <a:rPr lang="zh-CN" altLang="en-US" sz="2000" dirty="0" smtClean="0">
                <a:solidFill>
                  <a:srgbClr val="002060"/>
                </a:solidFill>
              </a:rPr>
              <a:t>对特征件</a:t>
            </a:r>
            <a:r>
              <a:rPr lang="en-US" altLang="zh-CN" sz="2000" dirty="0">
                <a:solidFill>
                  <a:srgbClr val="002060"/>
                </a:solidFill>
              </a:rPr>
              <a:t>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编辑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489700" y="3289300"/>
            <a:ext cx="2489200" cy="469900"/>
          </a:xfrm>
          <a:prstGeom prst="wedgeRectCallout">
            <a:avLst>
              <a:gd name="adj1" fmla="val -49315"/>
              <a:gd name="adj2" fmla="val 165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前面显示的项目信息</a:t>
            </a:r>
            <a:endParaRPr lang="zh-CN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892800" y="5626100"/>
            <a:ext cx="2971800" cy="609600"/>
          </a:xfrm>
          <a:prstGeom prst="wedgeRectCallout">
            <a:avLst>
              <a:gd name="adj1" fmla="val -35582"/>
              <a:gd name="adj2" fmla="val -154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打印各类：</a:t>
            </a:r>
            <a:r>
              <a:rPr lang="en-US" altLang="zh-CN" dirty="0" smtClean="0"/>
              <a:t>Alias </a:t>
            </a:r>
            <a:r>
              <a:rPr lang="zh-CN" altLang="en-US" dirty="0" smtClean="0"/>
              <a:t>一般打印</a:t>
            </a:r>
            <a:endParaRPr lang="en-US" altLang="zh-CN" dirty="0"/>
          </a:p>
          <a:p>
            <a:pPr algn="ctr"/>
            <a:r>
              <a:rPr lang="zh-CN" altLang="en-US" dirty="0" smtClean="0"/>
              <a:t>                      </a:t>
            </a:r>
            <a:r>
              <a:rPr lang="en-US" altLang="zh-CN" dirty="0" err="1" smtClean="0"/>
              <a:t>colour</a:t>
            </a:r>
            <a:r>
              <a:rPr lang="zh-CN" altLang="en-US" dirty="0" smtClean="0"/>
              <a:t>颜色打印</a:t>
            </a:r>
            <a:endParaRPr lang="en-US" altLang="zh-CN" dirty="0" smtClean="0"/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38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206062"/>
            <a:ext cx="7907629" cy="656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1.BOM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c.</a:t>
            </a:r>
            <a:r>
              <a:rPr lang="zh-CN" altLang="en-US" b="1" dirty="0">
                <a:solidFill>
                  <a:srgbClr val="FF0000"/>
                </a:solidFill>
              </a:rPr>
              <a:t>特征件的打印显示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29629" r="5694" b="11853"/>
          <a:stretch/>
        </p:blipFill>
        <p:spPr>
          <a:xfrm>
            <a:off x="2705100" y="1041401"/>
            <a:ext cx="3289300" cy="2104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6400" y="1409700"/>
            <a:ext cx="647700" cy="584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614738"/>
            <a:ext cx="813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81550" y="2006600"/>
            <a:ext cx="1162050" cy="245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6362700" y="3035300"/>
            <a:ext cx="2489200" cy="927100"/>
          </a:xfrm>
          <a:prstGeom prst="wedgeRectCallout">
            <a:avLst>
              <a:gd name="adj1" fmla="val -52376"/>
              <a:gd name="adj2" fmla="val 114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后面区别显示的信息</a:t>
            </a:r>
          </a:p>
          <a:p>
            <a:pPr algn="ctr"/>
            <a:r>
              <a:rPr lang="zh-CN" altLang="en-US" dirty="0" smtClean="0"/>
              <a:t>（一般打印项需在子零件这里编辑）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433" y="3113289"/>
            <a:ext cx="5199667" cy="41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2.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</a:t>
            </a:r>
            <a:r>
              <a:rPr lang="en-US" altLang="zh-CN" sz="2000" dirty="0" smtClean="0">
                <a:solidFill>
                  <a:srgbClr val="002060"/>
                </a:solidFill>
              </a:rPr>
              <a:t>BOM=&gt;product=&gt;</a:t>
            </a:r>
            <a:r>
              <a:rPr lang="zh-CN" altLang="en-US" sz="2000" dirty="0" smtClean="0">
                <a:solidFill>
                  <a:srgbClr val="002060"/>
                </a:solidFill>
              </a:rPr>
              <a:t>选择对应零件</a:t>
            </a:r>
            <a:r>
              <a:rPr lang="en-US" altLang="zh-CN" sz="2000" dirty="0" smtClean="0">
                <a:solidFill>
                  <a:srgbClr val="002060"/>
                </a:solidFill>
              </a:rPr>
              <a:t>=&gt;</a:t>
            </a:r>
            <a:r>
              <a:rPr lang="zh-CN" altLang="en-US" sz="2000" dirty="0">
                <a:solidFill>
                  <a:srgbClr val="002060"/>
                </a:solidFill>
              </a:rPr>
              <a:t>编辑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737578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zh-CN" altLang="en-US" sz="1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heme/theme1.xml><?xml version="1.0" encoding="utf-8"?>
<a:theme xmlns:a="http://schemas.openxmlformats.org/drawingml/2006/main" name="Template Faurecia 4 3">
  <a:themeElements>
    <a:clrScheme name="Faurecia">
      <a:dk1>
        <a:srgbClr val="001884"/>
      </a:dk1>
      <a:lt1>
        <a:srgbClr val="FFFFFF"/>
      </a:lt1>
      <a:dk2>
        <a:srgbClr val="575756"/>
      </a:dk2>
      <a:lt2>
        <a:srgbClr val="FA0057"/>
      </a:lt2>
      <a:accent1>
        <a:srgbClr val="00AAA8"/>
      </a:accent1>
      <a:accent2>
        <a:srgbClr val="FFCC00"/>
      </a:accent2>
      <a:accent3>
        <a:srgbClr val="CF122E"/>
      </a:accent3>
      <a:accent4>
        <a:srgbClr val="458AC9"/>
      </a:accent4>
      <a:accent5>
        <a:srgbClr val="B4DEDF"/>
      </a:accent5>
      <a:accent6>
        <a:srgbClr val="FFF29A"/>
      </a:accent6>
      <a:hlink>
        <a:srgbClr val="F1896E"/>
      </a:hlink>
      <a:folHlink>
        <a:srgbClr val="AEC9E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E4B28E9E-668C-44CD-8C70-0ADB4D82F750}" vid="{77756733-689C-420B-AE9A-124DA89578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93998378FCC4EA07AF806DBCFE58E" ma:contentTypeVersion="0" ma:contentTypeDescription="Create a new document." ma:contentTypeScope="" ma:versionID="b1fac9e65e2438e6547b8526e7d37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i="http://www.w3.org/2001/XMLSchema-instance" xmlns:xsd="http://www.w3.org/2001/XMLSchema" xmlns="http://www.boldonjames.com/2008/01/sie/internal/label" sislVersion="0" policy="2152ec2e-c0c1-4834-9aa1-dc782ab0e2aa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EE5E55B5-25C0-4953-A41E-FDD80AAC55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027D60-9551-49E8-A6AF-A3D27D97EF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1EF85-BF48-423B-80DC-5468DF78B7DA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2AA5F1B-A6CB-4449-9B29-7189787365BE}">
  <ds:schemaRefs>
    <ds:schemaRef ds:uri="http://www.w3.org/2001/XMLSchema"/>
    <ds:schemaRef ds:uri="http://www.boldonjames.com/2008/01/sie/internal/label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2494746</vt:lpwstr>
  </property>
  <property fmtid="{D5CDD505-2E9C-101B-9397-08002B2CF9AE}" pid="4" name="OptimizationTime">
    <vt:lpwstr>20180904_1112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Template Faurecia 4 3</Template>
  <TotalTime>2978</TotalTime>
  <Words>1173</Words>
  <Application>Microsoft Office PowerPoint</Application>
  <PresentationFormat>On-screen Show (4:3)</PresentationFormat>
  <Paragraphs>402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 Faurecia 4 3</vt:lpstr>
      <vt:lpstr>装配线系统操作说明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GAUGUE Aurelien</dc:creator>
  <cp:lastModifiedBy>LI Peng (external)</cp:lastModifiedBy>
  <cp:revision>410</cp:revision>
  <cp:lastPrinted>2017-05-05T02:33:57Z</cp:lastPrinted>
  <dcterms:created xsi:type="dcterms:W3CDTF">2017-02-23T11:06:04Z</dcterms:created>
  <dcterms:modified xsi:type="dcterms:W3CDTF">2018-01-11T01:43:49Z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0x0101003FD93998378FCC4EA07AF806DBCFE58E</vt:lpwstr>
  </property>
  <property fmtid="{D5CDD505-2E9C-101B-9397-08002B2CF9AE}" pid="3" name="docIndexRef">
    <vt:lpwstr>bb082fab-3bc6-498e-8a8a-0da0234b5651</vt:lpwstr>
  </property>
  <property fmtid="{D5CDD505-2E9C-101B-9397-08002B2CF9AE}" pid="4" name="bjSaver">
    <vt:lpwstr>a9HLCHbh6rQ8h1YkGhczY1l4ajk7xgyu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policy="2152ec2e-c0c1-4834-9aa1-dc782ab0e2aa"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 U B L I C   </vt:lpwstr>
  </property>
</Properties>
</file>