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6" r:id="rId2"/>
    <p:sldId id="337" r:id="rId3"/>
    <p:sldId id="331" r:id="rId4"/>
    <p:sldId id="338" r:id="rId5"/>
    <p:sldId id="339" r:id="rId6"/>
    <p:sldId id="341" r:id="rId7"/>
    <p:sldId id="340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85A"/>
    <a:srgbClr val="00B451"/>
    <a:srgbClr val="009A46"/>
    <a:srgbClr val="F5770F"/>
    <a:srgbClr val="E60000"/>
    <a:srgbClr val="CC0000"/>
    <a:srgbClr val="FFD5D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56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2F4DC-02E3-4C06-9D31-13E9A8FFC60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BB6479-4107-47A9-B40F-5CFCBF2C4941}">
      <dgm:prSet phldrT="[文本]"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实物流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C19738-B0C0-4DB7-BA18-52BEBA73D5BB}" type="parTrans" cxnId="{2013DDED-416A-498F-9516-9D6F5BD6ACC7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F693334-9F38-4D64-978A-8FD13A52774D}" type="sibTrans" cxnId="{2013DDED-416A-498F-9516-9D6F5BD6ACC7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E455FE1-8EB9-443A-851E-60F8B2FEA08C}">
      <dgm:prSet phldrT="[文本]"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系统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EE941EF-D78E-4A3D-89C9-DBFF3D5D129C}" type="parTrans" cxnId="{B2DF53CB-543A-433C-99A2-872BFE0FEB10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0D6C831-C0F1-4398-81F7-DCCA78E4656B}" type="sibTrans" cxnId="{B2DF53CB-543A-433C-99A2-872BFE0FEB10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3C55501-AE21-4ED9-B1CB-928CC48132C8}">
      <dgm:prSet phldrT="[文本]"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库存只在</a:t>
          </a:r>
          <a:r>
            <a:rPr lang="en-US" altLang="zh-CN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SAP</a:t>
          </a:r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中管理，生产系统不对库存进行管理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5B6C8E7-2871-432C-8B02-692ECF2C3190}" type="parTrans" cxnId="{2880CBDB-B151-410A-B661-46924FFC3D5B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C1D2E54-DB04-4F1D-B6E3-78475BE38521}" type="sibTrans" cxnId="{2880CBDB-B151-410A-B661-46924FFC3D5B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C164AEA-5E30-480E-B23D-5273C0617349}">
      <dgm:prSet phldrT="[文本]"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缺陷产品先报废再处理，处理合格后再回冲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9A6CDF7-447F-4128-81B8-A3616896FB4B}" type="parTrans" cxnId="{2F52A2A4-F8B0-4E48-A7EB-9FE59E5F0FE5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2AB4DBD-1160-478D-98F2-5954C0BE0A4C}" type="sibTrans" cxnId="{2F52A2A4-F8B0-4E48-A7EB-9FE59E5F0FE5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E5D9F82-6CD8-4C26-97CC-1D1EF8099573}">
      <dgm:prSet phldrT="[文本]"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打包也进行报产，包材作为</a:t>
          </a:r>
          <a:r>
            <a:rPr lang="en-US" altLang="zh-CN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BOM</a:t>
          </a:r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一部分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F16EBEC-4899-439F-AB41-AA01A6DFD9B3}" type="parTrans" cxnId="{31E7D6AE-091B-4B60-8F07-EA5500D2DA00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077ECB7-8F25-4CB7-A0BF-1D27106C9CE8}" type="sibTrans" cxnId="{31E7D6AE-091B-4B60-8F07-EA5500D2DA00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DBBA2B-63D0-4475-831D-215F5C6A4347}">
      <dgm:prSet phldrT="[文本]"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以下应用系统尚未完全使用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0A11733-F9B1-43CA-AF76-F463BDD8E5CF}" type="parTrans" cxnId="{AFB4E561-C43C-45CF-8FC6-647F90BBB18C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9C059F1-4DBE-4379-99B7-E4BB780B8F23}" type="sibTrans" cxnId="{AFB4E561-C43C-45CF-8FC6-647F90BBB18C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E95E342-8ADC-4ABB-AB1C-FBFF8A7D1925}">
      <dgm:prSet phldrT="[文本]"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以下场景存在实物库存与系统库存不一致的情况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ED01B09-8076-4327-9E51-B78703349BF4}" type="parTrans" cxnId="{6FB2A9B1-92B8-4F7C-8C23-B642B4D54397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6E9C4C-0215-457F-8B66-92FC4C7DE386}" type="sibTrans" cxnId="{6FB2A9B1-92B8-4F7C-8C23-B642B4D54397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B531A99-5239-4645-8E27-252266B0E442}">
      <dgm:prSet custT="1"/>
      <dgm:spPr/>
      <dgm:t>
        <a:bodyPr/>
        <a:lstStyle/>
        <a:p>
          <a:r>
            <a:rPr lang="zh-CN" altLang="en-US" sz="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装配报产由当天汇总发货数据后手工提交</a:t>
          </a:r>
          <a:r>
            <a:rPr lang="en-US" altLang="zh-CN" sz="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SAP</a:t>
          </a:r>
          <a:r>
            <a:rPr lang="zh-CN" altLang="en-US" sz="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报产</a:t>
          </a:r>
          <a:endParaRPr lang="zh-CN" altLang="en-US" sz="600" b="1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57B0C0A-B707-47E7-9386-2E454E6289C1}" type="parTrans" cxnId="{D2E9BA98-64B1-45FC-A8A4-CD30DA4DAAE5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C46D5E7-7E59-47D1-A61F-84F27390EF15}" type="sibTrans" cxnId="{D2E9BA98-64B1-45FC-A8A4-CD30DA4DAAE5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84695EC-56FE-4C8A-82D5-99F05705A9B2}">
      <dgm:prSet custT="1"/>
      <dgm:spPr/>
      <dgm:t>
        <a:bodyPr/>
        <a:lstStyle/>
        <a:p>
          <a:r>
            <a:rPr lang="zh-CN" altLang="en-US" sz="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销售发货时，先出库，再根据客户回单进行系统发货</a:t>
          </a:r>
          <a:endParaRPr lang="zh-CN" altLang="en-US" sz="600" b="1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B02C7C0-4135-4E75-AD6A-6841E3FAA81B}" type="parTrans" cxnId="{CF60D5E7-5939-4E94-AC7A-165AEB2001FE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72292E8-A751-472F-A754-A5FBFE1E831B}" type="sibTrans" cxnId="{CF60D5E7-5939-4E94-AC7A-165AEB2001FE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B95705-14F2-4B99-8212-4AE9B70F83F5}">
      <dgm:prSet custT="1"/>
      <dgm:spPr/>
      <dgm:t>
        <a:bodyPr/>
        <a:lstStyle/>
        <a:p>
          <a:r>
            <a:rPr lang="zh-CN" altLang="en-US" sz="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产品先全部报合格，但报废处理会滞后操作</a:t>
          </a:r>
          <a:endParaRPr lang="zh-CN" altLang="en-US" sz="600" b="1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658DB76-1482-4042-A24E-07232FA1F0D6}" type="parTrans" cxnId="{41E4BB77-EFCE-47EC-B5EA-504CC3109053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37BBC81-6E5F-40A3-82EC-70BD0C722525}" type="sibTrans" cxnId="{41E4BB77-EFCE-47EC-B5EA-504CC3109053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6DFB681-5D88-495A-B792-63DD6E974F2B}">
      <dgm:prSet phldrT="[文本]"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存在模压工艺，用于生产尾门内板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EA34066-08EE-4206-BE43-022567EDD548}" type="parTrans" cxnId="{E816EFC2-CBC6-4558-99AF-EFCFDB7B4395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FD6B7C2-E5C4-41D0-AD60-6CCF4856F9BC}" type="sibTrans" cxnId="{E816EFC2-CBC6-4558-99AF-EFCFDB7B4395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2709B89-0016-41F6-A105-2F238C5CAED7}">
      <dgm:prSet phldrT="[文本]"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除装配外，所有工位都由硬件信号触发自动报产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8748DD4-F729-42B7-94B1-0C7F1A17869D}" type="parTrans" cxnId="{8E956940-CBA3-4CE7-B060-7E2F76E7E2E8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2142E8E-5751-476F-B060-72B16F9F298D}" type="sibTrans" cxnId="{8E956940-CBA3-4CE7-B060-7E2F76E7E2E8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23BE17-8133-4258-9B45-255E0A7E5CC7}">
      <dgm:prSet phldrT="[文本]"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产品标签在各个报产工位由不同系统单独打印，标签之间无法自始至终进行关联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1EED5F9-5366-4AA3-83F6-0597D2042983}" type="parTrans" cxnId="{2A6167CF-FF06-431C-AEDD-88062CC1AB12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73E82DF-CA2C-4302-AE96-363E8C01B590}" type="sibTrans" cxnId="{2A6167CF-FF06-431C-AEDD-88062CC1AB12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B53121B-8592-4086-B050-35E415A9FA65}">
      <dgm:prSet phldrT="[文本]"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整个生产区域使用一个库位（</a:t>
          </a:r>
          <a:r>
            <a:rPr lang="en-US" altLang="zh-CN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PR10)</a:t>
          </a:r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进行管理，线边库与仓库并不作区分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F92ADB4-FA2F-43AF-B037-EA2326E59FC6}" type="parTrans" cxnId="{E6286E40-FD09-4F04-8428-84DE64F221DC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3D9389-4236-41E6-A066-BA4589EE2854}" type="sibTrans" cxnId="{E6286E40-FD09-4F04-8428-84DE64F221DC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7E40124-C9E0-4796-8CA1-9894FD42E282}">
      <dgm:prSet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悬挂链及仓库不使用</a:t>
          </a:r>
          <a:r>
            <a:rPr lang="en-US" altLang="zh-CN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BIN</a:t>
          </a:r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管理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A92FDB8-6BA2-4CFD-86B1-FD1170372EE3}" type="parTrans" cxnId="{AB5ACF20-BEB8-405F-8B7F-7554155340DD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ED0A3AA-56B3-4BB3-8075-48B4DBCC105A}" type="sibTrans" cxnId="{AB5ACF20-BEB8-405F-8B7F-7554155340DD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259A671-2CD9-46C5-8340-EDD0F861139C}">
      <dgm:prSet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存在寄售业务，以仓库配料出库作为结算点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66904E5-8DAE-4685-A483-9AD7385FB5B0}" type="parTrans" cxnId="{BC2AD282-DB85-465A-A0D7-85A615E2F6D4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202A29A-0BAB-4FCA-86EE-D7471AC5BF3E}" type="sibTrans" cxnId="{BC2AD282-DB85-465A-A0D7-85A615E2F6D4}">
      <dgm:prSet/>
      <dgm:spPr/>
      <dgm:t>
        <a:bodyPr/>
        <a:lstStyle/>
        <a:p>
          <a:endParaRPr lang="zh-CN" altLang="en-US" sz="9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44A6386-EEFA-42F0-8502-225687BD64C9}">
      <dgm:prSet phldrT="[文本]" custT="1"/>
      <dgm:spPr/>
      <dgm:t>
        <a:bodyPr/>
        <a:lstStyle/>
        <a:p>
          <a:r>
            <a:rPr lang="en-US" altLang="en-US" sz="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E-Pulling</a:t>
          </a:r>
          <a:r>
            <a:rPr lang="zh-CN" altLang="en-US" sz="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（悬挂链库存管理与拉动未上线）</a:t>
          </a:r>
          <a:endParaRPr lang="zh-CN" altLang="en-US" sz="600" b="1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F4F0EA2-E450-4B47-BB62-ADA7FFE6547B}" type="parTrans" cxnId="{2B3C29B8-C828-4654-9078-484DF6D466B2}">
      <dgm:prSet/>
      <dgm:spPr/>
      <dgm:t>
        <a:bodyPr/>
        <a:lstStyle/>
        <a:p>
          <a:endParaRPr lang="zh-CN" altLang="en-US" sz="14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F9F2856-28A0-4E94-8A8D-44404B7C7536}" type="sibTrans" cxnId="{2B3C29B8-C828-4654-9078-484DF6D466B2}">
      <dgm:prSet/>
      <dgm:spPr/>
      <dgm:t>
        <a:bodyPr/>
        <a:lstStyle/>
        <a:p>
          <a:endParaRPr lang="zh-CN" altLang="en-US" sz="14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2B34A9F-BC9A-4164-BE38-0E195D839C96}">
      <dgm:prSet custT="1"/>
      <dgm:spPr/>
      <dgm:t>
        <a:bodyPr/>
        <a:lstStyle/>
        <a:p>
          <a:r>
            <a:rPr lang="en-US" altLang="en-US" sz="600" b="1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E-Kanban</a:t>
          </a:r>
          <a:r>
            <a:rPr lang="zh-CN" altLang="en-US" sz="600" b="1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（二期未完成上线）</a:t>
          </a:r>
        </a:p>
      </dgm:t>
    </dgm:pt>
    <dgm:pt modelId="{34BFB733-CAFC-4778-A3A1-1D7EE90A5AA6}" type="parTrans" cxnId="{81BD276C-FB59-467B-8680-34CA7EF10885}">
      <dgm:prSet/>
      <dgm:spPr/>
      <dgm:t>
        <a:bodyPr/>
        <a:lstStyle/>
        <a:p>
          <a:endParaRPr lang="zh-CN" altLang="en-US" sz="14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5866932-9126-4D52-BFC4-1622DCDB6A16}" type="sibTrans" cxnId="{81BD276C-FB59-467B-8680-34CA7EF10885}">
      <dgm:prSet/>
      <dgm:spPr/>
      <dgm:t>
        <a:bodyPr/>
        <a:lstStyle/>
        <a:p>
          <a:endParaRPr lang="zh-CN" altLang="en-US" sz="14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49B2922-69BC-4A09-8AEA-452A343C0DF1}">
      <dgm:prSet custT="1"/>
      <dgm:spPr/>
      <dgm:t>
        <a:bodyPr/>
        <a:lstStyle/>
        <a:p>
          <a:r>
            <a:rPr lang="zh-CN" altLang="en-US" sz="600" b="1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注塑投料防错系统</a:t>
          </a:r>
        </a:p>
      </dgm:t>
    </dgm:pt>
    <dgm:pt modelId="{C80855DF-FE2A-4054-BF2C-489C8F1DDD06}" type="parTrans" cxnId="{B285404F-025E-48BA-965C-C1A24AE0EE57}">
      <dgm:prSet/>
      <dgm:spPr/>
      <dgm:t>
        <a:bodyPr/>
        <a:lstStyle/>
        <a:p>
          <a:endParaRPr lang="zh-CN" altLang="en-US" sz="14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A47B596-AA50-4A34-9BEC-6F9603C82270}" type="sibTrans" cxnId="{B285404F-025E-48BA-965C-C1A24AE0EE57}">
      <dgm:prSet/>
      <dgm:spPr/>
      <dgm:t>
        <a:bodyPr/>
        <a:lstStyle/>
        <a:p>
          <a:endParaRPr lang="zh-CN" altLang="en-US" sz="14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D070B1-3004-4E28-8421-511E26F396A0}">
      <dgm:prSet custT="1"/>
      <dgm:spPr/>
      <dgm:t>
        <a:bodyPr/>
        <a:lstStyle/>
        <a:p>
          <a:r>
            <a:rPr lang="zh-CN" altLang="en-US" sz="9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主数据不同步</a:t>
          </a:r>
          <a:endParaRPr lang="zh-CN" altLang="en-US" sz="9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34CD862-A2ED-4FF5-AAB9-7DF5807461AA}" type="parTrans" cxnId="{2FE961F0-8E15-427F-856D-BFBFDBC22082}">
      <dgm:prSet/>
      <dgm:spPr/>
      <dgm:t>
        <a:bodyPr/>
        <a:lstStyle/>
        <a:p>
          <a:endParaRPr lang="zh-CN" altLang="en-US" sz="14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0EF102-089A-4B8C-B262-68DE5A6CE48A}" type="sibTrans" cxnId="{2FE961F0-8E15-427F-856D-BFBFDBC22082}">
      <dgm:prSet/>
      <dgm:spPr/>
      <dgm:t>
        <a:bodyPr/>
        <a:lstStyle/>
        <a:p>
          <a:endParaRPr lang="zh-CN" altLang="en-US" sz="14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509F3FA-6E1D-4D2D-80E7-A7C80DDA5076}" type="pres">
      <dgm:prSet presAssocID="{5CF2F4DC-02E3-4C06-9D31-13E9A8FFC60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DAF352-B046-4CDE-A06B-7AC6DC115109}" type="pres">
      <dgm:prSet presAssocID="{7BBB6479-4107-47A9-B40F-5CFCBF2C4941}" presName="parentLin" presStyleCnt="0"/>
      <dgm:spPr/>
    </dgm:pt>
    <dgm:pt modelId="{02D352B6-C542-412B-A062-D666088D785B}" type="pres">
      <dgm:prSet presAssocID="{7BBB6479-4107-47A9-B40F-5CFCBF2C494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5216A91A-23C5-4D7C-A43D-4CA694808939}" type="pres">
      <dgm:prSet presAssocID="{7BBB6479-4107-47A9-B40F-5CFCBF2C494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81E780-B4E8-4411-B045-F759D56304F8}" type="pres">
      <dgm:prSet presAssocID="{7BBB6479-4107-47A9-B40F-5CFCBF2C4941}" presName="negativeSpace" presStyleCnt="0"/>
      <dgm:spPr/>
    </dgm:pt>
    <dgm:pt modelId="{063EEBA4-5AD5-44D3-9EC6-32629C9DF4EA}" type="pres">
      <dgm:prSet presAssocID="{7BBB6479-4107-47A9-B40F-5CFCBF2C494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00408-A516-4E3C-B789-AECB8AE398DB}" type="pres">
      <dgm:prSet presAssocID="{8F693334-9F38-4D64-978A-8FD13A52774D}" presName="spaceBetweenRectangles" presStyleCnt="0"/>
      <dgm:spPr/>
    </dgm:pt>
    <dgm:pt modelId="{00FE8857-D52B-46F8-A697-AEAD0BCF4606}" type="pres">
      <dgm:prSet presAssocID="{AE455FE1-8EB9-443A-851E-60F8B2FEA08C}" presName="parentLin" presStyleCnt="0"/>
      <dgm:spPr/>
    </dgm:pt>
    <dgm:pt modelId="{D662B3C6-39B4-40B9-AA2A-664E666BD986}" type="pres">
      <dgm:prSet presAssocID="{AE455FE1-8EB9-443A-851E-60F8B2FEA08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5D1AB8AA-DD98-4A58-9153-1F26AB986F51}" type="pres">
      <dgm:prSet presAssocID="{AE455FE1-8EB9-443A-851E-60F8B2FEA08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20E49-21A7-464F-899B-9D3D77624D81}" type="pres">
      <dgm:prSet presAssocID="{AE455FE1-8EB9-443A-851E-60F8B2FEA08C}" presName="negativeSpace" presStyleCnt="0"/>
      <dgm:spPr/>
    </dgm:pt>
    <dgm:pt modelId="{A50A2DD2-C19D-4F80-A9C2-86BA8B64311A}" type="pres">
      <dgm:prSet presAssocID="{AE455FE1-8EB9-443A-851E-60F8B2FEA08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6E8603-ED8A-434D-8B15-A471BBAD07DD}" type="presOf" srcId="{F7E40124-C9E0-4796-8CA1-9894FD42E282}" destId="{063EEBA4-5AD5-44D3-9EC6-32629C9DF4EA}" srcOrd="0" destOrd="4" presId="urn:microsoft.com/office/officeart/2005/8/layout/list1"/>
    <dgm:cxn modelId="{6FB2A9B1-92B8-4F7C-8C23-B642B4D54397}" srcId="{AE455FE1-8EB9-443A-851E-60F8B2FEA08C}" destId="{2E95E342-8ADC-4ABB-AB1C-FBFF8A7D1925}" srcOrd="4" destOrd="0" parTransId="{EED01B09-8076-4327-9E51-B78703349BF4}" sibTransId="{226E9C4C-0215-457F-8B66-92FC4C7DE386}"/>
    <dgm:cxn modelId="{83E29483-F8FA-4AFC-BA37-EFBF1AC2D69D}" type="presOf" srcId="{7BBB6479-4107-47A9-B40F-5CFCBF2C4941}" destId="{5216A91A-23C5-4D7C-A43D-4CA694808939}" srcOrd="1" destOrd="0" presId="urn:microsoft.com/office/officeart/2005/8/layout/list1"/>
    <dgm:cxn modelId="{2B3C29B8-C828-4654-9078-484DF6D466B2}" srcId="{5ADBBA2B-63D0-4475-831D-215F5C6A4347}" destId="{644A6386-EEFA-42F0-8502-225687BD64C9}" srcOrd="0" destOrd="0" parTransId="{4F4F0EA2-E450-4B47-BB62-ADA7FFE6547B}" sibTransId="{0F9F2856-28A0-4E94-8A8D-44404B7C7536}"/>
    <dgm:cxn modelId="{E6286E40-FD09-4F04-8428-84DE64F221DC}" srcId="{7BBB6479-4107-47A9-B40F-5CFCBF2C4941}" destId="{FB53121B-8592-4086-B050-35E415A9FA65}" srcOrd="3" destOrd="0" parTransId="{2F92ADB4-FA2F-43AF-B037-EA2326E59FC6}" sibTransId="{F93D9389-4236-41E6-A066-BA4589EE2854}"/>
    <dgm:cxn modelId="{19A11B6C-10DC-408B-97B1-A31A62819E64}" type="presOf" srcId="{5ADBBA2B-63D0-4475-831D-215F5C6A4347}" destId="{A50A2DD2-C19D-4F80-A9C2-86BA8B64311A}" srcOrd="0" destOrd="3" presId="urn:microsoft.com/office/officeart/2005/8/layout/list1"/>
    <dgm:cxn modelId="{B4258DDC-3CC3-40DC-91AC-8594C56C621D}" type="presOf" srcId="{5CF2F4DC-02E3-4C06-9D31-13E9A8FFC609}" destId="{C509F3FA-6E1D-4D2D-80E7-A7C80DDA5076}" srcOrd="0" destOrd="0" presId="urn:microsoft.com/office/officeart/2005/8/layout/list1"/>
    <dgm:cxn modelId="{2880CBDB-B151-410A-B661-46924FFC3D5B}" srcId="{AE455FE1-8EB9-443A-851E-60F8B2FEA08C}" destId="{A3C55501-AE21-4ED9-B1CB-928CC48132C8}" srcOrd="2" destOrd="0" parTransId="{45B6C8E7-2871-432C-8B02-692ECF2C3190}" sibTransId="{0C1D2E54-DB04-4F1D-B6E3-78475BE38521}"/>
    <dgm:cxn modelId="{1FBB9766-2626-4D3E-BF13-CDE750C02811}" type="presOf" srcId="{4E5D9F82-6CD8-4C26-97CC-1D1EF8099573}" destId="{063EEBA4-5AD5-44D3-9EC6-32629C9DF4EA}" srcOrd="0" destOrd="2" presId="urn:microsoft.com/office/officeart/2005/8/layout/list1"/>
    <dgm:cxn modelId="{2013DDED-416A-498F-9516-9D6F5BD6ACC7}" srcId="{5CF2F4DC-02E3-4C06-9D31-13E9A8FFC609}" destId="{7BBB6479-4107-47A9-B40F-5CFCBF2C4941}" srcOrd="0" destOrd="0" parTransId="{5AC19738-B0C0-4DB7-BA18-52BEBA73D5BB}" sibTransId="{8F693334-9F38-4D64-978A-8FD13A52774D}"/>
    <dgm:cxn modelId="{D2E9BA98-64B1-45FC-A8A4-CD30DA4DAAE5}" srcId="{2E95E342-8ADC-4ABB-AB1C-FBFF8A7D1925}" destId="{5B531A99-5239-4645-8E27-252266B0E442}" srcOrd="1" destOrd="0" parTransId="{857B0C0A-B707-47E7-9386-2E454E6289C1}" sibTransId="{AC46D5E7-7E59-47D1-A61F-84F27390EF15}"/>
    <dgm:cxn modelId="{93E5B303-4F46-406B-9956-98EF026FD9B4}" type="presOf" srcId="{3F23BE17-8133-4258-9B45-255E0A7E5CC7}" destId="{A50A2DD2-C19D-4F80-A9C2-86BA8B64311A}" srcOrd="0" destOrd="1" presId="urn:microsoft.com/office/officeart/2005/8/layout/list1"/>
    <dgm:cxn modelId="{2F52A2A4-F8B0-4E48-A7EB-9FE59E5F0FE5}" srcId="{7BBB6479-4107-47A9-B40F-5CFCBF2C4941}" destId="{BC164AEA-5E30-480E-B23D-5273C0617349}" srcOrd="1" destOrd="0" parTransId="{59A6CDF7-447F-4128-81B8-A3616896FB4B}" sibTransId="{A2AB4DBD-1160-478D-98F2-5954C0BE0A4C}"/>
    <dgm:cxn modelId="{AB5ACF20-BEB8-405F-8B7F-7554155340DD}" srcId="{7BBB6479-4107-47A9-B40F-5CFCBF2C4941}" destId="{F7E40124-C9E0-4796-8CA1-9894FD42E282}" srcOrd="4" destOrd="0" parTransId="{DA92FDB8-6BA2-4CFD-86B1-FD1170372EE3}" sibTransId="{BED0A3AA-56B3-4BB3-8075-48B4DBCC105A}"/>
    <dgm:cxn modelId="{BC2AD282-DB85-465A-A0D7-85A615E2F6D4}" srcId="{7BBB6479-4107-47A9-B40F-5CFCBF2C4941}" destId="{4259A671-2CD9-46C5-8340-EDD0F861139C}" srcOrd="5" destOrd="0" parTransId="{866904E5-8DAE-4685-A483-9AD7385FB5B0}" sibTransId="{A202A29A-0BAB-4FCA-86EE-D7471AC5BF3E}"/>
    <dgm:cxn modelId="{2FE961F0-8E15-427F-856D-BFBFDBC22082}" srcId="{AE455FE1-8EB9-443A-851E-60F8B2FEA08C}" destId="{63D070B1-3004-4E28-8421-511E26F396A0}" srcOrd="5" destOrd="0" parTransId="{E34CD862-A2ED-4FF5-AAB9-7DF5807461AA}" sibTransId="{EF0EF102-089A-4B8C-B262-68DE5A6CE48A}"/>
    <dgm:cxn modelId="{D25DCB8A-084C-445C-BC89-824EE0A3E1E4}" type="presOf" srcId="{644A6386-EEFA-42F0-8502-225687BD64C9}" destId="{A50A2DD2-C19D-4F80-A9C2-86BA8B64311A}" srcOrd="0" destOrd="4" presId="urn:microsoft.com/office/officeart/2005/8/layout/list1"/>
    <dgm:cxn modelId="{CF60D5E7-5939-4E94-AC7A-165AEB2001FE}" srcId="{2E95E342-8ADC-4ABB-AB1C-FBFF8A7D1925}" destId="{584695EC-56FE-4C8A-82D5-99F05705A9B2}" srcOrd="2" destOrd="0" parTransId="{0B02C7C0-4135-4E75-AD6A-6841E3FAA81B}" sibTransId="{272292E8-A751-472F-A754-A5FBFE1E831B}"/>
    <dgm:cxn modelId="{95D018EF-8B57-46A5-A33C-1EDDCDB4F38F}" type="presOf" srcId="{63D070B1-3004-4E28-8421-511E26F396A0}" destId="{A50A2DD2-C19D-4F80-A9C2-86BA8B64311A}" srcOrd="0" destOrd="11" presId="urn:microsoft.com/office/officeart/2005/8/layout/list1"/>
    <dgm:cxn modelId="{B6CF5689-70A6-400D-BAD3-A8CBE9CC4573}" type="presOf" srcId="{AE455FE1-8EB9-443A-851E-60F8B2FEA08C}" destId="{D662B3C6-39B4-40B9-AA2A-664E666BD986}" srcOrd="0" destOrd="0" presId="urn:microsoft.com/office/officeart/2005/8/layout/list1"/>
    <dgm:cxn modelId="{3E563432-7FB2-4E22-95F4-5BF4F33F05B5}" type="presOf" srcId="{5B531A99-5239-4645-8E27-252266B0E442}" destId="{A50A2DD2-C19D-4F80-A9C2-86BA8B64311A}" srcOrd="0" destOrd="9" presId="urn:microsoft.com/office/officeart/2005/8/layout/list1"/>
    <dgm:cxn modelId="{D4EA9744-E9DC-435B-ABCF-B83E869FE7C5}" type="presOf" srcId="{7BBB6479-4107-47A9-B40F-5CFCBF2C4941}" destId="{02D352B6-C542-412B-A062-D666088D785B}" srcOrd="0" destOrd="0" presId="urn:microsoft.com/office/officeart/2005/8/layout/list1"/>
    <dgm:cxn modelId="{81BD276C-FB59-467B-8680-34CA7EF10885}" srcId="{5ADBBA2B-63D0-4475-831D-215F5C6A4347}" destId="{92B34A9F-BC9A-4164-BE38-0E195D839C96}" srcOrd="1" destOrd="0" parTransId="{34BFB733-CAFC-4778-A3A1-1D7EE90A5AA6}" sibTransId="{35866932-9126-4D52-BFC4-1622DCDB6A16}"/>
    <dgm:cxn modelId="{CBA86639-2922-4272-A870-30F4701EFFD1}" type="presOf" srcId="{BC164AEA-5E30-480E-B23D-5273C0617349}" destId="{063EEBA4-5AD5-44D3-9EC6-32629C9DF4EA}" srcOrd="0" destOrd="1" presId="urn:microsoft.com/office/officeart/2005/8/layout/list1"/>
    <dgm:cxn modelId="{E6D02E02-6B35-422B-ABD2-6C7CC220317D}" type="presOf" srcId="{2E95E342-8ADC-4ABB-AB1C-FBFF8A7D1925}" destId="{A50A2DD2-C19D-4F80-A9C2-86BA8B64311A}" srcOrd="0" destOrd="7" presId="urn:microsoft.com/office/officeart/2005/8/layout/list1"/>
    <dgm:cxn modelId="{CA83DB1D-9B11-45F1-9C13-0F3DB088DE97}" type="presOf" srcId="{A3C55501-AE21-4ED9-B1CB-928CC48132C8}" destId="{A50A2DD2-C19D-4F80-A9C2-86BA8B64311A}" srcOrd="0" destOrd="2" presId="urn:microsoft.com/office/officeart/2005/8/layout/list1"/>
    <dgm:cxn modelId="{AFB4E561-C43C-45CF-8FC6-647F90BBB18C}" srcId="{AE455FE1-8EB9-443A-851E-60F8B2FEA08C}" destId="{5ADBBA2B-63D0-4475-831D-215F5C6A4347}" srcOrd="3" destOrd="0" parTransId="{E0A11733-F9B1-43CA-AF76-F463BDD8E5CF}" sibTransId="{19C059F1-4DBE-4379-99B7-E4BB780B8F23}"/>
    <dgm:cxn modelId="{41E4BB77-EFCE-47EC-B5EA-504CC3109053}" srcId="{2E95E342-8ADC-4ABB-AB1C-FBFF8A7D1925}" destId="{9FB95705-14F2-4B99-8212-4AE9B70F83F5}" srcOrd="0" destOrd="0" parTransId="{E658DB76-1482-4042-A24E-07232FA1F0D6}" sibTransId="{F37BBC81-6E5F-40A3-82EC-70BD0C722525}"/>
    <dgm:cxn modelId="{0ECBC3FF-E654-4717-B0AF-80611F472819}" type="presOf" srcId="{B49B2922-69BC-4A09-8AEA-452A343C0DF1}" destId="{A50A2DD2-C19D-4F80-A9C2-86BA8B64311A}" srcOrd="0" destOrd="6" presId="urn:microsoft.com/office/officeart/2005/8/layout/list1"/>
    <dgm:cxn modelId="{2A6167CF-FF06-431C-AEDD-88062CC1AB12}" srcId="{AE455FE1-8EB9-443A-851E-60F8B2FEA08C}" destId="{3F23BE17-8133-4258-9B45-255E0A7E5CC7}" srcOrd="1" destOrd="0" parTransId="{D1EED5F9-5366-4AA3-83F6-0597D2042983}" sibTransId="{773E82DF-CA2C-4302-AE96-363E8C01B590}"/>
    <dgm:cxn modelId="{C8D3C0DF-1080-4A94-9321-A593E9F0CC03}" type="presOf" srcId="{4259A671-2CD9-46C5-8340-EDD0F861139C}" destId="{063EEBA4-5AD5-44D3-9EC6-32629C9DF4EA}" srcOrd="0" destOrd="5" presId="urn:microsoft.com/office/officeart/2005/8/layout/list1"/>
    <dgm:cxn modelId="{D437BCA7-AFBE-4757-AE60-EC6ACFC376DA}" type="presOf" srcId="{584695EC-56FE-4C8A-82D5-99F05705A9B2}" destId="{A50A2DD2-C19D-4F80-A9C2-86BA8B64311A}" srcOrd="0" destOrd="10" presId="urn:microsoft.com/office/officeart/2005/8/layout/list1"/>
    <dgm:cxn modelId="{654C38DC-A935-4818-865C-A670F88E58A2}" type="presOf" srcId="{B2709B89-0016-41F6-A105-2F238C5CAED7}" destId="{A50A2DD2-C19D-4F80-A9C2-86BA8B64311A}" srcOrd="0" destOrd="0" presId="urn:microsoft.com/office/officeart/2005/8/layout/list1"/>
    <dgm:cxn modelId="{3C8D902A-3D8C-4A4C-9944-3CBB9D8233B6}" type="presOf" srcId="{9FB95705-14F2-4B99-8212-4AE9B70F83F5}" destId="{A50A2DD2-C19D-4F80-A9C2-86BA8B64311A}" srcOrd="0" destOrd="8" presId="urn:microsoft.com/office/officeart/2005/8/layout/list1"/>
    <dgm:cxn modelId="{9C1AC27C-C2D4-44BC-AB12-ADAAB543BC39}" type="presOf" srcId="{96DFB681-5D88-495A-B792-63DD6E974F2B}" destId="{063EEBA4-5AD5-44D3-9EC6-32629C9DF4EA}" srcOrd="0" destOrd="0" presId="urn:microsoft.com/office/officeart/2005/8/layout/list1"/>
    <dgm:cxn modelId="{8E956940-CBA3-4CE7-B060-7E2F76E7E2E8}" srcId="{AE455FE1-8EB9-443A-851E-60F8B2FEA08C}" destId="{B2709B89-0016-41F6-A105-2F238C5CAED7}" srcOrd="0" destOrd="0" parTransId="{68748DD4-F729-42B7-94B1-0C7F1A17869D}" sibTransId="{C2142E8E-5751-476F-B060-72B16F9F298D}"/>
    <dgm:cxn modelId="{B7CDD224-DC26-4D83-B113-C8DFE9F463A4}" type="presOf" srcId="{FB53121B-8592-4086-B050-35E415A9FA65}" destId="{063EEBA4-5AD5-44D3-9EC6-32629C9DF4EA}" srcOrd="0" destOrd="3" presId="urn:microsoft.com/office/officeart/2005/8/layout/list1"/>
    <dgm:cxn modelId="{31E7D6AE-091B-4B60-8F07-EA5500D2DA00}" srcId="{7BBB6479-4107-47A9-B40F-5CFCBF2C4941}" destId="{4E5D9F82-6CD8-4C26-97CC-1D1EF8099573}" srcOrd="2" destOrd="0" parTransId="{4F16EBEC-4899-439F-AB41-AA01A6DFD9B3}" sibTransId="{C077ECB7-8F25-4CB7-A0BF-1D27106C9CE8}"/>
    <dgm:cxn modelId="{B285404F-025E-48BA-965C-C1A24AE0EE57}" srcId="{5ADBBA2B-63D0-4475-831D-215F5C6A4347}" destId="{B49B2922-69BC-4A09-8AEA-452A343C0DF1}" srcOrd="2" destOrd="0" parTransId="{C80855DF-FE2A-4054-BF2C-489C8F1DDD06}" sibTransId="{BA47B596-AA50-4A34-9BEC-6F9603C82270}"/>
    <dgm:cxn modelId="{E816EFC2-CBC6-4558-99AF-EFCFDB7B4395}" srcId="{7BBB6479-4107-47A9-B40F-5CFCBF2C4941}" destId="{96DFB681-5D88-495A-B792-63DD6E974F2B}" srcOrd="0" destOrd="0" parTransId="{0EA34066-08EE-4206-BE43-022567EDD548}" sibTransId="{2FD6B7C2-E5C4-41D0-AD60-6CCF4856F9BC}"/>
    <dgm:cxn modelId="{B9A2C2F8-2B01-41B5-8EE1-3F119318214B}" type="presOf" srcId="{92B34A9F-BC9A-4164-BE38-0E195D839C96}" destId="{A50A2DD2-C19D-4F80-A9C2-86BA8B64311A}" srcOrd="0" destOrd="5" presId="urn:microsoft.com/office/officeart/2005/8/layout/list1"/>
    <dgm:cxn modelId="{B2DF53CB-543A-433C-99A2-872BFE0FEB10}" srcId="{5CF2F4DC-02E3-4C06-9D31-13E9A8FFC609}" destId="{AE455FE1-8EB9-443A-851E-60F8B2FEA08C}" srcOrd="1" destOrd="0" parTransId="{2EE941EF-D78E-4A3D-89C9-DBFF3D5D129C}" sibTransId="{00D6C831-C0F1-4398-81F7-DCCA78E4656B}"/>
    <dgm:cxn modelId="{5ED3444D-C511-4B32-9478-D63BD43E1B6F}" type="presOf" srcId="{AE455FE1-8EB9-443A-851E-60F8B2FEA08C}" destId="{5D1AB8AA-DD98-4A58-9153-1F26AB986F51}" srcOrd="1" destOrd="0" presId="urn:microsoft.com/office/officeart/2005/8/layout/list1"/>
    <dgm:cxn modelId="{034EDD7E-8C11-475D-836D-BF8D9E75720B}" type="presParOf" srcId="{C509F3FA-6E1D-4D2D-80E7-A7C80DDA5076}" destId="{FEDAF352-B046-4CDE-A06B-7AC6DC115109}" srcOrd="0" destOrd="0" presId="urn:microsoft.com/office/officeart/2005/8/layout/list1"/>
    <dgm:cxn modelId="{B19F78A0-673A-4265-90B8-E636B9B8ABDA}" type="presParOf" srcId="{FEDAF352-B046-4CDE-A06B-7AC6DC115109}" destId="{02D352B6-C542-412B-A062-D666088D785B}" srcOrd="0" destOrd="0" presId="urn:microsoft.com/office/officeart/2005/8/layout/list1"/>
    <dgm:cxn modelId="{29A95275-5DBD-493D-920F-51C4E33B6DD7}" type="presParOf" srcId="{FEDAF352-B046-4CDE-A06B-7AC6DC115109}" destId="{5216A91A-23C5-4D7C-A43D-4CA694808939}" srcOrd="1" destOrd="0" presId="urn:microsoft.com/office/officeart/2005/8/layout/list1"/>
    <dgm:cxn modelId="{DDE27CD8-3627-4366-92BB-A8847AEF1EB0}" type="presParOf" srcId="{C509F3FA-6E1D-4D2D-80E7-A7C80DDA5076}" destId="{C681E780-B4E8-4411-B045-F759D56304F8}" srcOrd="1" destOrd="0" presId="urn:microsoft.com/office/officeart/2005/8/layout/list1"/>
    <dgm:cxn modelId="{05DB78BD-E40B-4817-BED5-4ED73E0C9A4C}" type="presParOf" srcId="{C509F3FA-6E1D-4D2D-80E7-A7C80DDA5076}" destId="{063EEBA4-5AD5-44D3-9EC6-32629C9DF4EA}" srcOrd="2" destOrd="0" presId="urn:microsoft.com/office/officeart/2005/8/layout/list1"/>
    <dgm:cxn modelId="{82BDFCCF-2AC0-4B82-8955-7D98F0B560BC}" type="presParOf" srcId="{C509F3FA-6E1D-4D2D-80E7-A7C80DDA5076}" destId="{5E200408-A516-4E3C-B789-AECB8AE398DB}" srcOrd="3" destOrd="0" presId="urn:microsoft.com/office/officeart/2005/8/layout/list1"/>
    <dgm:cxn modelId="{261A31DD-6B4C-4A26-9119-29318DEA3F6F}" type="presParOf" srcId="{C509F3FA-6E1D-4D2D-80E7-A7C80DDA5076}" destId="{00FE8857-D52B-46F8-A697-AEAD0BCF4606}" srcOrd="4" destOrd="0" presId="urn:microsoft.com/office/officeart/2005/8/layout/list1"/>
    <dgm:cxn modelId="{6D30B5B7-4E5B-43BA-B5A0-F46FF10C4D1C}" type="presParOf" srcId="{00FE8857-D52B-46F8-A697-AEAD0BCF4606}" destId="{D662B3C6-39B4-40B9-AA2A-664E666BD986}" srcOrd="0" destOrd="0" presId="urn:microsoft.com/office/officeart/2005/8/layout/list1"/>
    <dgm:cxn modelId="{AA323113-4F24-4D08-9E14-2DFD845C6D1F}" type="presParOf" srcId="{00FE8857-D52B-46F8-A697-AEAD0BCF4606}" destId="{5D1AB8AA-DD98-4A58-9153-1F26AB986F51}" srcOrd="1" destOrd="0" presId="urn:microsoft.com/office/officeart/2005/8/layout/list1"/>
    <dgm:cxn modelId="{5E7CE93D-725C-48EA-939C-46C2CDF82605}" type="presParOf" srcId="{C509F3FA-6E1D-4D2D-80E7-A7C80DDA5076}" destId="{66B20E49-21A7-464F-899B-9D3D77624D81}" srcOrd="5" destOrd="0" presId="urn:microsoft.com/office/officeart/2005/8/layout/list1"/>
    <dgm:cxn modelId="{A8B3DA51-92D6-42C6-8FAD-8CB7C35FE11B}" type="presParOf" srcId="{C509F3FA-6E1D-4D2D-80E7-A7C80DDA5076}" destId="{A50A2DD2-C19D-4F80-A9C2-86BA8B64311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EEBA4-5AD5-44D3-9EC6-32629C9DF4EA}">
      <dsp:nvSpPr>
        <dsp:cNvPr id="0" name=""/>
        <dsp:cNvSpPr/>
      </dsp:nvSpPr>
      <dsp:spPr>
        <a:xfrm>
          <a:off x="0" y="144219"/>
          <a:ext cx="7368480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876" tIns="166624" rIns="571876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存在模压工艺，用于生产尾门内板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缺陷产品先报废再处理，处理合格后再回冲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打包也进行报产，包材作为</a:t>
          </a:r>
          <a:r>
            <a:rPr lang="en-US" altLang="zh-CN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BOM</a:t>
          </a: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一部分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整个生产区域使用一个库位（</a:t>
          </a:r>
          <a:r>
            <a:rPr lang="en-US" altLang="zh-CN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PR10)</a:t>
          </a: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进行管理，线边库与仓库并不作区分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悬挂链及仓库不使用</a:t>
          </a:r>
          <a:r>
            <a:rPr lang="en-US" altLang="zh-CN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BIN</a:t>
          </a: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管理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存在寄售业务，以仓库配料出库作为结算点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44219"/>
        <a:ext cx="7368480" cy="1411200"/>
      </dsp:txXfrm>
    </dsp:sp>
    <dsp:sp modelId="{5216A91A-23C5-4D7C-A43D-4CA694808939}">
      <dsp:nvSpPr>
        <dsp:cNvPr id="0" name=""/>
        <dsp:cNvSpPr/>
      </dsp:nvSpPr>
      <dsp:spPr>
        <a:xfrm>
          <a:off x="368424" y="26139"/>
          <a:ext cx="5157936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8" tIns="0" rIns="194958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实物流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79952" y="37667"/>
        <a:ext cx="5134880" cy="213104"/>
      </dsp:txXfrm>
    </dsp:sp>
    <dsp:sp modelId="{A50A2DD2-C19D-4F80-A9C2-86BA8B64311A}">
      <dsp:nvSpPr>
        <dsp:cNvPr id="0" name=""/>
        <dsp:cNvSpPr/>
      </dsp:nvSpPr>
      <dsp:spPr>
        <a:xfrm>
          <a:off x="0" y="1716700"/>
          <a:ext cx="7368480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876" tIns="166624" rIns="571876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除装配外，所有工位都由硬件信号触发自动报产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产品标签在各个报产工位由不同系统单独打印，标签之间无法自始至终进行关联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库存只在</a:t>
          </a:r>
          <a:r>
            <a:rPr lang="en-US" altLang="zh-CN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SAP</a:t>
          </a: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中管理，生产系统不对库存进行管理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以下应用系统尚未完全使用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600" b="1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E-Pulling</a:t>
          </a:r>
          <a:r>
            <a:rPr lang="zh-CN" altLang="en-US" sz="600" b="1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（悬挂链库存管理与拉动未上线）</a:t>
          </a:r>
          <a:endParaRPr lang="zh-CN" altLang="en-US" sz="600" b="1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600" b="1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E-Kanban</a:t>
          </a:r>
          <a:r>
            <a:rPr lang="zh-CN" altLang="en-US" sz="600" b="1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（二期未完成上线）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b="1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注塑投料防错系统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以下场景存在实物库存与系统库存不一致的情况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b="1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产品先全部报合格，但报废处理会滞后操作</a:t>
          </a:r>
          <a:endParaRPr lang="zh-CN" altLang="en-US" sz="600" b="1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b="1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装配报产由当天汇总发货数据后手工提交</a:t>
          </a:r>
          <a:r>
            <a:rPr lang="en-US" altLang="zh-CN" sz="600" b="1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SAP</a:t>
          </a:r>
          <a:r>
            <a:rPr lang="zh-CN" altLang="en-US" sz="600" b="1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报产</a:t>
          </a:r>
          <a:endParaRPr lang="zh-CN" altLang="en-US" sz="600" b="1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b="1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销售发货时，先出库，再根据客户回单进行系统发货</a:t>
          </a:r>
          <a:endParaRPr lang="zh-CN" altLang="en-US" sz="600" b="1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主数据不同步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716700"/>
        <a:ext cx="7368480" cy="2217600"/>
      </dsp:txXfrm>
    </dsp:sp>
    <dsp:sp modelId="{5D1AB8AA-DD98-4A58-9153-1F26AB986F51}">
      <dsp:nvSpPr>
        <dsp:cNvPr id="0" name=""/>
        <dsp:cNvSpPr/>
      </dsp:nvSpPr>
      <dsp:spPr>
        <a:xfrm>
          <a:off x="368424" y="1598620"/>
          <a:ext cx="5157936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8" tIns="0" rIns="194958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系统</a:t>
          </a:r>
          <a:endParaRPr lang="zh-CN" altLang="en-US" sz="9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79952" y="1610148"/>
        <a:ext cx="5134880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23B79-594B-4478-9E1D-3622E51214FF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5B29E-A19C-43CE-A815-269087B4F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76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7E01-A6A1-4827-9D69-1165D07B915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36F28-D9FD-45E9-A606-8C8FCE278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7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rot="5400000">
            <a:off x="7544050" y="2147220"/>
            <a:ext cx="3199899" cy="592575"/>
            <a:chOff x="395536" y="1635646"/>
            <a:chExt cx="3888432" cy="720080"/>
          </a:xfrm>
        </p:grpSpPr>
        <p:grpSp>
          <p:nvGrpSpPr>
            <p:cNvPr id="9" name="组合 8"/>
            <p:cNvGrpSpPr/>
            <p:nvPr/>
          </p:nvGrpSpPr>
          <p:grpSpPr>
            <a:xfrm>
              <a:off x="1187624" y="1635646"/>
              <a:ext cx="720080" cy="720080"/>
              <a:chOff x="4283968" y="3507854"/>
              <a:chExt cx="720080" cy="72008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283968" y="3507854"/>
                <a:ext cx="720080" cy="7200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355976" y="3579862"/>
                <a:ext cx="576064" cy="576064"/>
              </a:xfrm>
              <a:prstGeom prst="ellipse">
                <a:avLst/>
              </a:prstGeom>
              <a:solidFill>
                <a:srgbClr val="00C8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563888" y="1635646"/>
              <a:ext cx="720080" cy="720080"/>
              <a:chOff x="1259632" y="2643758"/>
              <a:chExt cx="720080" cy="720080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259632" y="2643758"/>
                <a:ext cx="720080" cy="720080"/>
              </a:xfrm>
              <a:prstGeom prst="ellipse">
                <a:avLst/>
              </a:prstGeom>
              <a:solidFill>
                <a:srgbClr val="FFD5D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331640" y="2715766"/>
                <a:ext cx="576064" cy="576064"/>
              </a:xfrm>
              <a:prstGeom prst="ellipse">
                <a:avLst/>
              </a:prstGeom>
              <a:solidFill>
                <a:srgbClr val="E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979712" y="1635646"/>
              <a:ext cx="720080" cy="720080"/>
              <a:chOff x="2699792" y="2643758"/>
              <a:chExt cx="720080" cy="72008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99792" y="264375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771800" y="2715766"/>
                <a:ext cx="576064" cy="57606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771800" y="1635646"/>
              <a:ext cx="720080" cy="720080"/>
              <a:chOff x="1763688" y="2571750"/>
              <a:chExt cx="720080" cy="72008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763688" y="2571750"/>
                <a:ext cx="720080" cy="72008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835696" y="2643758"/>
                <a:ext cx="576064" cy="576064"/>
              </a:xfrm>
              <a:prstGeom prst="ellipse">
                <a:avLst/>
              </a:prstGeom>
              <a:solidFill>
                <a:srgbClr val="F577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95536" y="1635646"/>
              <a:ext cx="720080" cy="720080"/>
              <a:chOff x="395536" y="2643758"/>
              <a:chExt cx="720080" cy="72008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95536" y="2643758"/>
                <a:ext cx="720080" cy="7200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67544" y="2715766"/>
                <a:ext cx="576064" cy="57606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idx="1"/>
          </p:nvPr>
        </p:nvSpPr>
        <p:spPr>
          <a:xfrm>
            <a:off x="6504" y="0"/>
            <a:ext cx="9137496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rot="19226004">
            <a:off x="4179078" y="-664126"/>
            <a:ext cx="2165003" cy="1579867"/>
          </a:xfrm>
          <a:prstGeom prst="triangle">
            <a:avLst/>
          </a:prstGeom>
          <a:solidFill>
            <a:schemeClr val="accent1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7735781">
            <a:off x="6337607" y="1395426"/>
            <a:ext cx="2448272" cy="1944216"/>
          </a:xfrm>
          <a:prstGeom prst="triangle">
            <a:avLst/>
          </a:prstGeom>
          <a:solidFill>
            <a:schemeClr val="accent1">
              <a:lumMod val="60000"/>
              <a:lumOff val="4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4659982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资产类型：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66.154.17/Login.aspx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cncdumii0001.ls.ege.ds:50000/XMII/Illuminator?xsrfid=O5lrHY2z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0.166.154.70/" TargetMode="External"/><Relationship Id="rId5" Type="http://schemas.openxmlformats.org/officeDocument/2006/relationships/hyperlink" Target="http://10.166.154.22:8069/" TargetMode="External"/><Relationship Id="rId4" Type="http://schemas.openxmlformats.org/officeDocument/2006/relationships/hyperlink" Target="http://10.166.154.20:8080/SuiviQualitePeinture/Login.j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42867"/>
            <a:ext cx="9144000" cy="44065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DFAE-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生产应用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系统现状说明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生产流程</a:t>
            </a: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库位走向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1520" y="63012"/>
            <a:ext cx="648072" cy="648072"/>
            <a:chOff x="2627784" y="2571750"/>
            <a:chExt cx="720080" cy="720080"/>
          </a:xfrm>
        </p:grpSpPr>
        <p:grpSp>
          <p:nvGrpSpPr>
            <p:cNvPr id="4" name="组合 3"/>
            <p:cNvGrpSpPr/>
            <p:nvPr/>
          </p:nvGrpSpPr>
          <p:grpSpPr>
            <a:xfrm>
              <a:off x="2627784" y="2571750"/>
              <a:ext cx="720080" cy="720080"/>
              <a:chOff x="1763688" y="2571750"/>
              <a:chExt cx="720080" cy="72008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763688" y="2571750"/>
                <a:ext cx="720080" cy="72008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35696" y="2643758"/>
                <a:ext cx="576064" cy="576064"/>
              </a:xfrm>
              <a:prstGeom prst="ellipse">
                <a:avLst/>
              </a:prstGeom>
              <a:solidFill>
                <a:srgbClr val="F577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Picture 7" descr="C:\Users\yzhang62\Desktop\icon\icon\icon-11.pn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699792" y="2859782"/>
              <a:ext cx="592682" cy="19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标题 1"/>
          <p:cNvSpPr txBox="1">
            <a:spLocks/>
          </p:cNvSpPr>
          <p:nvPr/>
        </p:nvSpPr>
        <p:spPr>
          <a:xfrm>
            <a:off x="648481" y="568785"/>
            <a:ext cx="8511795" cy="57927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solidFill>
                <a:schemeClr val="bg2">
                  <a:lumMod val="25000"/>
                </a:schemeClr>
              </a:solidFill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0192" y="4402153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详细内容参考</a:t>
            </a:r>
            <a:r>
              <a:rPr lang="en-US" altLang="zh-CN" sz="1200" dirty="0" smtClean="0"/>
              <a:t>《</a:t>
            </a:r>
            <a:r>
              <a:rPr lang="zh-CN" altLang="en-US" sz="1200" dirty="0"/>
              <a:t>实物流</a:t>
            </a:r>
            <a:r>
              <a:rPr lang="en-US" altLang="zh-CN" sz="1200" dirty="0"/>
              <a:t>&amp;</a:t>
            </a:r>
            <a:r>
              <a:rPr lang="zh-CN" altLang="en-US" sz="1200" dirty="0"/>
              <a:t>库位走向</a:t>
            </a:r>
            <a:r>
              <a:rPr lang="en-US" altLang="zh-CN" sz="1200" dirty="0"/>
              <a:t>.</a:t>
            </a:r>
            <a:r>
              <a:rPr lang="en-US" altLang="zh-CN" sz="1200" dirty="0" err="1"/>
              <a:t>vsd</a:t>
            </a:r>
            <a:r>
              <a:rPr lang="en-US" altLang="zh-CN" sz="1200" dirty="0"/>
              <a:t>》</a:t>
            </a: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058695"/>
            <a:ext cx="6539260" cy="33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42867"/>
            <a:ext cx="9144000" cy="44065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DFAE-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生产应用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系统现状说明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生产应用系统清单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3012"/>
            <a:ext cx="648072" cy="648072"/>
            <a:chOff x="2627784" y="2571750"/>
            <a:chExt cx="720080" cy="720080"/>
          </a:xfrm>
        </p:grpSpPr>
        <p:grpSp>
          <p:nvGrpSpPr>
            <p:cNvPr id="4" name="组合 3"/>
            <p:cNvGrpSpPr/>
            <p:nvPr/>
          </p:nvGrpSpPr>
          <p:grpSpPr>
            <a:xfrm>
              <a:off x="2627784" y="2571750"/>
              <a:ext cx="720080" cy="720080"/>
              <a:chOff x="1763688" y="2571750"/>
              <a:chExt cx="720080" cy="72008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763688" y="2571750"/>
                <a:ext cx="720080" cy="72008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35696" y="2643758"/>
                <a:ext cx="576064" cy="576064"/>
              </a:xfrm>
              <a:prstGeom prst="ellipse">
                <a:avLst/>
              </a:prstGeom>
              <a:solidFill>
                <a:srgbClr val="F577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Picture 7" descr="C:\Users\yzhang62\Desktop\icon\icon\icon-11.pn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699792" y="2859782"/>
              <a:ext cx="592682" cy="19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标题 1"/>
          <p:cNvSpPr txBox="1">
            <a:spLocks/>
          </p:cNvSpPr>
          <p:nvPr/>
        </p:nvSpPr>
        <p:spPr>
          <a:xfrm>
            <a:off x="648481" y="568785"/>
            <a:ext cx="8511795" cy="57927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solidFill>
                <a:schemeClr val="bg2">
                  <a:lumMod val="25000"/>
                </a:schemeClr>
              </a:solidFill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23992"/>
              </p:ext>
            </p:extLst>
          </p:nvPr>
        </p:nvGraphicFramePr>
        <p:xfrm>
          <a:off x="755576" y="843558"/>
          <a:ext cx="7776864" cy="339407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87422"/>
                <a:gridCol w="1716022"/>
                <a:gridCol w="645030"/>
                <a:gridCol w="2215005"/>
                <a:gridCol w="1813385"/>
              </a:tblGrid>
              <a:tr h="250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系统名称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</a:rPr>
                        <a:t>系统类型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</a:rPr>
                        <a:t>供应商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 smtClean="0">
                          <a:effectLst/>
                        </a:rPr>
                        <a:t>当前覆盖</a:t>
                      </a:r>
                      <a:r>
                        <a:rPr lang="zh-CN" altLang="en-US" sz="800" u="none" strike="noStrike" dirty="0">
                          <a:effectLst/>
                        </a:rPr>
                        <a:t>业务范围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覆盖的生产区域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01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Ekanban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Production,Reporting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上海轶科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看板</a:t>
                      </a:r>
                      <a:r>
                        <a:rPr lang="en-US" altLang="zh-CN" sz="700" u="none" strike="noStrike" dirty="0">
                          <a:effectLst/>
                        </a:rPr>
                        <a:t>&amp;</a:t>
                      </a:r>
                      <a:r>
                        <a:rPr lang="zh-CN" altLang="en-US" sz="700" u="none" strike="noStrike" dirty="0">
                          <a:effectLst/>
                        </a:rPr>
                        <a:t>工厂生产执行数据的统计与展示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一期：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注塑：报产、打条码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磨压：报产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二期：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装配报产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报废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en-US" altLang="zh-CN" sz="700" u="none" strike="noStrike" dirty="0">
                          <a:effectLst/>
                        </a:rPr>
                        <a:t>WEB</a:t>
                      </a:r>
                      <a:r>
                        <a:rPr lang="zh-CN" altLang="en-US" sz="700" u="none" strike="noStrike" dirty="0">
                          <a:effectLst/>
                        </a:rPr>
                        <a:t>负责手工录入生产计划等信息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注塑</a:t>
                      </a:r>
                      <a:r>
                        <a:rPr lang="zh-CN" altLang="en-US" sz="700" u="none" strike="noStrike" dirty="0" smtClean="0">
                          <a:effectLst/>
                        </a:rPr>
                        <a:t>、模压</a:t>
                      </a:r>
                      <a:r>
                        <a:rPr lang="zh-CN" altLang="en-US" sz="700" u="none" strike="noStrike" dirty="0">
                          <a:effectLst/>
                        </a:rPr>
                        <a:t>、物流、装配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25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MII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Inventory control, Production, Delivery management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Faurecia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收发货、装配报产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 smtClean="0">
                          <a:effectLst/>
                        </a:rPr>
                        <a:t>物流、装配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IJCore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Traceability, JIS delivery management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Faurecia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尾门的生产追溯（工序防错）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排序发货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排序看板（</a:t>
                      </a:r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r>
                        <a:rPr lang="zh-CN" altLang="en-US" sz="700" u="none" strike="noStrike" dirty="0">
                          <a:effectLst/>
                        </a:rPr>
                        <a:t>块）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 smtClean="0">
                          <a:effectLst/>
                        </a:rPr>
                        <a:t>装配、模压、排序发货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63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SQP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Painting line Production management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Clemessy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涂装线报产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涂装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MJ MES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（Assembly MES）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Assembly line Production, material kitting/feeding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上海明匠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装配捡料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装配标签打印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装配现场业务看板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装配区域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1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EDI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EDI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软通动力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排序发货、装配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12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Andon（</a:t>
                      </a:r>
                      <a:r>
                        <a:rPr lang="zh-CN" altLang="en-US" sz="700" u="none" strike="noStrike" dirty="0">
                          <a:effectLst/>
                        </a:rPr>
                        <a:t>独立系统）</a:t>
                      </a:r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Alert management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重庆凯烁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设备报修</a:t>
                      </a:r>
                      <a:r>
                        <a:rPr lang="en-US" altLang="zh-CN" sz="700" u="none" strike="noStrike" dirty="0">
                          <a:effectLst/>
                        </a:rPr>
                        <a:t>&amp;</a:t>
                      </a:r>
                      <a:r>
                        <a:rPr lang="zh-CN" altLang="en-US" sz="700" u="none" strike="noStrike" dirty="0">
                          <a:effectLst/>
                        </a:rPr>
                        <a:t>看板显示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所有区域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25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GlueProductionManagement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Distribution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广州山页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涂胶上线防错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涂胶报产</a:t>
                      </a:r>
                      <a:r>
                        <a:rPr lang="en-US" altLang="zh-CN" sz="700" u="none" strike="noStrike" dirty="0">
                          <a:effectLst/>
                        </a:rPr>
                        <a:t>&amp;</a:t>
                      </a:r>
                      <a:r>
                        <a:rPr lang="zh-CN" altLang="en-US" sz="700" u="none" strike="noStrike" dirty="0">
                          <a:effectLst/>
                        </a:rPr>
                        <a:t>条码打印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涂胶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12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E-Pulling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Inventory control, Production </a:t>
                      </a:r>
                      <a:r>
                        <a:rPr lang="en-US" sz="700" u="none" strike="noStrike" dirty="0" smtClean="0">
                          <a:effectLst/>
                        </a:rPr>
                        <a:t>Plan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广州山页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涂装计划看板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涂装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42867"/>
            <a:ext cx="9144000" cy="8006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DFAE-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生产应用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系统现状说明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生产应用系统清单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48481" y="568785"/>
            <a:ext cx="8511795" cy="57927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solidFill>
                <a:schemeClr val="bg2">
                  <a:lumMod val="25000"/>
                </a:schemeClr>
              </a:solidFill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48638"/>
              </p:ext>
            </p:extLst>
          </p:nvPr>
        </p:nvGraphicFramePr>
        <p:xfrm>
          <a:off x="648484" y="771551"/>
          <a:ext cx="8171992" cy="4145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48319"/>
                <a:gridCol w="750020"/>
                <a:gridCol w="741517"/>
                <a:gridCol w="741517"/>
                <a:gridCol w="741517"/>
                <a:gridCol w="741517"/>
                <a:gridCol w="741517"/>
                <a:gridCol w="741517"/>
                <a:gridCol w="741517"/>
                <a:gridCol w="741517"/>
                <a:gridCol w="741517"/>
              </a:tblGrid>
              <a:tr h="3113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项目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项目明细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Ekanban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MII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IJCore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SQP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MJ MES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（Assembly MES）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EDI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Andon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 smtClean="0">
                          <a:effectLst/>
                        </a:rPr>
                        <a:t>GlueProductionManagement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E-Pulling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113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客户端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客户端类型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B/S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PLANT-Tour(APP</a:t>
                      </a:r>
                      <a:r>
                        <a:rPr lang="zh-CN" altLang="en-US" sz="800" u="none" strike="noStrike">
                          <a:effectLst/>
                        </a:rPr>
                        <a:t>还有做起来）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B/S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 smtClean="0">
                          <a:effectLst/>
                        </a:rPr>
                        <a:t>Pro </a:t>
                      </a:r>
                      <a:r>
                        <a:rPr lang="en-US" altLang="zh-CN" sz="800" u="none" strike="noStrike" dirty="0">
                          <a:effectLst/>
                        </a:rPr>
                        <a:t>Face</a:t>
                      </a:r>
                      <a:r>
                        <a:rPr lang="zh-CN" altLang="en-US" sz="800" u="none" strike="noStrike" dirty="0">
                          <a:effectLst/>
                        </a:rPr>
                        <a:t>的</a:t>
                      </a:r>
                      <a:r>
                        <a:rPr lang="en-US" altLang="zh-CN" sz="800" u="none" strike="noStrike" dirty="0" smtClean="0">
                          <a:effectLst/>
                        </a:rPr>
                        <a:t>HMI</a:t>
                      </a:r>
                      <a:r>
                        <a:rPr lang="zh-CN" altLang="en-US" sz="800" u="none" strike="noStrike" dirty="0">
                          <a:effectLst/>
                        </a:rPr>
                        <a:t/>
                      </a:r>
                      <a:br>
                        <a:rPr lang="zh-CN" altLang="en-US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 smtClean="0">
                          <a:effectLst/>
                        </a:rPr>
                        <a:t>排序</a:t>
                      </a:r>
                      <a:r>
                        <a:rPr lang="en-US" altLang="zh-CN" sz="800" u="none" strike="noStrike" dirty="0" smtClean="0">
                          <a:effectLst/>
                        </a:rPr>
                        <a:t>PDA</a:t>
                      </a:r>
                    </a:p>
                    <a:p>
                      <a:pPr algn="ctr" fontAlgn="b"/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Jitdashboard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B/S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B/S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java</a:t>
                      </a:r>
                      <a:r>
                        <a:rPr lang="zh-CN" altLang="en-US" sz="800" u="none" strike="noStrike">
                          <a:effectLst/>
                        </a:rPr>
                        <a:t>客户端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B/S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C/S + PDA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C/S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188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应用服务器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r>
                        <a:rPr lang="en-US" altLang="zh-CN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IP|</a:t>
                      </a:r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权限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ALL：10.166.154.21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Plant-Tour：199.6.108.75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10.166.154.13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en-US" altLang="zh-CN" sz="800" u="none" strike="noStrike" dirty="0">
                          <a:effectLst/>
                        </a:rPr>
                        <a:t>10.166.154.11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JITDashboard|10.166.154.16| - Tomcat</a:t>
                      </a:r>
                      <a:r>
                        <a:rPr lang="zh-CN" altLang="en-US" sz="800" u="none" strike="noStrike">
                          <a:effectLst/>
                        </a:rPr>
                        <a:t>应用</a:t>
                      </a:r>
                      <a:br>
                        <a:rPr lang="zh-CN" alt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IJCore|10.166.154.17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SQP|10.166.154.2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10.166.154.22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EDI</a:t>
                      </a:r>
                      <a:r>
                        <a:rPr lang="zh-CN" altLang="en-US" sz="800" u="none" strike="noStrike" dirty="0">
                          <a:effectLst/>
                        </a:rPr>
                        <a:t>客户端：</a:t>
                      </a:r>
                      <a:r>
                        <a:rPr lang="en-US" altLang="zh-CN" sz="800" u="none" strike="noStrike" dirty="0" smtClean="0">
                          <a:effectLst/>
                        </a:rPr>
                        <a:t>218.6.203.249/192.168.2.2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10.166.154.70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faurecia/123456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10.166.154.21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err="1">
                          <a:effectLst/>
                        </a:rPr>
                        <a:t>webservice|http</a:t>
                      </a:r>
                      <a:r>
                        <a:rPr lang="en-US" sz="800" u="none" strike="noStrike" dirty="0">
                          <a:effectLst/>
                        </a:rPr>
                        <a:t>://10.166.154.21/PDA_WebService.asmx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10.166.150.68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0377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DB</a:t>
                      </a:r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MSSQL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SQLServer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SQLServer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SQL Servr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PostgreSQL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SQLserver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SQLserver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SQLserver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MYSQL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07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DB</a:t>
                      </a:r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地址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10.166.154.21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10.166.154.11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10.166.154.17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10.166.154.21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10.166.154.22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218.6.203.249/192.168.2.2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10.166.154.70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10.166.154.21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10.166.150.68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113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DB</a:t>
                      </a:r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ecoauto</a:t>
                      </a:r>
                      <a:r>
                        <a:rPr lang="en-US" sz="800" u="none" strike="noStrike" dirty="0">
                          <a:effectLst/>
                        </a:rPr>
                        <a:t/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smtClean="0">
                          <a:effectLst/>
                        </a:rPr>
                        <a:t>top5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CDU、CPT_FAURECIA、INTERFACE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DPCAEDI</a:t>
                      </a:r>
                      <a:r>
                        <a:rPr lang="zh-CN" altLang="en-US" sz="800" u="none" strike="noStrike" dirty="0">
                          <a:effectLst/>
                        </a:rPr>
                        <a:t>（排序发货报表）、</a:t>
                      </a:r>
                      <a:r>
                        <a:rPr lang="en-US" altLang="zh-CN" sz="800" u="none" strike="noStrike" dirty="0" err="1">
                          <a:effectLst/>
                        </a:rPr>
                        <a:t>IJCore</a:t>
                      </a:r>
                      <a:r>
                        <a:rPr lang="zh-CN" altLang="en-US" sz="800" u="none" strike="noStrike" dirty="0">
                          <a:effectLst/>
                        </a:rPr>
                        <a:t>（追溯）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BDD_SQP_CHE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本地用户直接连接，未开放网络访问权限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mydatabase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faureciaandon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Glue_Production_Plan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logisticspullcanban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622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系统登录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系统登录地址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一期：</a:t>
                      </a:r>
                      <a:r>
                        <a:rPr lang="en-US" altLang="zh-CN" sz="800" u="none" strike="noStrike" dirty="0">
                          <a:effectLst/>
                        </a:rPr>
                        <a:t>10.166.154.21</a:t>
                      </a:r>
                      <a:r>
                        <a:rPr lang="zh-CN" altLang="en-US" sz="800" u="none" strike="noStrike" dirty="0">
                          <a:effectLst/>
                        </a:rPr>
                        <a:t>：</a:t>
                      </a:r>
                      <a:r>
                        <a:rPr lang="en-US" altLang="zh-CN" sz="800" u="none" strike="noStrike" dirty="0">
                          <a:effectLst/>
                        </a:rPr>
                        <a:t>9090</a:t>
                      </a:r>
                      <a:br>
                        <a:rPr lang="en-US" altLang="zh-CN" sz="800" u="none" strike="noStrike" dirty="0">
                          <a:effectLst/>
                        </a:rPr>
                      </a:br>
                      <a:r>
                        <a:rPr lang="zh-CN" altLang="en-US" sz="800" u="none" strike="noStrike" dirty="0">
                          <a:effectLst/>
                        </a:rPr>
                        <a:t>二期：</a:t>
                      </a:r>
                      <a:r>
                        <a:rPr lang="en-US" altLang="zh-CN" sz="800" u="none" strike="noStrike" dirty="0">
                          <a:effectLst/>
                        </a:rPr>
                        <a:t>10.166.154.21</a:t>
                      </a:r>
                      <a:r>
                        <a:rPr lang="zh-CN" altLang="en-US" sz="800" u="none" strike="noStrike" dirty="0">
                          <a:effectLst/>
                        </a:rPr>
                        <a:t>：</a:t>
                      </a:r>
                      <a:r>
                        <a:rPr lang="en-US" altLang="zh-CN" sz="800" u="none" strike="noStrike" dirty="0">
                          <a:effectLst/>
                        </a:rPr>
                        <a:t>9999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 dirty="0">
                          <a:effectLst/>
                          <a:hlinkClick r:id="rId2"/>
                        </a:rPr>
                        <a:t>http://</a:t>
                      </a:r>
                      <a:r>
                        <a:rPr lang="en-US" sz="800" u="sng" strike="noStrike" dirty="0" smtClean="0">
                          <a:effectLst/>
                          <a:hlinkClick r:id="rId2"/>
                        </a:rPr>
                        <a:t>cncdumii0001.ls.ege.ds:50000/XMII/Illuminator?xsrfid=O5lrHY2z</a:t>
                      </a:r>
                      <a:endParaRPr lang="en-US" sz="800" b="0" i="0" u="sng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>
                          <a:effectLst/>
                          <a:hlinkClick r:id="rId3"/>
                        </a:rPr>
                        <a:t>http://10.166.154.17/Login.aspx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 dirty="0">
                          <a:effectLst/>
                          <a:hlinkClick r:id="rId4"/>
                        </a:rPr>
                        <a:t>http://10.166.154.20:8080/SuiviQualitePeinture/Login.jsp</a:t>
                      </a:r>
                      <a:endParaRPr lang="en-US" sz="800" b="0" i="0" u="sng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>
                          <a:effectLst/>
                          <a:hlinkClick r:id="rId5"/>
                        </a:rPr>
                        <a:t>http://10.166.154.22:8069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sng" strike="noStrike">
                          <a:effectLst/>
                          <a:hlinkClick r:id="rId6"/>
                        </a:rPr>
                        <a:t>http://10.166.154.70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113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文档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操作手册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EN - Painting Line V1.3.9 - User Manual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18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管理</a:t>
                      </a:r>
                      <a:r>
                        <a:rPr lang="en-US" altLang="zh-CN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运维手册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GIS-I-LSG-3761 SAP MII Servers Backup and Recovery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GIS-I-LSG-3799 </a:t>
                      </a:r>
                      <a:r>
                        <a:rPr lang="en-US" sz="800" u="none" strike="noStrike" dirty="0" err="1">
                          <a:effectLst/>
                        </a:rPr>
                        <a:t>IJCore</a:t>
                      </a:r>
                      <a:r>
                        <a:rPr lang="en-US" sz="800" u="none" strike="noStrike" dirty="0">
                          <a:effectLst/>
                        </a:rPr>
                        <a:t> Double-take Physical Failover Test Procedure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EN - Painting Line V1.3.9 - Administrator Manual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佛吉亚外饰</a:t>
                      </a:r>
                      <a:r>
                        <a:rPr lang="en-US" altLang="zh-CN" sz="800" u="none" strike="noStrike" dirty="0">
                          <a:effectLst/>
                        </a:rPr>
                        <a:t>_</a:t>
                      </a:r>
                      <a:r>
                        <a:rPr lang="zh-CN" altLang="en-US" sz="800" u="none" strike="noStrike" dirty="0">
                          <a:effectLst/>
                        </a:rPr>
                        <a:t>明匠产线系统维护手册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（</a:t>
                      </a:r>
                      <a:r>
                        <a:rPr lang="en-US" altLang="zh-CN" sz="800" u="none" strike="noStrike" dirty="0">
                          <a:effectLst/>
                        </a:rPr>
                        <a:t>SC006</a:t>
                      </a:r>
                      <a:r>
                        <a:rPr lang="zh-CN" altLang="en-US" sz="800" u="none" strike="noStrike" dirty="0">
                          <a:effectLst/>
                        </a:rPr>
                        <a:t>）成都佛吉亚外饰 涂胶自动报产系统说明书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113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设备接口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接口方式</a:t>
                      </a:r>
                      <a:r>
                        <a:rPr lang="en-US" altLang="zh-CN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服务器地址</a:t>
                      </a:r>
                      <a:r>
                        <a:rPr lang="en-US" altLang="zh-CN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权限</a:t>
                      </a:r>
                      <a:r>
                        <a:rPr lang="en-US" altLang="zh-CN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其它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Kepware</a:t>
                      </a:r>
                      <a:r>
                        <a:rPr lang="en-US" sz="800" u="none" strike="noStrike" dirty="0">
                          <a:effectLst/>
                        </a:rPr>
                        <a:t>/database </a:t>
                      </a:r>
                      <a:r>
                        <a:rPr lang="en-US" sz="800" u="none" strike="noStrike" dirty="0" smtClean="0">
                          <a:effectLst/>
                        </a:rPr>
                        <a:t>10.166.154.21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Kepware</a:t>
                      </a:r>
                      <a:r>
                        <a:rPr lang="en-US" sz="800" u="none" strike="noStrike" dirty="0">
                          <a:effectLst/>
                        </a:rPr>
                        <a:t>/database 10.166.154.20 </a:t>
                      </a:r>
                      <a:r>
                        <a:rPr lang="en-US" sz="800" u="none" strike="noStrike" dirty="0" smtClean="0">
                          <a:effectLst/>
                        </a:rPr>
                        <a:t>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51520" y="63012"/>
            <a:ext cx="648072" cy="648072"/>
            <a:chOff x="2627784" y="2571750"/>
            <a:chExt cx="720080" cy="720080"/>
          </a:xfrm>
        </p:grpSpPr>
        <p:grpSp>
          <p:nvGrpSpPr>
            <p:cNvPr id="17" name="组合 16"/>
            <p:cNvGrpSpPr/>
            <p:nvPr/>
          </p:nvGrpSpPr>
          <p:grpSpPr>
            <a:xfrm>
              <a:off x="2627784" y="2571750"/>
              <a:ext cx="720080" cy="720080"/>
              <a:chOff x="1763688" y="2571750"/>
              <a:chExt cx="720080" cy="72008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763688" y="2571750"/>
                <a:ext cx="720080" cy="72008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835696" y="2643758"/>
                <a:ext cx="576064" cy="576064"/>
              </a:xfrm>
              <a:prstGeom prst="ellipse">
                <a:avLst/>
              </a:prstGeom>
              <a:solidFill>
                <a:srgbClr val="F577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7" descr="C:\Users\yzhang62\Desktop\icon\icon\icon-11.png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699792" y="2859782"/>
              <a:ext cx="592682" cy="19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文本框 20"/>
          <p:cNvSpPr txBox="1"/>
          <p:nvPr/>
        </p:nvSpPr>
        <p:spPr>
          <a:xfrm>
            <a:off x="6012160" y="4731990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详细内容参考</a:t>
            </a:r>
            <a:r>
              <a:rPr lang="en-US" altLang="zh-CN" sz="1200" dirty="0" smtClean="0"/>
              <a:t>《</a:t>
            </a:r>
            <a:r>
              <a:rPr lang="zh-CN" altLang="en-US" sz="1200" dirty="0"/>
              <a:t>生产应用系统清单</a:t>
            </a:r>
            <a:r>
              <a:rPr lang="en-US" altLang="zh-CN" sz="1200" dirty="0"/>
              <a:t>.</a:t>
            </a:r>
            <a:r>
              <a:rPr lang="en-US" altLang="zh-CN" sz="1200" dirty="0" err="1"/>
              <a:t>xlsx</a:t>
            </a:r>
            <a:r>
              <a:rPr lang="en-US" altLang="zh-CN" sz="1200" dirty="0"/>
              <a:t>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72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42867"/>
            <a:ext cx="9144000" cy="8006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DFAE-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生产应用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系统现状说明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生产应用系统集成图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48481" y="568785"/>
            <a:ext cx="8511795" cy="57927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solidFill>
                <a:schemeClr val="bg2">
                  <a:lumMod val="25000"/>
                </a:schemeClr>
              </a:solidFill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520" y="63012"/>
            <a:ext cx="648072" cy="648072"/>
            <a:chOff x="2627784" y="2571750"/>
            <a:chExt cx="720080" cy="720080"/>
          </a:xfrm>
        </p:grpSpPr>
        <p:grpSp>
          <p:nvGrpSpPr>
            <p:cNvPr id="17" name="组合 16"/>
            <p:cNvGrpSpPr/>
            <p:nvPr/>
          </p:nvGrpSpPr>
          <p:grpSpPr>
            <a:xfrm>
              <a:off x="2627784" y="2571750"/>
              <a:ext cx="720080" cy="720080"/>
              <a:chOff x="1763688" y="2571750"/>
              <a:chExt cx="720080" cy="72008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763688" y="2571750"/>
                <a:ext cx="720080" cy="72008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835696" y="2643758"/>
                <a:ext cx="576064" cy="576064"/>
              </a:xfrm>
              <a:prstGeom prst="ellipse">
                <a:avLst/>
              </a:prstGeom>
              <a:solidFill>
                <a:srgbClr val="F577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7" descr="C:\Users\yzhang62\Desktop\icon\icon\icon-11.pn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699792" y="2859782"/>
              <a:ext cx="592682" cy="19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文本框 20"/>
          <p:cNvSpPr txBox="1"/>
          <p:nvPr/>
        </p:nvSpPr>
        <p:spPr>
          <a:xfrm>
            <a:off x="6012160" y="4731990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各系统详细说明参考</a:t>
            </a:r>
            <a:r>
              <a:rPr lang="en-US" altLang="zh-CN" sz="1200" dirty="0" smtClean="0"/>
              <a:t>《</a:t>
            </a:r>
            <a:r>
              <a:rPr lang="zh-CN" altLang="en-US" sz="1200" dirty="0"/>
              <a:t>系统集成图</a:t>
            </a:r>
            <a:r>
              <a:rPr lang="en-US" altLang="zh-CN" sz="1200" dirty="0"/>
              <a:t>.</a:t>
            </a:r>
            <a:r>
              <a:rPr lang="en-US" altLang="zh-CN" sz="1200" dirty="0" err="1"/>
              <a:t>vsd</a:t>
            </a:r>
            <a:r>
              <a:rPr lang="en-US" altLang="zh-CN" sz="1200" dirty="0"/>
              <a:t>》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044082"/>
            <a:ext cx="6913995" cy="319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42867"/>
            <a:ext cx="9144000" cy="8006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DFAE-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生产应用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系统现状说明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主要差异点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48481" y="568785"/>
            <a:ext cx="8511795" cy="57927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solidFill>
                <a:schemeClr val="bg2">
                  <a:lumMod val="25000"/>
                </a:schemeClr>
              </a:solidFill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520" y="63012"/>
            <a:ext cx="648072" cy="648072"/>
            <a:chOff x="2627784" y="2571750"/>
            <a:chExt cx="720080" cy="720080"/>
          </a:xfrm>
        </p:grpSpPr>
        <p:grpSp>
          <p:nvGrpSpPr>
            <p:cNvPr id="17" name="组合 16"/>
            <p:cNvGrpSpPr/>
            <p:nvPr/>
          </p:nvGrpSpPr>
          <p:grpSpPr>
            <a:xfrm>
              <a:off x="2627784" y="2571750"/>
              <a:ext cx="720080" cy="720080"/>
              <a:chOff x="1763688" y="2571750"/>
              <a:chExt cx="720080" cy="72008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763688" y="2571750"/>
                <a:ext cx="720080" cy="72008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835696" y="2643758"/>
                <a:ext cx="576064" cy="576064"/>
              </a:xfrm>
              <a:prstGeom prst="ellipse">
                <a:avLst/>
              </a:prstGeom>
              <a:solidFill>
                <a:srgbClr val="F577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7" descr="C:\Users\yzhang62\Desktop\icon\icon\icon-11.pn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699792" y="2859782"/>
              <a:ext cx="592682" cy="19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07256200"/>
              </p:ext>
            </p:extLst>
          </p:nvPr>
        </p:nvGraphicFramePr>
        <p:xfrm>
          <a:off x="899592" y="771550"/>
          <a:ext cx="736848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45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42867"/>
            <a:ext cx="9144000" cy="8006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DFAE-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生产应用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系统现状说明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主要解决的问题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48481" y="568785"/>
            <a:ext cx="8511795" cy="57927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solidFill>
                <a:schemeClr val="bg2">
                  <a:lumMod val="25000"/>
                </a:schemeClr>
              </a:solidFill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520" y="63012"/>
            <a:ext cx="648072" cy="648072"/>
            <a:chOff x="2627784" y="2571750"/>
            <a:chExt cx="720080" cy="720080"/>
          </a:xfrm>
        </p:grpSpPr>
        <p:grpSp>
          <p:nvGrpSpPr>
            <p:cNvPr id="17" name="组合 16"/>
            <p:cNvGrpSpPr/>
            <p:nvPr/>
          </p:nvGrpSpPr>
          <p:grpSpPr>
            <a:xfrm>
              <a:off x="2627784" y="2571750"/>
              <a:ext cx="720080" cy="720080"/>
              <a:chOff x="1763688" y="2571750"/>
              <a:chExt cx="720080" cy="72008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763688" y="2571750"/>
                <a:ext cx="720080" cy="72008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835696" y="2643758"/>
                <a:ext cx="576064" cy="576064"/>
              </a:xfrm>
              <a:prstGeom prst="ellipse">
                <a:avLst/>
              </a:prstGeom>
              <a:solidFill>
                <a:srgbClr val="F577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7" descr="C:\Users\yzhang62\Desktop\icon\icon\icon-11.pn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699792" y="2859782"/>
              <a:ext cx="592682" cy="19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1547664" y="1419622"/>
            <a:ext cx="61206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库存不实时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质量控制不严格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条码无法连续追溯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主数据和业务数据没有集中管理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系统可靠性不太好，有些系统没有热备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8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42867"/>
            <a:ext cx="9144000" cy="8006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DFAE-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生产应用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系统现状说明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遗留问题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48481" y="568785"/>
            <a:ext cx="8511795" cy="57927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solidFill>
                <a:schemeClr val="bg2">
                  <a:lumMod val="25000"/>
                </a:schemeClr>
              </a:solidFill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520" y="63012"/>
            <a:ext cx="648072" cy="648072"/>
            <a:chOff x="2627784" y="2571750"/>
            <a:chExt cx="720080" cy="720080"/>
          </a:xfrm>
        </p:grpSpPr>
        <p:grpSp>
          <p:nvGrpSpPr>
            <p:cNvPr id="17" name="组合 16"/>
            <p:cNvGrpSpPr/>
            <p:nvPr/>
          </p:nvGrpSpPr>
          <p:grpSpPr>
            <a:xfrm>
              <a:off x="2627784" y="2571750"/>
              <a:ext cx="720080" cy="720080"/>
              <a:chOff x="1763688" y="2571750"/>
              <a:chExt cx="720080" cy="72008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763688" y="2571750"/>
                <a:ext cx="720080" cy="72008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835696" y="2643758"/>
                <a:ext cx="576064" cy="576064"/>
              </a:xfrm>
              <a:prstGeom prst="ellipse">
                <a:avLst/>
              </a:prstGeom>
              <a:solidFill>
                <a:srgbClr val="F577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7" descr="C:\Users\yzhang62\Desktop\icon\icon\icon-11.pn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699792" y="2859782"/>
              <a:ext cx="592682" cy="19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1475656" y="1348733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设备通讯问题：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涂装下件过点信息</a:t>
            </a:r>
            <a:r>
              <a:rPr lang="en-US" altLang="zh-CN" dirty="0"/>
              <a:t> </a:t>
            </a:r>
            <a:r>
              <a:rPr lang="en-US" altLang="zh-CN" dirty="0" smtClean="0"/>
              <a:t>-&gt; SQP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Pro Face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IJCore</a:t>
            </a:r>
            <a:r>
              <a:rPr lang="zh-CN" altLang="en-US" dirty="0" smtClean="0"/>
              <a:t>最终的接口实现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应用系统问题：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部分供应商的系统尚未完全上线，相关费用没有结完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5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5924</TotalTime>
  <Words>752</Words>
  <Application>Microsoft Office PowerPoint</Application>
  <PresentationFormat>全屏显示(16:9)</PresentationFormat>
  <Paragraphs>206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微软雅黑 Light</vt:lpstr>
      <vt:lpstr>Arial</vt:lpstr>
      <vt:lpstr>Calibri</vt:lpstr>
      <vt:lpstr>blank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Jun(YFPOSAP)</dc:creator>
  <cp:lastModifiedBy>Wu LinFeng(YFPOIT)</cp:lastModifiedBy>
  <cp:revision>271</cp:revision>
  <dcterms:created xsi:type="dcterms:W3CDTF">2018-09-12T03:05:52Z</dcterms:created>
  <dcterms:modified xsi:type="dcterms:W3CDTF">2018-09-26T05:14:42Z</dcterms:modified>
</cp:coreProperties>
</file>