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73" r:id="rId3"/>
    <p:sldId id="293" r:id="rId4"/>
    <p:sldId id="295" r:id="rId5"/>
    <p:sldId id="296" r:id="rId6"/>
    <p:sldId id="283" r:id="rId7"/>
    <p:sldId id="285" r:id="rId8"/>
    <p:sldId id="269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8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701" autoAdjust="0"/>
  </p:normalViewPr>
  <p:slideViewPr>
    <p:cSldViewPr snapToGrid="0">
      <p:cViewPr varScale="1">
        <p:scale>
          <a:sx n="70" d="100"/>
          <a:sy n="70" d="100"/>
        </p:scale>
        <p:origin x="708" y="66"/>
      </p:cViewPr>
      <p:guideLst>
        <p:guide orient="horz" pos="2136"/>
        <p:guide pos="386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48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t>2016/12/27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9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t>2016/12/27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63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6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9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70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48938" y="6218238"/>
            <a:ext cx="1414462" cy="481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王磊</a:t>
            </a:r>
            <a:endParaRPr lang="en-US" altLang="zh-CN" sz="2600" b="1" dirty="0" smtClean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777273" y="2700199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2016-12-28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7151555" y="1876098"/>
            <a:ext cx="505779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长沙 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MES3.0 UAT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总结</a:t>
            </a:r>
            <a:endParaRPr lang="en-US" altLang="zh-CN" sz="4000" dirty="0" smtClean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  <a:p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五边形 56"/>
          <p:cNvSpPr/>
          <p:nvPr/>
        </p:nvSpPr>
        <p:spPr>
          <a:xfrm>
            <a:off x="6072604" y="1874799"/>
            <a:ext cx="1800000" cy="720000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UAT3</a:t>
            </a:r>
            <a:endParaRPr lang="zh-CN" altLang="en-US" sz="2000" b="1" dirty="0" smtClean="0"/>
          </a:p>
        </p:txBody>
      </p:sp>
      <p:sp>
        <p:nvSpPr>
          <p:cNvPr id="32" name="五边形 31"/>
          <p:cNvSpPr/>
          <p:nvPr/>
        </p:nvSpPr>
        <p:spPr>
          <a:xfrm>
            <a:off x="4290915" y="1882010"/>
            <a:ext cx="1800000" cy="720000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UAT2</a:t>
            </a:r>
            <a:endParaRPr lang="zh-CN" altLang="en-US" sz="2000" b="1" dirty="0"/>
          </a:p>
        </p:txBody>
      </p:sp>
      <p:sp>
        <p:nvSpPr>
          <p:cNvPr id="33" name="五边形 32"/>
          <p:cNvSpPr/>
          <p:nvPr/>
        </p:nvSpPr>
        <p:spPr>
          <a:xfrm>
            <a:off x="2509226" y="1882010"/>
            <a:ext cx="1800000" cy="720000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UAT1</a:t>
            </a:r>
            <a:endParaRPr lang="zh-CN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73075" y="107950"/>
            <a:ext cx="912177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4" name="五边形 33"/>
          <p:cNvSpPr/>
          <p:nvPr/>
        </p:nvSpPr>
        <p:spPr>
          <a:xfrm>
            <a:off x="7854293" y="1875088"/>
            <a:ext cx="1800000" cy="720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上线切换</a:t>
            </a:r>
            <a:endParaRPr lang="zh-CN" altLang="en-US" sz="2000" b="1" dirty="0"/>
          </a:p>
        </p:txBody>
      </p:sp>
      <p:sp>
        <p:nvSpPr>
          <p:cNvPr id="35" name="五边形 34"/>
          <p:cNvSpPr/>
          <p:nvPr/>
        </p:nvSpPr>
        <p:spPr>
          <a:xfrm>
            <a:off x="727537" y="1882010"/>
            <a:ext cx="1800000" cy="720000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项目启动</a:t>
            </a:r>
            <a:endParaRPr lang="zh-CN" altLang="en-US" sz="2000" b="1" dirty="0"/>
          </a:p>
        </p:txBody>
      </p:sp>
      <p:grpSp>
        <p:nvGrpSpPr>
          <p:cNvPr id="36" name="组合 16"/>
          <p:cNvGrpSpPr/>
          <p:nvPr/>
        </p:nvGrpSpPr>
        <p:grpSpPr>
          <a:xfrm>
            <a:off x="727537" y="2968667"/>
            <a:ext cx="1620000" cy="720000"/>
            <a:chOff x="107504" y="1689791"/>
            <a:chExt cx="1656184" cy="576064"/>
          </a:xfrm>
        </p:grpSpPr>
        <p:sp>
          <p:nvSpPr>
            <p:cNvPr id="37" name="矩形 36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65"/>
            <p:cNvSpPr txBox="1"/>
            <p:nvPr/>
          </p:nvSpPr>
          <p:spPr>
            <a:xfrm>
              <a:off x="304049" y="1867901"/>
              <a:ext cx="1263093" cy="270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2016/11/23</a:t>
              </a:r>
              <a:endParaRPr lang="zh-CN" altLang="en-US" sz="1600" dirty="0"/>
            </a:p>
          </p:txBody>
        </p:sp>
      </p:grpSp>
      <p:grpSp>
        <p:nvGrpSpPr>
          <p:cNvPr id="40" name="组合 16"/>
          <p:cNvGrpSpPr/>
          <p:nvPr/>
        </p:nvGrpSpPr>
        <p:grpSpPr>
          <a:xfrm>
            <a:off x="2521458" y="2968667"/>
            <a:ext cx="1620000" cy="720000"/>
            <a:chOff x="107504" y="1689791"/>
            <a:chExt cx="1656184" cy="576064"/>
          </a:xfrm>
        </p:grpSpPr>
        <p:sp>
          <p:nvSpPr>
            <p:cNvPr id="41" name="矩形 40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>
              <a:stCxn id="41" idx="1"/>
              <a:endCxn id="41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69"/>
            <p:cNvSpPr txBox="1"/>
            <p:nvPr/>
          </p:nvSpPr>
          <p:spPr>
            <a:xfrm>
              <a:off x="304049" y="1867901"/>
              <a:ext cx="1263093" cy="270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2016/12/10</a:t>
              </a:r>
              <a:endParaRPr lang="zh-CN" altLang="en-US" sz="1600" dirty="0"/>
            </a:p>
          </p:txBody>
        </p:sp>
      </p:grpSp>
      <p:grpSp>
        <p:nvGrpSpPr>
          <p:cNvPr id="45" name="组合 16"/>
          <p:cNvGrpSpPr/>
          <p:nvPr/>
        </p:nvGrpSpPr>
        <p:grpSpPr>
          <a:xfrm>
            <a:off x="4315379" y="2968667"/>
            <a:ext cx="1620000" cy="720000"/>
            <a:chOff x="107504" y="1689791"/>
            <a:chExt cx="1656184" cy="576064"/>
          </a:xfrm>
        </p:grpSpPr>
        <p:sp>
          <p:nvSpPr>
            <p:cNvPr id="46" name="矩形 45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>
              <a:stCxn id="46" idx="1"/>
              <a:endCxn id="46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73"/>
            <p:cNvSpPr txBox="1"/>
            <p:nvPr/>
          </p:nvSpPr>
          <p:spPr>
            <a:xfrm>
              <a:off x="304049" y="1867901"/>
              <a:ext cx="1263093" cy="270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2016/12/17</a:t>
              </a:r>
              <a:endParaRPr lang="zh-CN" altLang="en-US" sz="1600" dirty="0"/>
            </a:p>
          </p:txBody>
        </p:sp>
      </p:grpSp>
      <p:grpSp>
        <p:nvGrpSpPr>
          <p:cNvPr id="49" name="组合 16"/>
          <p:cNvGrpSpPr/>
          <p:nvPr/>
        </p:nvGrpSpPr>
        <p:grpSpPr>
          <a:xfrm>
            <a:off x="6109300" y="2968667"/>
            <a:ext cx="1620000" cy="720000"/>
            <a:chOff x="107504" y="1689791"/>
            <a:chExt cx="1656184" cy="576064"/>
          </a:xfrm>
        </p:grpSpPr>
        <p:sp>
          <p:nvSpPr>
            <p:cNvPr id="50" name="矩形 49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>
              <a:stCxn id="50" idx="1"/>
              <a:endCxn id="50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79"/>
            <p:cNvSpPr txBox="1"/>
            <p:nvPr/>
          </p:nvSpPr>
          <p:spPr>
            <a:xfrm>
              <a:off x="304049" y="1883128"/>
              <a:ext cx="1263093" cy="270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2016/12/25</a:t>
              </a:r>
              <a:endParaRPr lang="zh-CN" altLang="en-US" sz="1600" dirty="0"/>
            </a:p>
          </p:txBody>
        </p:sp>
      </p:grpSp>
      <p:grpSp>
        <p:nvGrpSpPr>
          <p:cNvPr id="53" name="组合 16"/>
          <p:cNvGrpSpPr/>
          <p:nvPr/>
        </p:nvGrpSpPr>
        <p:grpSpPr>
          <a:xfrm>
            <a:off x="7903221" y="2968667"/>
            <a:ext cx="1620000" cy="720000"/>
            <a:chOff x="107504" y="1689791"/>
            <a:chExt cx="1656184" cy="576064"/>
          </a:xfrm>
        </p:grpSpPr>
        <p:sp>
          <p:nvSpPr>
            <p:cNvPr id="54" name="矩形 53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>
              <a:stCxn id="54" idx="1"/>
              <a:endCxn id="54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83"/>
            <p:cNvSpPr txBox="1"/>
            <p:nvPr/>
          </p:nvSpPr>
          <p:spPr>
            <a:xfrm>
              <a:off x="304049" y="1867901"/>
              <a:ext cx="1263093" cy="270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2016/12/31</a:t>
              </a:r>
            </a:p>
          </p:txBody>
        </p:sp>
      </p:grpSp>
      <p:sp>
        <p:nvSpPr>
          <p:cNvPr id="58" name="五边形 57"/>
          <p:cNvSpPr/>
          <p:nvPr/>
        </p:nvSpPr>
        <p:spPr>
          <a:xfrm>
            <a:off x="9635983" y="1874799"/>
            <a:ext cx="1800000" cy="720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运维</a:t>
            </a:r>
            <a:endParaRPr lang="zh-CN" altLang="en-US" sz="2000" b="1" dirty="0"/>
          </a:p>
        </p:txBody>
      </p:sp>
      <p:grpSp>
        <p:nvGrpSpPr>
          <p:cNvPr id="59" name="组合 16"/>
          <p:cNvGrpSpPr/>
          <p:nvPr/>
        </p:nvGrpSpPr>
        <p:grpSpPr>
          <a:xfrm>
            <a:off x="9697144" y="2968667"/>
            <a:ext cx="1620000" cy="720000"/>
            <a:chOff x="107504" y="1689791"/>
            <a:chExt cx="1656184" cy="576064"/>
          </a:xfrm>
        </p:grpSpPr>
        <p:sp>
          <p:nvSpPr>
            <p:cNvPr id="60" name="矩形 59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60" idx="1"/>
              <a:endCxn id="60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83"/>
            <p:cNvSpPr txBox="1"/>
            <p:nvPr/>
          </p:nvSpPr>
          <p:spPr>
            <a:xfrm>
              <a:off x="304049" y="1867901"/>
              <a:ext cx="1263093" cy="270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2017/1/3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26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问题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清单</a:t>
            </a:r>
            <a:endParaRPr lang="fr-FR" altLang="zh-CN" b="1" dirty="0">
              <a:solidFill>
                <a:schemeClr val="bg1">
                  <a:lumMod val="75000"/>
                </a:schemeClr>
              </a:solidFill>
              <a:ea typeface="宋体" pitchFamily="2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42859"/>
              </p:ext>
            </p:extLst>
          </p:nvPr>
        </p:nvGraphicFramePr>
        <p:xfrm>
          <a:off x="1139483" y="773721"/>
          <a:ext cx="9031457" cy="5345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264"/>
                <a:gridCol w="1200489"/>
                <a:gridCol w="1200489"/>
                <a:gridCol w="1200489"/>
                <a:gridCol w="1200489"/>
                <a:gridCol w="1378340"/>
                <a:gridCol w="1383897"/>
              </a:tblGrid>
              <a:tr h="3372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r>
                        <a:rPr lang="en-US" altLang="zh-CN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问题总量 </a:t>
                      </a:r>
                      <a:r>
                        <a:rPr lang="en-US" altLang="zh-CN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145</a:t>
                      </a:r>
                      <a:endParaRPr lang="en-US" altLang="zh-CN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06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总数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优先级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未开始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进展中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待测试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r>
                        <a:rPr lang="en-US" altLang="zh-CN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取消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39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程序问题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3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3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39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数据问题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3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3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39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操作问题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3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3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39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功能优化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</a:t>
                      </a:r>
                      <a:endParaRPr lang="en-US" altLang="zh-CN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3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3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6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重点关注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ea typeface="宋体" pitchFamily="2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979845"/>
              </p:ext>
            </p:extLst>
          </p:nvPr>
        </p:nvGraphicFramePr>
        <p:xfrm>
          <a:off x="473076" y="1116482"/>
          <a:ext cx="9718674" cy="529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4954"/>
                <a:gridCol w="2753720"/>
              </a:tblGrid>
              <a:tr h="79445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重点项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预计完成时间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注塑机联动及激光喷条码联调</a:t>
                      </a:r>
                      <a:endParaRPr lang="zh-CN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2016/1/30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返工扫描自动冻结条码并生产汇报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2017/1/13</a:t>
                      </a: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外协件拉动汇总看板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经验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教训总结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200503"/>
              </p:ext>
            </p:extLst>
          </p:nvPr>
        </p:nvGraphicFramePr>
        <p:xfrm>
          <a:off x="473073" y="1049310"/>
          <a:ext cx="11069352" cy="5047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670"/>
                <a:gridCol w="2993881"/>
                <a:gridCol w="5495027"/>
                <a:gridCol w="1183774"/>
              </a:tblGrid>
              <a:tr h="90797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问题分类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问题描述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解决方案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处理方式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项目准备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新项目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上线，新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物料交接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尽量避免在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MES3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项目阶段进行新项目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上线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8280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项目准备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各种审核</a:t>
                      </a:r>
                      <a:endParaRPr lang="en-US" altLang="zh-CN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是否可以提前审核或者避免项目过程中进行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审核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828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828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828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后续工作计划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11704"/>
              </p:ext>
            </p:extLst>
          </p:nvPr>
        </p:nvGraphicFramePr>
        <p:xfrm>
          <a:off x="473075" y="1056180"/>
          <a:ext cx="11249232" cy="4473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164"/>
                <a:gridCol w="7304318"/>
                <a:gridCol w="2018750"/>
              </a:tblGrid>
              <a:tr h="87323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标题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预估时间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问题清单</a:t>
                      </a:r>
                      <a:endParaRPr lang="zh-CN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问题清单中剩余内容</a:t>
                      </a:r>
                      <a:endParaRPr lang="en-US" altLang="zh-CN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2017/1/20</a:t>
                      </a:r>
                      <a:endParaRPr lang="zh-CN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SAP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上线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协助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SAP UAT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</a:t>
                      </a:r>
                      <a:endParaRPr lang="zh-CN" altLang="zh-CN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直至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SAP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上线</a:t>
                      </a:r>
                      <a:endParaRPr lang="zh-CN" altLang="zh-CN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工厂运维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工厂夜班期间的现场运维、应急机制建立</a:t>
                      </a:r>
                      <a:endParaRPr lang="en-US" altLang="zh-CN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信息流维护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新项目物料、断点物料、实物流、包装和布局扫描的调整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1067</TotalTime>
  <Words>254</Words>
  <Application>Microsoft Office PowerPoint</Application>
  <PresentationFormat>宽屏</PresentationFormat>
  <Paragraphs>135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方正大标宋简体</vt:lpstr>
      <vt:lpstr>宋体</vt:lpstr>
      <vt:lpstr>微软雅黑</vt:lpstr>
      <vt:lpstr>Arial</vt:lpstr>
      <vt:lpstr>Calibri</vt:lpstr>
      <vt:lpstr>Wingdings</vt:lpstr>
      <vt:lpstr>blank</vt:lpstr>
      <vt:lpstr>2_Default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ke le</cp:lastModifiedBy>
  <cp:revision>548</cp:revision>
  <dcterms:created xsi:type="dcterms:W3CDTF">2016-05-27T08:37:00Z</dcterms:created>
  <dcterms:modified xsi:type="dcterms:W3CDTF">2016-12-27T12:12:59Z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