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273" r:id="rId3"/>
    <p:sldId id="270" r:id="rId4"/>
    <p:sldId id="289" r:id="rId5"/>
    <p:sldId id="281" r:id="rId6"/>
    <p:sldId id="282" r:id="rId7"/>
    <p:sldId id="283" r:id="rId8"/>
    <p:sldId id="285" r:id="rId9"/>
    <p:sldId id="279" r:id="rId10"/>
    <p:sldId id="286" r:id="rId11"/>
    <p:sldId id="290" r:id="rId12"/>
    <p:sldId id="287" r:id="rId13"/>
    <p:sldId id="291" r:id="rId14"/>
    <p:sldId id="288" r:id="rId15"/>
    <p:sldId id="269" r:id="rId1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E9"/>
    <a:srgbClr val="FF9B05"/>
    <a:srgbClr val="003146"/>
    <a:srgbClr val="00A29A"/>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4701" autoAdjust="0"/>
  </p:normalViewPr>
  <p:slideViewPr>
    <p:cSldViewPr snapToGrid="0">
      <p:cViewPr>
        <p:scale>
          <a:sx n="50" d="100"/>
          <a:sy n="50" d="100"/>
        </p:scale>
        <p:origin x="-1458" y="-492"/>
      </p:cViewPr>
      <p:guideLst>
        <p:guide orient="horz" pos="2154"/>
        <p:guide pos="3865"/>
      </p:guideLst>
    </p:cSldViewPr>
  </p:slideViewPr>
  <p:notesTextViewPr>
    <p:cViewPr>
      <p:scale>
        <a:sx n="100" d="100"/>
        <a:sy n="100" d="100"/>
      </p:scale>
      <p:origin x="0" y="0"/>
    </p:cViewPr>
  </p:notesTextViewPr>
  <p:notesViewPr>
    <p:cSldViewPr snapToGrid="0">
      <p:cViewPr varScale="1">
        <p:scale>
          <a:sx n="85" d="100"/>
          <a:sy n="85" d="100"/>
        </p:scale>
        <p:origin x="-1950" y="-72"/>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03AE55A-9AFB-4BE2-83D0-8656CC368CAE}" type="datetimeFigureOut">
              <a:rPr lang="zh-CN" altLang="en-US"/>
              <a:t>2016-07-05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2BA24C3-D569-40C8-9D4A-4886BA3B3932}" type="slidenum">
              <a:rPr lang="zh-CN" altLang="en-US"/>
              <a:t>‹#›</a:t>
            </a:fld>
            <a:endParaRPr lang="zh-CN" altLang="en-US"/>
          </a:p>
        </p:txBody>
      </p:sp>
    </p:spTree>
    <p:extLst>
      <p:ext uri="{BB962C8B-B14F-4D97-AF65-F5344CB8AC3E}">
        <p14:creationId xmlns:p14="http://schemas.microsoft.com/office/powerpoint/2010/main" val="66457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idx="2"/>
          </p:nvPr>
        </p:nvSpPr>
        <p:spPr bwMode="auto">
          <a:xfrm>
            <a:off x="409575" y="754063"/>
            <a:ext cx="58547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itchFamily="2" charset="-122"/>
              </a:defRPr>
            </a:lvl1pPr>
          </a:lstStyle>
          <a:p>
            <a:pPr>
              <a:defRPr/>
            </a:pPr>
            <a:fld id="{7F9234A5-6C44-4F23-B6F1-EF529CD72778}" type="datetimeFigureOut">
              <a:rPr lang="zh-CN" altLang="en-US"/>
              <a:t>2016-07-05</a:t>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itchFamily="2" charset="-122"/>
              </a:defRPr>
            </a:lvl1pPr>
          </a:lstStyle>
          <a:p>
            <a:pPr>
              <a:defRPr/>
            </a:pPr>
            <a:fld id="{7E620946-CB5E-42ED-A091-D395ACC63878}" type="slidenum">
              <a:rPr lang="zh-CN" altLang="en-US"/>
              <a:t>‹#›</a:t>
            </a:fld>
            <a:endParaRPr lang="zh-CN" altLang="en-US"/>
          </a:p>
        </p:txBody>
      </p:sp>
    </p:spTree>
    <p:extLst>
      <p:ext uri="{BB962C8B-B14F-4D97-AF65-F5344CB8AC3E}">
        <p14:creationId xmlns:p14="http://schemas.microsoft.com/office/powerpoint/2010/main" val="1598822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p:cNvPicPr>
            <a:picLocks noChangeAspect="1"/>
          </p:cNvPicPr>
          <p:nvPr userDrawn="1"/>
        </p:nvPicPr>
        <p:blipFill>
          <a:blip r:embed="rId3">
            <a:extLst>
              <a:ext uri="{28A0092B-C50C-407E-A947-70E740481C1C}">
                <a14:useLocalDpi xmlns:a14="http://schemas.microsoft.com/office/drawing/2010/main" val="0"/>
              </a:ext>
            </a:extLst>
          </a:blip>
          <a:srcRect l="281" t="71953" r="414" b="9557"/>
          <a:stretch>
            <a:fillRect/>
          </a:stretch>
        </p:blipFill>
        <p:spPr bwMode="auto">
          <a:xfrm>
            <a:off x="0" y="4799013"/>
            <a:ext cx="12192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400" y="2130434"/>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10"/>
          </p:nvPr>
        </p:nvSpPr>
        <p:spPr/>
        <p:txBody>
          <a:bodyPr/>
          <a:lstStyle>
            <a:lvl1pPr marL="0" marR="0" indent="0" algn="l" defTabSz="914400" rtl="0" eaLnBrk="0" fontAlgn="base" latinLnBrk="0" hangingPunct="0">
              <a:lnSpc>
                <a:spcPct val="100000"/>
              </a:lnSpc>
              <a:spcBef>
                <a:spcPct val="0"/>
              </a:spcBef>
              <a:spcAft>
                <a:spcPct val="0"/>
              </a:spcAft>
              <a:buClrTx/>
              <a:buSzTx/>
              <a:buFontTx/>
              <a:buNone/>
              <a:defRPr/>
            </a:lvl1pPr>
          </a:lstStyle>
          <a:p>
            <a:pPr>
              <a:defRPr/>
            </a:pPr>
            <a:r>
              <a:rPr lang="zh-CN" altLang="en-US"/>
              <a:t>资产类型：</a:t>
            </a:r>
            <a:r>
              <a:rPr lang="en-US" altLang="zh-CN"/>
              <a:t>C</a:t>
            </a:r>
          </a:p>
        </p:txBody>
      </p:sp>
      <p:sp>
        <p:nvSpPr>
          <p:cNvPr id="7"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8" name="灯片编号占位符 5"/>
          <p:cNvSpPr>
            <a:spLocks noGrp="1"/>
          </p:cNvSpPr>
          <p:nvPr>
            <p:ph type="sldNum" sz="quarter" idx="12"/>
          </p:nvPr>
        </p:nvSpPr>
        <p:spPr/>
        <p:txBody>
          <a:bodyPr/>
          <a:lstStyle>
            <a:lvl1pPr>
              <a:defRPr/>
            </a:lvl1pPr>
          </a:lstStyle>
          <a:p>
            <a:pPr>
              <a:defRPr/>
            </a:pPr>
            <a:fld id="{5E5442EA-577E-4E9E-AD61-BFFAA7B87273}" type="slidenum">
              <a:rPr lang="zh-CN" altLang="en-US"/>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6" name="灯片编号占位符 5"/>
          <p:cNvSpPr>
            <a:spLocks noGrp="1"/>
          </p:cNvSpPr>
          <p:nvPr>
            <p:ph type="sldNum" sz="quarter" idx="12"/>
          </p:nvPr>
        </p:nvSpPr>
        <p:spPr/>
        <p:txBody>
          <a:bodyPr/>
          <a:lstStyle>
            <a:lvl1pPr>
              <a:defRPr/>
            </a:lvl1pPr>
          </a:lstStyle>
          <a:p>
            <a:pPr>
              <a:defRPr/>
            </a:pPr>
            <a:fld id="{492D1647-ADB9-4EFC-8D61-A6A35D61942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7"/>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7"/>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6" name="灯片编号占位符 5"/>
          <p:cNvSpPr>
            <a:spLocks noGrp="1"/>
          </p:cNvSpPr>
          <p:nvPr>
            <p:ph type="sldNum" sz="quarter" idx="12"/>
          </p:nvPr>
        </p:nvSpPr>
        <p:spPr/>
        <p:txBody>
          <a:bodyPr/>
          <a:lstStyle>
            <a:lvl1pPr>
              <a:defRPr/>
            </a:lvl1pPr>
          </a:lstStyle>
          <a:p>
            <a:pPr>
              <a:defRPr/>
            </a:pPr>
            <a:fld id="{25F5E4D2-F18B-4169-99D8-EBF48C468582}"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2"/>
          <p:cNvSpPr/>
          <p:nvPr/>
        </p:nvSpPr>
        <p:spPr bwMode="gray">
          <a:xfrm>
            <a:off x="-19050" y="-14288"/>
            <a:ext cx="12211050"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rotWithShape="1">
            <a:gsLst>
              <a:gs pos="0">
                <a:schemeClr val="accent1"/>
              </a:gs>
              <a:gs pos="100000">
                <a:schemeClr val="accent1">
                  <a:gamma/>
                  <a:tint val="40000"/>
                  <a:invGamma/>
                </a:schemeClr>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nl-NL" sz="1200">
              <a:solidFill>
                <a:srgbClr val="000000"/>
              </a:solidFill>
              <a:latin typeface="Arial" charset="0"/>
              <a:ea typeface="+mn-ea"/>
            </a:endParaRPr>
          </a:p>
        </p:txBody>
      </p:sp>
      <p:sp>
        <p:nvSpPr>
          <p:cNvPr id="8195" name="Rectangle 3"/>
          <p:cNvSpPr>
            <a:spLocks noGrp="1" noChangeArrowheads="1"/>
          </p:cNvSpPr>
          <p:nvPr>
            <p:ph type="ctrTitle"/>
          </p:nvPr>
        </p:nvSpPr>
        <p:spPr>
          <a:xfrm>
            <a:off x="632884" y="1781180"/>
            <a:ext cx="10363200" cy="1196975"/>
          </a:xfrm>
        </p:spPr>
        <p:txBody>
          <a:bodyPr/>
          <a:lstStyle>
            <a:lvl1pPr fontAlgn="t">
              <a:spcAft>
                <a:spcPct val="25000"/>
              </a:spcAft>
              <a:defRPr sz="2800">
                <a:solidFill>
                  <a:schemeClr val="bg1"/>
                </a:solidFill>
              </a:defRPr>
            </a:lvl1pPr>
          </a:lstStyle>
          <a:p>
            <a:r>
              <a:rPr lang="en-US"/>
              <a:t>Click to edit Master title style</a:t>
            </a:r>
          </a:p>
        </p:txBody>
      </p:sp>
      <p:sp>
        <p:nvSpPr>
          <p:cNvPr id="8196" name="Rectangle 4"/>
          <p:cNvSpPr>
            <a:spLocks noGrp="1" noChangeArrowheads="1"/>
          </p:cNvSpPr>
          <p:nvPr>
            <p:ph type="subTitle" idx="1"/>
          </p:nvPr>
        </p:nvSpPr>
        <p:spPr>
          <a:xfrm>
            <a:off x="632884" y="3135313"/>
            <a:ext cx="8007349" cy="831850"/>
          </a:xfrm>
          <a:prstGeom prst="rect">
            <a:avLst/>
          </a:prstGeom>
        </p:spPr>
        <p:txBody>
          <a:bodyPr/>
          <a:lstStyle>
            <a:lvl1pPr fontAlgn="t">
              <a:spcAft>
                <a:spcPct val="0"/>
              </a:spcAft>
              <a:buClrTx/>
              <a:buFontTx/>
              <a:buNone/>
              <a:defRPr b="0">
                <a:solidFill>
                  <a:schemeClr val="bg1"/>
                </a:solidFill>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hlinkClick r:id="rId3" action="ppaction://hlinksldjump">
              <a:snd r:embed="rId4" name="click.wav"/>
            </a:hlinkClick>
            <a:hlinkHover r:id="" action="ppaction://noaction" highlightClick="1"/>
          </p:cNvPr>
          <p:cNvSpPr>
            <a:spLocks noChangeArrowheads="1"/>
          </p:cNvSpPr>
          <p:nvPr userDrawn="1"/>
        </p:nvSpPr>
        <p:spPr bwMode="auto">
          <a:xfrm>
            <a:off x="10685463" y="6288088"/>
            <a:ext cx="900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rgbClr val="00A0E9"/>
                </a:solidFill>
                <a:latin typeface="方正大标宋简体" pitchFamily="2" charset="-122"/>
                <a:ea typeface="方正大标宋简体" pitchFamily="2" charset="-122"/>
              </a:rPr>
              <a:t>【Chapter】</a:t>
            </a:r>
            <a:endParaRPr lang="zh-CN" altLang="en-US" sz="1000">
              <a:solidFill>
                <a:srgbClr val="00A0E9"/>
              </a:solidFill>
              <a:latin typeface="方正大标宋简体" pitchFamily="2" charset="-122"/>
              <a:ea typeface="方正大标宋简体" pitchFamily="2" charset="-122"/>
            </a:endParaRPr>
          </a:p>
        </p:txBody>
      </p:sp>
      <p:pic>
        <p:nvPicPr>
          <p:cNvPr id="5" name="Picture 9"/>
          <p:cNvPicPr preferRelativeResize="0">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17225" y="5826125"/>
            <a:ext cx="627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hlinkClick r:id="rId3" action="ppaction://hlinksldjump">
              <a:snd r:embed="rId4" name="click.wav"/>
            </a:hlinkClick>
            <a:hlinkHover r:id="" action="ppaction://noaction" highlightClick="1"/>
          </p:cNvPr>
          <p:cNvSpPr>
            <a:spLocks noChangeArrowheads="1"/>
          </p:cNvSpPr>
          <p:nvPr userDrawn="1"/>
        </p:nvSpPr>
        <p:spPr bwMode="auto">
          <a:xfrm>
            <a:off x="10685463" y="6288088"/>
            <a:ext cx="900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rgbClr val="00A0E9"/>
                </a:solidFill>
                <a:latin typeface="方正大标宋简体" pitchFamily="2" charset="-122"/>
                <a:ea typeface="方正大标宋简体" pitchFamily="2" charset="-122"/>
              </a:rPr>
              <a:t>【Chapter】</a:t>
            </a:r>
            <a:endParaRPr lang="zh-CN" altLang="en-US" sz="1000">
              <a:solidFill>
                <a:srgbClr val="00A0E9"/>
              </a:solidFill>
              <a:latin typeface="方正大标宋简体" pitchFamily="2" charset="-122"/>
              <a:ea typeface="方正大标宋简体" pitchFamily="2" charset="-122"/>
            </a:endParaRPr>
          </a:p>
        </p:txBody>
      </p:sp>
      <p:pic>
        <p:nvPicPr>
          <p:cNvPr id="5" name="Picture 9"/>
          <p:cNvPicPr preferRelativeResize="0">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17225" y="5826125"/>
            <a:ext cx="627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6" name="灯片编号占位符 5"/>
          <p:cNvSpPr>
            <a:spLocks noGrp="1"/>
          </p:cNvSpPr>
          <p:nvPr>
            <p:ph type="sldNum" sz="quarter" idx="12"/>
          </p:nvPr>
        </p:nvSpPr>
        <p:spPr/>
        <p:txBody>
          <a:bodyPr/>
          <a:lstStyle>
            <a:lvl1pPr>
              <a:defRPr/>
            </a:lvl1pPr>
          </a:lstStyle>
          <a:p>
            <a:pPr>
              <a:defRPr/>
            </a:pPr>
            <a:fld id="{A0FC6C7B-989A-42F8-BB05-813D9DA01F79}"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6" name="灯片编号占位符 5"/>
          <p:cNvSpPr>
            <a:spLocks noGrp="1"/>
          </p:cNvSpPr>
          <p:nvPr>
            <p:ph type="sldNum" sz="quarter" idx="12"/>
          </p:nvPr>
        </p:nvSpPr>
        <p:spPr/>
        <p:txBody>
          <a:bodyPr/>
          <a:lstStyle>
            <a:lvl1pPr>
              <a:defRPr/>
            </a:lvl1pPr>
          </a:lstStyle>
          <a:p>
            <a:pPr>
              <a:defRPr/>
            </a:pPr>
            <a:fld id="{F4EFF9F6-EDF4-465E-96F1-CF2AAB63EA2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7" name="灯片编号占位符 5"/>
          <p:cNvSpPr>
            <a:spLocks noGrp="1"/>
          </p:cNvSpPr>
          <p:nvPr>
            <p:ph type="sldNum" sz="quarter" idx="12"/>
          </p:nvPr>
        </p:nvSpPr>
        <p:spPr/>
        <p:txBody>
          <a:bodyPr/>
          <a:lstStyle>
            <a:lvl1pPr>
              <a:defRPr/>
            </a:lvl1pPr>
          </a:lstStyle>
          <a:p>
            <a:pPr>
              <a:defRPr/>
            </a:pPr>
            <a:fld id="{B7D40643-62A8-4EFE-8B3A-AC730171DF29}"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9" name="灯片编号占位符 5"/>
          <p:cNvSpPr>
            <a:spLocks noGrp="1"/>
          </p:cNvSpPr>
          <p:nvPr>
            <p:ph type="sldNum" sz="quarter" idx="12"/>
          </p:nvPr>
        </p:nvSpPr>
        <p:spPr/>
        <p:txBody>
          <a:bodyPr/>
          <a:lstStyle>
            <a:lvl1pPr>
              <a:defRPr/>
            </a:lvl1pPr>
          </a:lstStyle>
          <a:p>
            <a:pPr>
              <a:defRPr/>
            </a:pPr>
            <a:fld id="{708AE0C5-40BB-4A4E-9173-718D3055700F}"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hlinkClick r:id="rId3" action="ppaction://hlinksldjump">
              <a:snd r:embed="rId4" name="click.wav"/>
            </a:hlinkClick>
            <a:hlinkHover r:id="" action="ppaction://noaction" highlightClick="1"/>
          </p:cNvPr>
          <p:cNvSpPr>
            <a:spLocks noChangeArrowheads="1"/>
          </p:cNvSpPr>
          <p:nvPr userDrawn="1"/>
        </p:nvSpPr>
        <p:spPr bwMode="auto">
          <a:xfrm>
            <a:off x="10685463" y="6288088"/>
            <a:ext cx="900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rgbClr val="00A0E9"/>
                </a:solidFill>
                <a:latin typeface="方正大标宋简体" pitchFamily="2" charset="-122"/>
                <a:ea typeface="方正大标宋简体" pitchFamily="2" charset="-122"/>
              </a:rPr>
              <a:t>【Chapter】</a:t>
            </a:r>
            <a:endParaRPr lang="zh-CN" altLang="en-US" sz="1000">
              <a:solidFill>
                <a:srgbClr val="00A0E9"/>
              </a:solidFill>
              <a:latin typeface="方正大标宋简体" pitchFamily="2" charset="-122"/>
              <a:ea typeface="方正大标宋简体" pitchFamily="2" charset="-122"/>
            </a:endParaRPr>
          </a:p>
        </p:txBody>
      </p:sp>
      <p:pic>
        <p:nvPicPr>
          <p:cNvPr id="5" name="Picture 2" descr="C:\Users\sgong1\Desktop\logo-PPT使用-0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796588" y="5826125"/>
            <a:ext cx="627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7"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8" name="灯片编号占位符 5"/>
          <p:cNvSpPr>
            <a:spLocks noGrp="1"/>
          </p:cNvSpPr>
          <p:nvPr>
            <p:ph type="sldNum" sz="quarter" idx="12"/>
          </p:nvPr>
        </p:nvSpPr>
        <p:spPr/>
        <p:txBody>
          <a:bodyPr/>
          <a:lstStyle>
            <a:lvl1pPr>
              <a:defRPr/>
            </a:lvl1pPr>
          </a:lstStyle>
          <a:p>
            <a:pPr>
              <a:defRPr/>
            </a:pPr>
            <a:fld id="{2C0902EE-DCAB-4EDC-984D-A46D11B9C0D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301288" y="0"/>
            <a:ext cx="103346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dirty="0"/>
          </a:p>
        </p:txBody>
      </p:sp>
      <p:sp>
        <p:nvSpPr>
          <p:cNvPr id="4"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5" name="灯片编号占位符 5"/>
          <p:cNvSpPr>
            <a:spLocks noGrp="1"/>
          </p:cNvSpPr>
          <p:nvPr>
            <p:ph type="sldNum" sz="quarter" idx="12"/>
          </p:nvPr>
        </p:nvSpPr>
        <p:spPr/>
        <p:txBody>
          <a:bodyPr/>
          <a:lstStyle>
            <a:lvl1pPr>
              <a:defRPr/>
            </a:lvl1pPr>
          </a:lstStyle>
          <a:p>
            <a:pPr>
              <a:defRPr/>
            </a:pPr>
            <a:fld id="{68AF550C-132B-4A50-A1C4-CD66AD88D7FB}"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7" name="灯片编号占位符 5"/>
          <p:cNvSpPr>
            <a:spLocks noGrp="1"/>
          </p:cNvSpPr>
          <p:nvPr>
            <p:ph type="sldNum" sz="quarter" idx="12"/>
          </p:nvPr>
        </p:nvSpPr>
        <p:spPr/>
        <p:txBody>
          <a:bodyPr/>
          <a:lstStyle>
            <a:lvl1pPr>
              <a:defRPr/>
            </a:lvl1pPr>
          </a:lstStyle>
          <a:p>
            <a:pPr>
              <a:defRPr/>
            </a:pPr>
            <a:fld id="{D93F9A04-4C81-456C-BD7E-B2FB7CDFD12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资产类型：</a:t>
            </a:r>
            <a:r>
              <a:rPr lang="en-US" altLang="zh-CN"/>
              <a:t>C</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a:t>
            </a:r>
            <a:r>
              <a:rPr lang="zh-CN" altLang="en-US"/>
              <a:t>类文件</a:t>
            </a:r>
          </a:p>
        </p:txBody>
      </p:sp>
      <p:sp>
        <p:nvSpPr>
          <p:cNvPr id="7" name="灯片编号占位符 5"/>
          <p:cNvSpPr>
            <a:spLocks noGrp="1"/>
          </p:cNvSpPr>
          <p:nvPr>
            <p:ph type="sldNum" sz="quarter" idx="12"/>
          </p:nvPr>
        </p:nvSpPr>
        <p:spPr/>
        <p:txBody>
          <a:bodyPr/>
          <a:lstStyle>
            <a:lvl1pPr>
              <a:defRPr/>
            </a:lvl1pPr>
          </a:lstStyle>
          <a:p>
            <a:pPr>
              <a:defRPr/>
            </a:pPr>
            <a:fld id="{B68D4132-32B6-4529-9318-7ACF78D123A6}"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r>
              <a:rPr lang="zh-CN" altLang="en-US"/>
              <a:t>资产类型：</a:t>
            </a:r>
            <a:r>
              <a:rPr lang="en-US" altLang="zh-CN"/>
              <a:t>C</a:t>
            </a: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r>
              <a:rPr lang="en-US" altLang="zh-CN"/>
              <a:t>C</a:t>
            </a:r>
            <a:r>
              <a:rPr lang="zh-CN" altLang="en-US"/>
              <a:t>类文件</a:t>
            </a: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714ED92E-E49F-48DB-A2DD-4B27611C1F1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gray">
          <a:xfrm>
            <a:off x="363538" y="0"/>
            <a:ext cx="115681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sldNum="0" hdr="0" ftr="0"/>
  <p:txStyles>
    <p:titleStyle>
      <a:lvl1pPr algn="l" rtl="0" eaLnBrk="0" fontAlgn="base" hangingPunct="0">
        <a:spcBef>
          <a:spcPct val="0"/>
        </a:spcBef>
        <a:spcAft>
          <a:spcPct val="0"/>
        </a:spcAft>
        <a:defRPr sz="2200" b="1">
          <a:solidFill>
            <a:srgbClr val="A6A6A6"/>
          </a:solidFill>
          <a:latin typeface="+mj-lt"/>
          <a:ea typeface="+mj-ea"/>
          <a:cs typeface="+mj-cs"/>
        </a:defRPr>
      </a:lvl1pPr>
      <a:lvl2pPr algn="l" rtl="0" eaLnBrk="0" fontAlgn="base" hangingPunct="0">
        <a:spcBef>
          <a:spcPct val="0"/>
        </a:spcBef>
        <a:spcAft>
          <a:spcPct val="0"/>
        </a:spcAft>
        <a:defRPr sz="2200" b="1">
          <a:solidFill>
            <a:srgbClr val="A6A6A6"/>
          </a:solidFill>
          <a:latin typeface="Arial" charset="0"/>
        </a:defRPr>
      </a:lvl2pPr>
      <a:lvl3pPr algn="l" rtl="0" eaLnBrk="0" fontAlgn="base" hangingPunct="0">
        <a:spcBef>
          <a:spcPct val="0"/>
        </a:spcBef>
        <a:spcAft>
          <a:spcPct val="0"/>
        </a:spcAft>
        <a:defRPr sz="2200" b="1">
          <a:solidFill>
            <a:srgbClr val="A6A6A6"/>
          </a:solidFill>
          <a:latin typeface="Arial" charset="0"/>
        </a:defRPr>
      </a:lvl3pPr>
      <a:lvl4pPr algn="l" rtl="0" eaLnBrk="0" fontAlgn="base" hangingPunct="0">
        <a:spcBef>
          <a:spcPct val="0"/>
        </a:spcBef>
        <a:spcAft>
          <a:spcPct val="0"/>
        </a:spcAft>
        <a:defRPr sz="2200" b="1">
          <a:solidFill>
            <a:srgbClr val="A6A6A6"/>
          </a:solidFill>
          <a:latin typeface="Arial" charset="0"/>
        </a:defRPr>
      </a:lvl4pPr>
      <a:lvl5pPr algn="l" rtl="0" eaLnBrk="0" fontAlgn="base" hangingPunct="0">
        <a:spcBef>
          <a:spcPct val="0"/>
        </a:spcBef>
        <a:spcAft>
          <a:spcPct val="0"/>
        </a:spcAft>
        <a:defRPr sz="2200" b="1">
          <a:solidFill>
            <a:srgbClr val="A6A6A6"/>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50000"/>
        </a:spcAft>
        <a:buClr>
          <a:schemeClr val="accent2"/>
        </a:buClr>
        <a:buFont typeface="Wingdings" pitchFamily="2" charset="2"/>
        <a:buChar char="•"/>
        <a:defRPr sz="1600" b="1">
          <a:solidFill>
            <a:schemeClr val="tx1"/>
          </a:solidFill>
          <a:latin typeface="+mn-lt"/>
          <a:ea typeface="+mn-ea"/>
          <a:cs typeface="+mn-cs"/>
        </a:defRPr>
      </a:lvl1pPr>
      <a:lvl2pPr marL="234950" indent="-233680" algn="l" rtl="0" eaLnBrk="0" fontAlgn="base" hangingPunct="0">
        <a:spcBef>
          <a:spcPct val="0"/>
        </a:spcBef>
        <a:spcAft>
          <a:spcPct val="50000"/>
        </a:spcAft>
        <a:buClr>
          <a:schemeClr val="accent2"/>
        </a:buClr>
        <a:buFont typeface="Wingdings" pitchFamily="2" charset="2"/>
        <a:buChar char="§"/>
        <a:defRPr sz="1600">
          <a:solidFill>
            <a:schemeClr val="tx1"/>
          </a:solidFill>
          <a:latin typeface="+mn-lt"/>
        </a:defRPr>
      </a:lvl2pPr>
      <a:lvl3pPr marL="457200" indent="-220980" algn="l" rtl="0" eaLnBrk="0" fontAlgn="base" hangingPunct="0">
        <a:spcBef>
          <a:spcPct val="0"/>
        </a:spcBef>
        <a:spcAft>
          <a:spcPct val="50000"/>
        </a:spcAft>
        <a:buClr>
          <a:schemeClr val="accent2"/>
        </a:buClr>
        <a:buFont typeface="Arial" charset="0"/>
        <a:buChar char="–"/>
        <a:defRPr sz="1400">
          <a:solidFill>
            <a:schemeClr val="tx1"/>
          </a:solidFill>
          <a:latin typeface="+mn-lt"/>
        </a:defRPr>
      </a:lvl3pPr>
      <a:lvl4pPr marL="687705" indent="-228600" algn="l" rtl="0" eaLnBrk="0" fontAlgn="base" hangingPunct="0">
        <a:spcBef>
          <a:spcPct val="0"/>
        </a:spcBef>
        <a:spcAft>
          <a:spcPct val="50000"/>
        </a:spcAft>
        <a:buClr>
          <a:schemeClr val="accent2"/>
        </a:buClr>
        <a:buChar char="•"/>
        <a:defRPr sz="1200">
          <a:solidFill>
            <a:schemeClr val="tx1"/>
          </a:solidFill>
          <a:latin typeface="+mn-lt"/>
        </a:defRPr>
      </a:lvl4pPr>
      <a:lvl5pPr marL="9175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ChangeArrowheads="1"/>
          </p:cNvSpPr>
          <p:nvPr/>
        </p:nvSpPr>
        <p:spPr bwMode="auto">
          <a:xfrm>
            <a:off x="10548938" y="6218238"/>
            <a:ext cx="1414462"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nSpc>
                <a:spcPts val="3200"/>
              </a:lnSpc>
              <a:defRPr/>
            </a:pPr>
            <a:r>
              <a:rPr lang="zh-CN" altLang="en-US" sz="2600" b="1" dirty="0" smtClean="0">
                <a:solidFill>
                  <a:schemeClr val="bg1">
                    <a:lumMod val="50000"/>
                  </a:schemeClr>
                </a:solidFill>
                <a:ea typeface="宋体" pitchFamily="2" charset="-122"/>
              </a:rPr>
              <a:t>金凌</a:t>
            </a:r>
            <a:endParaRPr lang="fr-FR" altLang="zh-CN" sz="2600" b="1" dirty="0">
              <a:solidFill>
                <a:schemeClr val="bg1">
                  <a:lumMod val="50000"/>
                </a:schemeClr>
              </a:solidFill>
              <a:ea typeface="宋体" pitchFamily="2" charset="-122"/>
            </a:endParaRPr>
          </a:p>
        </p:txBody>
      </p:sp>
      <p:sp>
        <p:nvSpPr>
          <p:cNvPr id="33" name="未知"/>
          <p:cNvSpPr/>
          <p:nvPr/>
        </p:nvSpPr>
        <p:spPr bwMode="auto">
          <a:xfrm>
            <a:off x="14288" y="2157413"/>
            <a:ext cx="12198350" cy="2132012"/>
          </a:xfrm>
          <a:custGeom>
            <a:avLst/>
            <a:gdLst>
              <a:gd name="T0" fmla="*/ 0 w 5771"/>
              <a:gd name="T1" fmla="*/ 0 h 1456"/>
              <a:gd name="T2" fmla="*/ 5760 w 5771"/>
              <a:gd name="T3" fmla="*/ 789 h 1456"/>
              <a:gd name="T4" fmla="*/ 5771 w 5771"/>
              <a:gd name="T5" fmla="*/ 1456 h 1456"/>
              <a:gd name="T6" fmla="*/ 0 w 5771"/>
              <a:gd name="T7" fmla="*/ 459 h 1456"/>
              <a:gd name="T8" fmla="*/ 0 w 5771"/>
              <a:gd name="T9" fmla="*/ 0 h 1456"/>
            </a:gdLst>
            <a:ahLst/>
            <a:cxnLst>
              <a:cxn ang="0">
                <a:pos x="T0" y="T1"/>
              </a:cxn>
              <a:cxn ang="0">
                <a:pos x="T2" y="T3"/>
              </a:cxn>
              <a:cxn ang="0">
                <a:pos x="T4" y="T5"/>
              </a:cxn>
              <a:cxn ang="0">
                <a:pos x="T6" y="T7"/>
              </a:cxn>
              <a:cxn ang="0">
                <a:pos x="T8" y="T9"/>
              </a:cxn>
            </a:cxnLst>
            <a:rect l="0" t="0" r="r" b="b"/>
            <a:pathLst>
              <a:path w="5771" h="1456">
                <a:moveTo>
                  <a:pt x="0" y="0"/>
                </a:moveTo>
                <a:lnTo>
                  <a:pt x="5760" y="789"/>
                </a:lnTo>
                <a:lnTo>
                  <a:pt x="5771" y="1456"/>
                </a:lnTo>
                <a:lnTo>
                  <a:pt x="0" y="459"/>
                </a:lnTo>
                <a:lnTo>
                  <a:pt x="0" y="0"/>
                </a:lnTo>
                <a:close/>
              </a:path>
            </a:pathLst>
          </a:custGeom>
          <a:solidFill>
            <a:schemeClr val="accent1">
              <a:lumMod val="40000"/>
              <a:lumOff val="60000"/>
              <a:alpha val="50000"/>
            </a:schemeClr>
          </a:solidFill>
          <a:ln>
            <a:noFill/>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ea typeface="宋体" pitchFamily="2" charset="-122"/>
            </a:endParaRPr>
          </a:p>
        </p:txBody>
      </p:sp>
      <p:sp>
        <p:nvSpPr>
          <p:cNvPr id="34" name="未知"/>
          <p:cNvSpPr/>
          <p:nvPr/>
        </p:nvSpPr>
        <p:spPr bwMode="auto">
          <a:xfrm>
            <a:off x="3175" y="2344738"/>
            <a:ext cx="12211050" cy="1400175"/>
          </a:xfrm>
          <a:custGeom>
            <a:avLst/>
            <a:gdLst>
              <a:gd name="T0" fmla="*/ 16 w 5786"/>
              <a:gd name="T1" fmla="*/ 1179 h 1179"/>
              <a:gd name="T2" fmla="*/ 5786 w 5786"/>
              <a:gd name="T3" fmla="*/ 1139 h 1179"/>
              <a:gd name="T4" fmla="*/ 5773 w 5786"/>
              <a:gd name="T5" fmla="*/ 0 h 1179"/>
              <a:gd name="T6" fmla="*/ 0 w 5786"/>
              <a:gd name="T7" fmla="*/ 926 h 1179"/>
              <a:gd name="T8" fmla="*/ 16 w 5786"/>
              <a:gd name="T9" fmla="*/ 1179 h 1179"/>
            </a:gdLst>
            <a:ahLst/>
            <a:cxnLst>
              <a:cxn ang="0">
                <a:pos x="T0" y="T1"/>
              </a:cxn>
              <a:cxn ang="0">
                <a:pos x="T2" y="T3"/>
              </a:cxn>
              <a:cxn ang="0">
                <a:pos x="T4" y="T5"/>
              </a:cxn>
              <a:cxn ang="0">
                <a:pos x="T6" y="T7"/>
              </a:cxn>
              <a:cxn ang="0">
                <a:pos x="T8" y="T9"/>
              </a:cxn>
            </a:cxnLst>
            <a:rect l="0" t="0" r="r" b="b"/>
            <a:pathLst>
              <a:path w="5786" h="1179">
                <a:moveTo>
                  <a:pt x="16" y="1179"/>
                </a:moveTo>
                <a:lnTo>
                  <a:pt x="5786" y="1139"/>
                </a:lnTo>
                <a:lnTo>
                  <a:pt x="5773" y="0"/>
                </a:lnTo>
                <a:lnTo>
                  <a:pt x="0" y="926"/>
                </a:lnTo>
                <a:lnTo>
                  <a:pt x="16" y="1179"/>
                </a:lnTo>
                <a:close/>
              </a:path>
            </a:pathLst>
          </a:custGeom>
          <a:solidFill>
            <a:schemeClr val="accent1">
              <a:lumMod val="40000"/>
              <a:lumOff val="60000"/>
              <a:alpha val="50000"/>
            </a:schemeClr>
          </a:solidFill>
          <a:ln>
            <a:noFill/>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ea typeface="宋体" pitchFamily="2" charset="-122"/>
            </a:endParaRPr>
          </a:p>
        </p:txBody>
      </p:sp>
      <p:sp>
        <p:nvSpPr>
          <p:cNvPr id="35" name="未知"/>
          <p:cNvSpPr/>
          <p:nvPr/>
        </p:nvSpPr>
        <p:spPr bwMode="auto">
          <a:xfrm>
            <a:off x="14288" y="2755900"/>
            <a:ext cx="12212637" cy="1752600"/>
          </a:xfrm>
          <a:custGeom>
            <a:avLst/>
            <a:gdLst>
              <a:gd name="T0" fmla="*/ 4 w 5773"/>
              <a:gd name="T1" fmla="*/ 1096 h 1096"/>
              <a:gd name="T2" fmla="*/ 5773 w 5773"/>
              <a:gd name="T3" fmla="*/ 771 h 1096"/>
              <a:gd name="T4" fmla="*/ 0 w 5773"/>
              <a:gd name="T5" fmla="*/ 0 h 1096"/>
            </a:gdLst>
            <a:ahLst/>
            <a:cxnLst>
              <a:cxn ang="0">
                <a:pos x="T0" y="T1"/>
              </a:cxn>
              <a:cxn ang="0">
                <a:pos x="T2" y="T3"/>
              </a:cxn>
              <a:cxn ang="0">
                <a:pos x="T4" y="T5"/>
              </a:cxn>
            </a:cxnLst>
            <a:rect l="0" t="0" r="r" b="b"/>
            <a:pathLst>
              <a:path w="5773" h="1096">
                <a:moveTo>
                  <a:pt x="4" y="1096"/>
                </a:moveTo>
                <a:lnTo>
                  <a:pt x="5773" y="771"/>
                </a:lnTo>
                <a:lnTo>
                  <a:pt x="0" y="0"/>
                </a:lnTo>
              </a:path>
            </a:pathLst>
          </a:custGeom>
          <a:solidFill>
            <a:schemeClr val="accent1">
              <a:lumMod val="40000"/>
              <a:lumOff val="60000"/>
              <a:alpha val="50000"/>
            </a:schemeClr>
          </a:solidFill>
          <a:ln>
            <a:noFill/>
          </a:ln>
          <a:effectLst/>
        </p:spPr>
        <p:txBody>
          <a:bodyPr wrap="none" anchor="ctr"/>
          <a:lstStyle/>
          <a:p>
            <a:pPr eaLnBrk="1" fontAlgn="auto" hangingPunct="1">
              <a:spcBef>
                <a:spcPts val="0"/>
              </a:spcBef>
              <a:spcAft>
                <a:spcPts val="0"/>
              </a:spcAft>
              <a:defRPr/>
            </a:pPr>
            <a:endParaRPr lang="zh-CN" altLang="en-US" kern="0">
              <a:gradFill flip="none" rotWithShape="1">
                <a:gsLst>
                  <a:gs pos="0">
                    <a:sysClr val="windowText" lastClr="000000">
                      <a:tint val="66000"/>
                      <a:satMod val="160000"/>
                    </a:sysClr>
                  </a:gs>
                  <a:gs pos="50000">
                    <a:sysClr val="windowText" lastClr="000000">
                      <a:tint val="44500"/>
                      <a:satMod val="160000"/>
                    </a:sysClr>
                  </a:gs>
                  <a:gs pos="100000">
                    <a:sysClr val="windowText" lastClr="000000">
                      <a:tint val="23500"/>
                      <a:satMod val="160000"/>
                    </a:sysClr>
                  </a:gs>
                </a:gsLst>
                <a:lin ang="2700000" scaled="1"/>
                <a:tileRect/>
              </a:gradFill>
              <a:ea typeface="宋体" pitchFamily="2" charset="-122"/>
            </a:endParaRPr>
          </a:p>
        </p:txBody>
      </p:sp>
      <p:sp>
        <p:nvSpPr>
          <p:cNvPr id="4" name="矩形 15"/>
          <p:cNvSpPr>
            <a:spLocks noChangeArrowheads="1"/>
          </p:cNvSpPr>
          <p:nvPr/>
        </p:nvSpPr>
        <p:spPr bwMode="auto">
          <a:xfrm>
            <a:off x="9777273" y="2700199"/>
            <a:ext cx="19656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微软雅黑" pitchFamily="34" charset="-122"/>
                <a:ea typeface="微软雅黑" pitchFamily="34" charset="-122"/>
              </a:rPr>
              <a:t>2016-6-15</a:t>
            </a:r>
            <a:endParaRPr lang="en-US" altLang="zh-CN" sz="2800" dirty="0">
              <a:solidFill>
                <a:schemeClr val="bg1"/>
              </a:solidFill>
              <a:latin typeface="微软雅黑" pitchFamily="34" charset="-122"/>
              <a:ea typeface="微软雅黑" pitchFamily="34" charset="-122"/>
            </a:endParaRPr>
          </a:p>
        </p:txBody>
      </p:sp>
      <p:sp>
        <p:nvSpPr>
          <p:cNvPr id="3" name="矩形 14"/>
          <p:cNvSpPr>
            <a:spLocks noChangeArrowheads="1"/>
          </p:cNvSpPr>
          <p:nvPr/>
        </p:nvSpPr>
        <p:spPr bwMode="auto">
          <a:xfrm>
            <a:off x="8515836" y="1888168"/>
            <a:ext cx="30059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dirty="0" smtClean="0">
                <a:solidFill>
                  <a:schemeClr val="bg1"/>
                </a:solidFill>
                <a:latin typeface="方正大标宋简体" pitchFamily="2" charset="-122"/>
                <a:ea typeface="方正大标宋简体" pitchFamily="2" charset="-122"/>
              </a:rPr>
              <a:t>MES</a:t>
            </a:r>
            <a:r>
              <a:rPr lang="zh-CN" altLang="en-US" sz="4000" dirty="0" smtClean="0">
                <a:solidFill>
                  <a:schemeClr val="bg1"/>
                </a:solidFill>
                <a:latin typeface="方正大标宋简体" pitchFamily="2" charset="-122"/>
                <a:ea typeface="方正大标宋简体" pitchFamily="2" charset="-122"/>
              </a:rPr>
              <a:t>上线总结</a:t>
            </a:r>
            <a:endParaRPr lang="en-US" altLang="zh-CN" sz="4000" dirty="0">
              <a:solidFill>
                <a:schemeClr val="bg1"/>
              </a:solidFill>
              <a:latin typeface="方正大标宋简体" pitchFamily="2" charset="-122"/>
              <a:ea typeface="方正大标宋简体" pitchFamily="2" charset="-122"/>
            </a:endParaRPr>
          </a:p>
        </p:txBody>
      </p:sp>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dirty="0"/>
          </a:p>
        </p:txBody>
      </p:sp>
      <p:pic>
        <p:nvPicPr>
          <p:cNvPr id="17419" name="Picture 12" descr="C:\Users\sgong1\Desktop\logo-PPT使用-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5187950"/>
            <a:ext cx="15557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a:solidFill>
                  <a:schemeClr val="bg1">
                    <a:lumMod val="75000"/>
                  </a:schemeClr>
                </a:solidFill>
                <a:ea typeface="宋体" pitchFamily="2" charset="-122"/>
              </a:rPr>
              <a:t>常熟</a:t>
            </a:r>
            <a:r>
              <a:rPr lang="zh-CN" altLang="en-US" sz="2800" b="1" dirty="0" smtClean="0">
                <a:solidFill>
                  <a:schemeClr val="bg1">
                    <a:lumMod val="75000"/>
                  </a:schemeClr>
                </a:solidFill>
                <a:ea typeface="宋体" pitchFamily="2" charset="-122"/>
              </a:rPr>
              <a:t>重点待开发功能</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0999001"/>
              </p:ext>
            </p:extLst>
          </p:nvPr>
        </p:nvGraphicFramePr>
        <p:xfrm>
          <a:off x="473076" y="819148"/>
          <a:ext cx="11327862" cy="5951054"/>
        </p:xfrm>
        <a:graphic>
          <a:graphicData uri="http://schemas.openxmlformats.org/drawingml/2006/table">
            <a:tbl>
              <a:tblPr firstRow="1" bandRow="1">
                <a:tableStyleId>{5C22544A-7EE6-4342-B048-85BDC9FD1C3A}</a:tableStyleId>
              </a:tblPr>
              <a:tblGrid>
                <a:gridCol w="2831966"/>
                <a:gridCol w="5269615"/>
                <a:gridCol w="1056672"/>
                <a:gridCol w="2169609"/>
              </a:tblGrid>
              <a:tr h="742825">
                <a:tc>
                  <a:txBody>
                    <a:bodyPr/>
                    <a:lstStyle/>
                    <a:p>
                      <a:r>
                        <a:rPr lang="zh-CN" altLang="en-US" dirty="0" smtClean="0"/>
                        <a:t>需求</a:t>
                      </a:r>
                      <a:endParaRPr lang="zh-CN" altLang="en-US" dirty="0"/>
                    </a:p>
                  </a:txBody>
                  <a:tcPr/>
                </a:tc>
                <a:tc>
                  <a:txBody>
                    <a:bodyPr/>
                    <a:lstStyle/>
                    <a:p>
                      <a:r>
                        <a:rPr lang="zh-CN" altLang="en-US" dirty="0" smtClean="0"/>
                        <a:t>方案</a:t>
                      </a:r>
                      <a:endParaRPr lang="zh-CN" altLang="en-US" dirty="0"/>
                    </a:p>
                  </a:txBody>
                  <a:tcPr/>
                </a:tc>
                <a:tc>
                  <a:txBody>
                    <a:bodyPr/>
                    <a:lstStyle/>
                    <a:p>
                      <a:r>
                        <a:rPr lang="zh-CN" altLang="en-US" dirty="0" smtClean="0"/>
                        <a:t>优先级</a:t>
                      </a:r>
                      <a:endParaRPr lang="zh-CN" altLang="en-US" dirty="0"/>
                    </a:p>
                  </a:txBody>
                  <a:tcPr/>
                </a:tc>
                <a:tc>
                  <a:txBody>
                    <a:bodyPr/>
                    <a:lstStyle/>
                    <a:p>
                      <a:r>
                        <a:rPr lang="zh-CN" altLang="en-US" dirty="0" smtClean="0"/>
                        <a:t>预估工作量</a:t>
                      </a:r>
                      <a:endParaRPr lang="zh-CN" altLang="en-US" dirty="0"/>
                    </a:p>
                  </a:txBody>
                  <a:tcPr/>
                </a:tc>
              </a:tr>
              <a:tr h="742825">
                <a:tc>
                  <a:txBody>
                    <a:bodyPr/>
                    <a:lstStyle/>
                    <a:p>
                      <a:r>
                        <a:rPr lang="en-US" altLang="zh-CN" dirty="0" smtClean="0"/>
                        <a:t>EDI</a:t>
                      </a:r>
                      <a:r>
                        <a:rPr lang="zh-CN" altLang="en-US" dirty="0" smtClean="0"/>
                        <a:t>信息接收</a:t>
                      </a:r>
                      <a:endParaRPr lang="zh-CN" altLang="en-US" dirty="0"/>
                    </a:p>
                  </a:txBody>
                  <a:tcPr/>
                </a:tc>
                <a:tc>
                  <a:txBody>
                    <a:bodyPr/>
                    <a:lstStyle/>
                    <a:p>
                      <a:r>
                        <a:rPr lang="zh-CN" altLang="en-US" dirty="0" smtClean="0"/>
                        <a:t>排序信息以及计划信息的接入</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20</a:t>
                      </a:r>
                      <a:endParaRPr lang="en-US" altLang="zh-CN" dirty="0"/>
                    </a:p>
                  </a:txBody>
                  <a:tcPr/>
                </a:tc>
              </a:tr>
              <a:tr h="895517">
                <a:tc>
                  <a:txBody>
                    <a:bodyPr/>
                    <a:lstStyle/>
                    <a:p>
                      <a:r>
                        <a:rPr lang="zh-CN" altLang="en-US" sz="1800" kern="1200" dirty="0" smtClean="0">
                          <a:solidFill>
                            <a:schemeClr val="dk1"/>
                          </a:solidFill>
                          <a:effectLst/>
                          <a:latin typeface="+mn-lt"/>
                          <a:ea typeface="+mn-ea"/>
                          <a:cs typeface="+mn-cs"/>
                        </a:rPr>
                        <a:t>无头零件装配、排序、发运功能</a:t>
                      </a:r>
                      <a:endParaRPr lang="zh-CN" altLang="en-US" dirty="0"/>
                    </a:p>
                  </a:txBody>
                  <a:tcPr/>
                </a:tc>
                <a:tc>
                  <a:txBody>
                    <a:bodyPr/>
                    <a:lstStyle/>
                    <a:p>
                      <a:r>
                        <a:rPr lang="zh-CN" altLang="en-US" dirty="0" smtClean="0"/>
                        <a:t>无头零件的装配扫描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无头零件的排序扫描</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无头零件的发运扫描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无头零件的退回功能</a:t>
                      </a:r>
                      <a:endParaRPr lang="en-US" altLang="zh-CN" dirty="0" smtClean="0"/>
                    </a:p>
                  </a:txBody>
                  <a:tcPr/>
                </a:tc>
                <a:tc>
                  <a:txBody>
                    <a:bodyPr/>
                    <a:lstStyle/>
                    <a:p>
                      <a:r>
                        <a:rPr lang="en-US" altLang="zh-CN" dirty="0" smtClean="0"/>
                        <a:t>2</a:t>
                      </a:r>
                      <a:endParaRPr lang="zh-CN" altLang="en-US" dirty="0"/>
                    </a:p>
                  </a:txBody>
                  <a:tcPr/>
                </a:tc>
                <a:tc>
                  <a:txBody>
                    <a:bodyPr/>
                    <a:lstStyle/>
                    <a:p>
                      <a:r>
                        <a:rPr lang="en-US" altLang="zh-CN" dirty="0" smtClean="0"/>
                        <a:t>45</a:t>
                      </a:r>
                      <a:endParaRPr lang="en-US" altLang="zh-CN" dirty="0"/>
                    </a:p>
                  </a:txBody>
                  <a:tcPr/>
                </a:tc>
              </a:tr>
              <a:tr h="895517">
                <a:tc>
                  <a:txBody>
                    <a:bodyPr/>
                    <a:lstStyle/>
                    <a:p>
                      <a:r>
                        <a:rPr lang="zh-CN" altLang="en-US" sz="1800" kern="1200" dirty="0" smtClean="0">
                          <a:solidFill>
                            <a:schemeClr val="dk1"/>
                          </a:solidFill>
                          <a:effectLst/>
                          <a:latin typeface="+mn-lt"/>
                          <a:ea typeface="+mn-ea"/>
                          <a:cs typeface="+mn-cs"/>
                        </a:rPr>
                        <a:t>设备联动</a:t>
                      </a:r>
                      <a:endParaRPr lang="zh-CN" altLang="en-US" dirty="0"/>
                    </a:p>
                  </a:txBody>
                  <a:tcPr/>
                </a:tc>
                <a:tc>
                  <a:txBody>
                    <a:bodyPr/>
                    <a:lstStyle/>
                    <a:p>
                      <a:r>
                        <a:rPr lang="zh-CN" altLang="en-US" sz="1800" kern="1200" dirty="0" smtClean="0">
                          <a:solidFill>
                            <a:schemeClr val="dk1"/>
                          </a:solidFill>
                          <a:effectLst/>
                          <a:latin typeface="+mn-lt"/>
                          <a:ea typeface="+mn-ea"/>
                          <a:cs typeface="+mn-cs"/>
                        </a:rPr>
                        <a:t>与工装设备进行防错联动</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a:t>2</a:t>
                      </a:r>
                      <a:r>
                        <a:rPr lang="en-US" altLang="zh-CN" dirty="0" smtClean="0"/>
                        <a:t>0</a:t>
                      </a:r>
                      <a:endParaRPr lang="en-US" altLang="zh-CN" dirty="0"/>
                    </a:p>
                  </a:txBody>
                  <a:tcPr/>
                </a:tc>
              </a:tr>
              <a:tr h="895517">
                <a:tc>
                  <a:txBody>
                    <a:bodyPr/>
                    <a:lstStyle/>
                    <a:p>
                      <a:r>
                        <a:rPr lang="zh-CN" altLang="en-US" dirty="0" smtClean="0"/>
                        <a:t>销售结算核对</a:t>
                      </a:r>
                      <a:endParaRPr lang="zh-CN" altLang="en-US" dirty="0"/>
                    </a:p>
                  </a:txBody>
                  <a:tcPr/>
                </a:tc>
                <a:tc>
                  <a:txBody>
                    <a:bodyPr/>
                    <a:lstStyle/>
                    <a:p>
                      <a:r>
                        <a:rPr lang="zh-CN" altLang="en-US" dirty="0" smtClean="0"/>
                        <a:t>已结和未结的对比报表</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en-US" altLang="zh-CN" dirty="0"/>
                    </a:p>
                  </a:txBody>
                  <a:tcPr/>
                </a:tc>
              </a:tr>
              <a:tr h="742825">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en-US" altLang="zh-CN" b="0" dirty="0"/>
                    </a:p>
                  </a:txBody>
                  <a:tcPr/>
                </a:tc>
              </a:tr>
              <a:tr h="742825">
                <a:tc>
                  <a:txBody>
                    <a:bodyPr/>
                    <a:lstStyle/>
                    <a:p>
                      <a:pPr>
                        <a:buNone/>
                      </a:pPr>
                      <a:endParaRPr lang="zh-CN" altLang="en-US" dirty="0"/>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endParaRPr lang="en-US" altLang="zh-CN" dirty="0"/>
                    </a:p>
                  </a:txBody>
                  <a:tcPr/>
                </a:tc>
              </a:tr>
            </a:tbl>
          </a:graphicData>
        </a:graphic>
      </p:graphicFrame>
    </p:spTree>
    <p:extLst>
      <p:ext uri="{BB962C8B-B14F-4D97-AF65-F5344CB8AC3E}">
        <p14:creationId xmlns:p14="http://schemas.microsoft.com/office/powerpoint/2010/main" val="576206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整体安排建议</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631171"/>
            <a:ext cx="11849100" cy="571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整体安排建议</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sp>
        <p:nvSpPr>
          <p:cNvPr id="6" name="矩形 15"/>
          <p:cNvSpPr>
            <a:spLocks noChangeArrowheads="1"/>
          </p:cNvSpPr>
          <p:nvPr/>
        </p:nvSpPr>
        <p:spPr bwMode="auto">
          <a:xfrm>
            <a:off x="623888" y="1257301"/>
            <a:ext cx="10464800" cy="4436134"/>
          </a:xfrm>
          <a:prstGeom prst="rect">
            <a:avLst/>
          </a:prstGeom>
          <a:noFill/>
          <a:ln w="9525" algn="ctr">
            <a:noFill/>
            <a:round/>
          </a:ln>
        </p:spPr>
        <p:txBody>
          <a:bodyPr wrap="none" lIns="91434" tIns="45717" rIns="91434" bIns="45717"/>
          <a:lstStyle/>
          <a:p>
            <a:pPr defTabSz="912495">
              <a:spcBef>
                <a:spcPct val="50000"/>
              </a:spcBef>
              <a:buClr>
                <a:schemeClr val="tx1">
                  <a:lumMod val="50000"/>
                  <a:lumOff val="50000"/>
                </a:schemeClr>
              </a:buClr>
              <a:buFont typeface="Wingdings" pitchFamily="2" charset="2"/>
              <a:buChar char="n"/>
              <a:defRPr/>
            </a:pPr>
            <a:r>
              <a:rPr lang="zh-CN" altLang="en-US" b="1" dirty="0" smtClean="0">
                <a:latin typeface="微软雅黑" pitchFamily="34" charset="-122"/>
                <a:ea typeface="微软雅黑" pitchFamily="34" charset="-122"/>
              </a:rPr>
              <a:t> 以安亭</a:t>
            </a:r>
            <a:r>
              <a:rPr lang="en-US" altLang="zh-CN" b="1" dirty="0" smtClean="0">
                <a:latin typeface="微软雅黑" pitchFamily="34" charset="-122"/>
                <a:ea typeface="微软雅黑" pitchFamily="34" charset="-122"/>
              </a:rPr>
              <a:t>SAP9</a:t>
            </a:r>
            <a:r>
              <a:rPr lang="zh-CN" altLang="en-US" b="1" dirty="0" smtClean="0">
                <a:latin typeface="微软雅黑" pitchFamily="34" charset="-122"/>
                <a:ea typeface="微软雅黑" pitchFamily="34" charset="-122"/>
              </a:rPr>
              <a:t>月</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日上线为目标，设定安亭</a:t>
            </a:r>
            <a:r>
              <a:rPr lang="en-US" altLang="zh-CN" b="1" dirty="0" smtClean="0">
                <a:latin typeface="微软雅黑" pitchFamily="34" charset="-122"/>
                <a:ea typeface="微软雅黑" pitchFamily="34" charset="-122"/>
              </a:rPr>
              <a:t>MES3</a:t>
            </a:r>
            <a:r>
              <a:rPr lang="zh-CN" altLang="en-US" b="1" dirty="0" smtClean="0">
                <a:latin typeface="微软雅黑" pitchFamily="34" charset="-122"/>
                <a:ea typeface="微软雅黑" pitchFamily="34" charset="-122"/>
              </a:rPr>
              <a:t>的目标上线节点为</a:t>
            </a:r>
            <a:r>
              <a:rPr lang="en-US" altLang="zh-CN" b="1" dirty="0" smtClean="0">
                <a:latin typeface="微软雅黑" pitchFamily="34" charset="-122"/>
                <a:ea typeface="微软雅黑" pitchFamily="34" charset="-122"/>
              </a:rPr>
              <a:t>7</a:t>
            </a:r>
            <a:r>
              <a:rPr lang="zh-CN" altLang="en-US" b="1" dirty="0" smtClean="0">
                <a:latin typeface="微软雅黑" pitchFamily="34" charset="-122"/>
                <a:ea typeface="微软雅黑" pitchFamily="34" charset="-122"/>
              </a:rPr>
              <a:t>月</a:t>
            </a:r>
            <a:r>
              <a:rPr lang="en-US" altLang="zh-CN" b="1" dirty="0" smtClean="0">
                <a:latin typeface="微软雅黑" pitchFamily="34" charset="-122"/>
                <a:ea typeface="微软雅黑" pitchFamily="34" charset="-122"/>
              </a:rPr>
              <a:t>31</a:t>
            </a:r>
            <a:r>
              <a:rPr lang="zh-CN" altLang="en-US" b="1" dirty="0" smtClean="0">
                <a:latin typeface="微软雅黑" pitchFamily="34" charset="-122"/>
                <a:ea typeface="微软雅黑" pitchFamily="34" charset="-122"/>
              </a:rPr>
              <a:t>日。</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zh-CN" altLang="en-US" b="1" dirty="0" smtClean="0">
                <a:latin typeface="微软雅黑" pitchFamily="34" charset="-122"/>
                <a:ea typeface="微软雅黑" pitchFamily="34" charset="-122"/>
              </a:rPr>
              <a:t> 安</a:t>
            </a:r>
            <a:r>
              <a:rPr lang="zh-CN" altLang="en-US" b="1" dirty="0">
                <a:latin typeface="微软雅黑" pitchFamily="34" charset="-122"/>
                <a:ea typeface="微软雅黑" pitchFamily="34" charset="-122"/>
              </a:rPr>
              <a:t>亭需求需详细讨论才能评估准确工时</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浦东在</a:t>
            </a:r>
            <a:r>
              <a:rPr lang="en-US" altLang="zh-CN" b="1" dirty="0" smtClean="0">
                <a:latin typeface="微软雅黑" pitchFamily="34" charset="-122"/>
                <a:ea typeface="微软雅黑" pitchFamily="34" charset="-122"/>
              </a:rPr>
              <a:t>SAP</a:t>
            </a:r>
            <a:r>
              <a:rPr lang="zh-CN" altLang="en-US" b="1" dirty="0" smtClean="0">
                <a:latin typeface="微软雅黑" pitchFamily="34" charset="-122"/>
                <a:ea typeface="微软雅黑" pitchFamily="34" charset="-122"/>
              </a:rPr>
              <a:t>上线前需要再次进行盘点，保证库存的准确性。确保浦东</a:t>
            </a:r>
            <a:r>
              <a:rPr lang="en-US" altLang="zh-CN" b="1" dirty="0" smtClean="0">
                <a:latin typeface="微软雅黑" pitchFamily="34" charset="-122"/>
                <a:ea typeface="微软雅黑" pitchFamily="34" charset="-122"/>
              </a:rPr>
              <a:t>7</a:t>
            </a:r>
            <a:r>
              <a:rPr lang="zh-CN" altLang="en-US" b="1" dirty="0" smtClean="0">
                <a:latin typeface="微软雅黑" pitchFamily="34" charset="-122"/>
                <a:ea typeface="微软雅黑" pitchFamily="34" charset="-122"/>
              </a:rPr>
              <a:t>月</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日</a:t>
            </a:r>
            <a:r>
              <a:rPr lang="en-US" altLang="zh-CN" b="1" dirty="0" smtClean="0">
                <a:latin typeface="微软雅黑" pitchFamily="34" charset="-122"/>
                <a:ea typeface="微软雅黑" pitchFamily="34" charset="-122"/>
              </a:rPr>
              <a:t>SAP</a:t>
            </a:r>
            <a:r>
              <a:rPr lang="zh-CN" altLang="en-US" b="1" dirty="0" smtClean="0">
                <a:latin typeface="微软雅黑" pitchFamily="34" charset="-122"/>
                <a:ea typeface="微软雅黑" pitchFamily="34" charset="-122"/>
              </a:rPr>
              <a:t>上线。</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常熟工作量为纯预估</a:t>
            </a:r>
            <a:endParaRPr lang="en-US" altLang="zh-CN"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880756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人员安排建议</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351577994"/>
              </p:ext>
            </p:extLst>
          </p:nvPr>
        </p:nvGraphicFramePr>
        <p:xfrm>
          <a:off x="609600" y="719666"/>
          <a:ext cx="9925047" cy="5562600"/>
        </p:xfrm>
        <a:graphic>
          <a:graphicData uri="http://schemas.openxmlformats.org/drawingml/2006/table">
            <a:tbl>
              <a:tblPr firstRow="1" bandRow="1">
                <a:tableStyleId>{5C22544A-7EE6-4342-B048-85BDC9FD1C3A}</a:tableStyleId>
              </a:tblPr>
              <a:tblGrid>
                <a:gridCol w="902277"/>
                <a:gridCol w="902277"/>
                <a:gridCol w="902277"/>
                <a:gridCol w="902277"/>
                <a:gridCol w="902277"/>
                <a:gridCol w="902277"/>
                <a:gridCol w="902277"/>
                <a:gridCol w="902277"/>
                <a:gridCol w="902277"/>
                <a:gridCol w="902277"/>
                <a:gridCol w="902277"/>
              </a:tblGrid>
              <a:tr h="370840">
                <a:tc>
                  <a:txBody>
                    <a:bodyPr/>
                    <a:lstStyle/>
                    <a:p>
                      <a:endParaRPr lang="zh-CN" altLang="en-US" dirty="0"/>
                    </a:p>
                  </a:txBody>
                  <a:tcPr/>
                </a:tc>
                <a:tc>
                  <a:txBody>
                    <a:bodyPr/>
                    <a:lstStyle/>
                    <a:p>
                      <a:r>
                        <a:rPr lang="en-US" altLang="zh-CN" dirty="0" smtClean="0"/>
                        <a:t>W26</a:t>
                      </a:r>
                      <a:endParaRPr lang="zh-CN" altLang="en-US" dirty="0"/>
                    </a:p>
                  </a:txBody>
                  <a:tcPr/>
                </a:tc>
                <a:tc>
                  <a:txBody>
                    <a:bodyPr/>
                    <a:lstStyle/>
                    <a:p>
                      <a:r>
                        <a:rPr lang="en-US" altLang="zh-CN" dirty="0" smtClean="0"/>
                        <a:t>W27</a:t>
                      </a:r>
                      <a:endParaRPr lang="zh-CN" altLang="en-US" dirty="0"/>
                    </a:p>
                  </a:txBody>
                  <a:tcPr/>
                </a:tc>
                <a:tc>
                  <a:txBody>
                    <a:bodyPr/>
                    <a:lstStyle/>
                    <a:p>
                      <a:r>
                        <a:rPr lang="en-US" altLang="zh-CN" dirty="0" smtClean="0"/>
                        <a:t>W28</a:t>
                      </a:r>
                      <a:endParaRPr lang="zh-CN" altLang="en-US" dirty="0"/>
                    </a:p>
                  </a:txBody>
                  <a:tcPr/>
                </a:tc>
                <a:tc>
                  <a:txBody>
                    <a:bodyPr/>
                    <a:lstStyle/>
                    <a:p>
                      <a:r>
                        <a:rPr lang="en-US" altLang="zh-CN" dirty="0" smtClean="0"/>
                        <a:t>W29</a:t>
                      </a:r>
                      <a:endParaRPr lang="zh-CN" altLang="en-US" dirty="0"/>
                    </a:p>
                  </a:txBody>
                  <a:tcPr/>
                </a:tc>
                <a:tc>
                  <a:txBody>
                    <a:bodyPr/>
                    <a:lstStyle/>
                    <a:p>
                      <a:r>
                        <a:rPr lang="en-US" altLang="zh-CN" dirty="0" smtClean="0"/>
                        <a:t>W30</a:t>
                      </a:r>
                      <a:endParaRPr lang="zh-CN" altLang="en-US" dirty="0"/>
                    </a:p>
                  </a:txBody>
                  <a:tcPr/>
                </a:tc>
                <a:tc>
                  <a:txBody>
                    <a:bodyPr/>
                    <a:lstStyle/>
                    <a:p>
                      <a:r>
                        <a:rPr lang="en-US" altLang="zh-CN" dirty="0" smtClean="0"/>
                        <a:t>W31</a:t>
                      </a:r>
                      <a:endParaRPr lang="zh-CN" altLang="en-US" dirty="0"/>
                    </a:p>
                  </a:txBody>
                  <a:tcPr/>
                </a:tc>
                <a:tc>
                  <a:txBody>
                    <a:bodyPr/>
                    <a:lstStyle/>
                    <a:p>
                      <a:r>
                        <a:rPr lang="en-US" altLang="zh-CN" dirty="0" smtClean="0"/>
                        <a:t>W32</a:t>
                      </a:r>
                      <a:endParaRPr lang="zh-CN" altLang="en-US" dirty="0"/>
                    </a:p>
                  </a:txBody>
                  <a:tcPr/>
                </a:tc>
                <a:tc>
                  <a:txBody>
                    <a:bodyPr/>
                    <a:lstStyle/>
                    <a:p>
                      <a:r>
                        <a:rPr lang="en-US" altLang="zh-CN" dirty="0" smtClean="0"/>
                        <a:t>W33</a:t>
                      </a:r>
                      <a:endParaRPr lang="zh-CN" altLang="en-US" dirty="0"/>
                    </a:p>
                  </a:txBody>
                  <a:tcPr/>
                </a:tc>
                <a:tc>
                  <a:txBody>
                    <a:bodyPr/>
                    <a:lstStyle/>
                    <a:p>
                      <a:r>
                        <a:rPr lang="en-US" altLang="zh-CN" dirty="0" smtClean="0"/>
                        <a:t>W34</a:t>
                      </a:r>
                      <a:endParaRPr lang="zh-CN" altLang="en-US" dirty="0"/>
                    </a:p>
                  </a:txBody>
                  <a:tcPr/>
                </a:tc>
                <a:tc>
                  <a:txBody>
                    <a:bodyPr/>
                    <a:lstStyle/>
                    <a:p>
                      <a:r>
                        <a:rPr lang="en-US" altLang="zh-CN" dirty="0" smtClean="0"/>
                        <a:t>W35</a:t>
                      </a:r>
                      <a:endParaRPr lang="zh-CN" altLang="en-US" dirty="0"/>
                    </a:p>
                  </a:txBody>
                  <a:tcPr/>
                </a:tc>
              </a:tr>
              <a:tr h="370840">
                <a:tc>
                  <a:txBody>
                    <a:bodyPr/>
                    <a:lstStyle/>
                    <a:p>
                      <a:r>
                        <a:rPr lang="zh-CN" altLang="en-US" dirty="0" smtClean="0"/>
                        <a:t>吴林锋</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杨瀛俊</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吕旭峰</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r>
              <a:tr h="370840">
                <a:tc>
                  <a:txBody>
                    <a:bodyPr/>
                    <a:lstStyle/>
                    <a:p>
                      <a:r>
                        <a:rPr lang="zh-CN" altLang="en-US" dirty="0" smtClean="0"/>
                        <a:t>王磊</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朱伟力</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田志刚</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贾文涛</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dirty="0" smtClean="0"/>
                        <a:t>PD</a:t>
                      </a:r>
                      <a:endParaRPr lang="zh-CN" altLang="en-US" dirty="0"/>
                    </a:p>
                  </a:txBody>
                  <a:tcPr/>
                </a:tc>
              </a:tr>
              <a:tr h="370840">
                <a:tc>
                  <a:txBody>
                    <a:bodyPr/>
                    <a:lstStyle/>
                    <a:p>
                      <a:r>
                        <a:rPr lang="zh-CN" altLang="en-US" dirty="0" smtClean="0"/>
                        <a:t>黄贺</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dirty="0" smtClean="0"/>
                        <a:t>PD</a:t>
                      </a:r>
                      <a:endParaRPr lang="zh-CN" altLang="en-US" dirty="0"/>
                    </a:p>
                  </a:txBody>
                  <a:tcPr/>
                </a:tc>
              </a:tr>
              <a:tr h="370840">
                <a:tc>
                  <a:txBody>
                    <a:bodyPr/>
                    <a:lstStyle/>
                    <a:p>
                      <a:r>
                        <a:rPr lang="zh-CN" altLang="en-US" dirty="0" smtClean="0"/>
                        <a:t>张茂忠</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罗锋</a:t>
                      </a:r>
                      <a:endParaRPr lang="zh-CN" altLang="en-US" dirty="0"/>
                    </a:p>
                  </a:txBody>
                  <a:tcPr/>
                </a:tc>
                <a:tc>
                  <a:txBody>
                    <a:bodyPr/>
                    <a:lstStyle/>
                    <a:p>
                      <a:r>
                        <a:rPr lang="en-US" altLang="zh-CN" dirty="0"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PD</a:t>
                      </a:r>
                      <a:endParaRPr lang="zh-CN" altLang="en-US" dirty="0"/>
                    </a:p>
                  </a:txBody>
                  <a:tcPr/>
                </a:tc>
                <a:tc>
                  <a:txBody>
                    <a:bodyPr/>
                    <a:lstStyle/>
                    <a:p>
                      <a:r>
                        <a:rPr lang="en-US" altLang="zh-CN" dirty="0" smtClean="0"/>
                        <a:t>PD</a:t>
                      </a:r>
                      <a:endParaRPr lang="zh-CN" altLang="en-US" dirty="0"/>
                    </a:p>
                  </a:txBody>
                  <a:tcPr/>
                </a:tc>
              </a:tr>
              <a:tr h="370840">
                <a:tc>
                  <a:txBody>
                    <a:bodyPr/>
                    <a:lstStyle/>
                    <a:p>
                      <a:r>
                        <a:rPr lang="zh-CN" altLang="en-US" smtClean="0"/>
                        <a:t>张永全</a:t>
                      </a:r>
                      <a:endParaRPr lang="zh-CN" altLang="en-US" dirty="0"/>
                    </a:p>
                  </a:txBody>
                  <a:tcPr/>
                </a:tc>
                <a:tc>
                  <a:txBody>
                    <a:bodyPr/>
                    <a:lstStyle/>
                    <a:p>
                      <a:r>
                        <a:rPr lang="en-US" altLang="zh-CN" smtClean="0"/>
                        <a:t>PD</a:t>
                      </a:r>
                      <a:endParaRPr lang="zh-CN" altLang="en-US" dirty="0"/>
                    </a:p>
                  </a:txBody>
                  <a:tcPr/>
                </a:tc>
                <a:tc>
                  <a:txBody>
                    <a:bodyPr/>
                    <a:lstStyle/>
                    <a:p>
                      <a:r>
                        <a:rPr lang="en-US" altLang="zh-CN" smtClean="0"/>
                        <a:t>AT</a:t>
                      </a:r>
                      <a:endParaRPr lang="zh-CN" altLang="en-US" dirty="0"/>
                    </a:p>
                  </a:txBody>
                  <a:tcPr/>
                </a:tc>
                <a:tc>
                  <a:txBody>
                    <a:bodyPr/>
                    <a:lstStyle/>
                    <a:p>
                      <a:r>
                        <a:rPr lang="en-US" altLang="zh-CN"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
                      </a:r>
                      <a:endParaRPr lang="zh-CN" altLang="en-US" dirty="0"/>
                    </a:p>
                  </a:txBody>
                  <a:tcPr/>
                </a:tc>
                <a:tc>
                  <a:txBody>
                    <a:bodyPr/>
                    <a:lstStyle/>
                    <a:p>
                      <a:r>
                        <a:rPr lang="en-US" altLang="zh-CN" smtClean="0"/>
                        <a:t>--</a:t>
                      </a:r>
                      <a:endParaRPr lang="zh-CN" altLang="en-US" dirty="0"/>
                    </a:p>
                  </a:txBody>
                  <a:tcPr/>
                </a:tc>
                <a:tc>
                  <a:txBody>
                    <a:bodyPr/>
                    <a:lstStyle/>
                    <a:p>
                      <a:r>
                        <a:rPr lang="en-US" altLang="zh-CN" smtClean="0"/>
                        <a:t>--</a:t>
                      </a:r>
                      <a:endParaRPr lang="zh-CN" altLang="en-US" dirty="0"/>
                    </a:p>
                  </a:txBody>
                  <a:tcPr/>
                </a:tc>
                <a:tc>
                  <a:txBody>
                    <a:bodyPr/>
                    <a:lstStyle/>
                    <a:p>
                      <a:r>
                        <a:rPr lang="en-US" altLang="zh-CN" smtClean="0"/>
                        <a:t>--</a:t>
                      </a:r>
                      <a:endParaRPr lang="zh-CN" altLang="en-US" dirty="0"/>
                    </a:p>
                  </a:txBody>
                  <a:tcPr/>
                </a:tc>
                <a:tc>
                  <a:txBody>
                    <a:bodyPr/>
                    <a:lstStyle/>
                    <a:p>
                      <a:r>
                        <a:rPr lang="en-US" altLang="zh-CN"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罗声远</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彭海涛</a:t>
                      </a:r>
                      <a:endParaRPr lang="zh-CN" altLang="en-US" dirty="0"/>
                    </a:p>
                  </a:txBody>
                  <a:tcPr/>
                </a:tc>
                <a:tc>
                  <a:txBody>
                    <a:bodyPr/>
                    <a:lstStyle/>
                    <a:p>
                      <a:r>
                        <a:rPr lang="en-US" altLang="zh-CN" dirty="0" smtClean="0"/>
                        <a:t>PD</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r h="370840">
                <a:tc>
                  <a:txBody>
                    <a:bodyPr/>
                    <a:lstStyle/>
                    <a:p>
                      <a:r>
                        <a:rPr lang="zh-CN" altLang="en-US" dirty="0" smtClean="0"/>
                        <a:t>樊晶晶</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c>
                  <a:txBody>
                    <a:bodyPr/>
                    <a:lstStyle/>
                    <a:p>
                      <a:r>
                        <a:rPr lang="en-US" altLang="zh-CN" dirty="0" smtClean="0"/>
                        <a:t>AT</a:t>
                      </a:r>
                      <a:endParaRPr lang="zh-CN" altLang="en-US" dirty="0"/>
                    </a:p>
                  </a:txBody>
                  <a:tcPr/>
                </a:tc>
              </a:tr>
            </a:tbl>
          </a:graphicData>
        </a:graphic>
      </p:graphicFrame>
      <p:sp>
        <p:nvSpPr>
          <p:cNvPr id="7" name="五角星 6"/>
          <p:cNvSpPr/>
          <p:nvPr/>
        </p:nvSpPr>
        <p:spPr>
          <a:xfrm>
            <a:off x="6807149" y="367506"/>
            <a:ext cx="457200" cy="4572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C:\Users\apple\Desktop\mb\222222222\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878263"/>
            <a:ext cx="2455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6"/>
          <p:cNvSpPr>
            <a:spLocks noChangeArrowheads="1"/>
          </p:cNvSpPr>
          <p:nvPr/>
        </p:nvSpPr>
        <p:spPr bwMode="auto">
          <a:xfrm>
            <a:off x="4926013" y="2703513"/>
            <a:ext cx="27844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a:solidFill>
                  <a:srgbClr val="A6A6A6"/>
                </a:solidFill>
                <a:latin typeface="微软雅黑" pitchFamily="34" charset="-122"/>
                <a:ea typeface="微软雅黑" pitchFamily="34" charset="-122"/>
              </a:rPr>
              <a:t>THANKS </a:t>
            </a:r>
          </a:p>
          <a:p>
            <a:r>
              <a:rPr lang="en-US" altLang="zh-CN" sz="2400" b="1" dirty="0">
                <a:solidFill>
                  <a:srgbClr val="A6A6A6"/>
                </a:solidFill>
                <a:latin typeface="微软雅黑" pitchFamily="34" charset="-122"/>
                <a:ea typeface="微软雅黑" pitchFamily="34" charset="-122"/>
              </a:rPr>
              <a:t>FOR WATCHING</a:t>
            </a:r>
          </a:p>
        </p:txBody>
      </p:sp>
      <p:pic>
        <p:nvPicPr>
          <p:cNvPr id="20484" name="图片 4"/>
          <p:cNvPicPr>
            <a:picLocks noChangeAspect="1"/>
          </p:cNvPicPr>
          <p:nvPr/>
        </p:nvPicPr>
        <p:blipFill>
          <a:blip r:embed="rId3">
            <a:extLst>
              <a:ext uri="{28A0092B-C50C-407E-A947-70E740481C1C}">
                <a14:useLocalDpi xmlns:a14="http://schemas.microsoft.com/office/drawing/2010/main" val="0"/>
              </a:ext>
            </a:extLst>
          </a:blip>
          <a:srcRect t="5724"/>
          <a:stretch>
            <a:fillRect/>
          </a:stretch>
        </p:blipFill>
        <p:spPr bwMode="auto">
          <a:xfrm>
            <a:off x="5732463" y="3878263"/>
            <a:ext cx="1033462"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quarter" idx="10"/>
          </p:nvPr>
        </p:nvSpPr>
        <p:spPr/>
        <p:txBody>
          <a:bodyPr/>
          <a:lstStyle/>
          <a:p>
            <a:pPr>
              <a:defRPr/>
            </a:pPr>
            <a:r>
              <a:rPr lang="zh-CN" altLang="en-US"/>
              <a:t>资产类型：</a:t>
            </a:r>
            <a:r>
              <a:rPr lang="en-US" altLang="zh-CN"/>
              <a:t>C</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1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800219"/>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项目进度</a:t>
            </a:r>
            <a:r>
              <a:rPr lang="fr-FR" altLang="fr-FR" b="1" dirty="0" smtClean="0">
                <a:solidFill>
                  <a:schemeClr val="bg1">
                    <a:lumMod val="75000"/>
                  </a:schemeClr>
                </a:solidFill>
                <a:ea typeface="宋体" pitchFamily="2" charset="-122"/>
              </a:rPr>
              <a:t/>
            </a:r>
            <a:br>
              <a:rPr lang="fr-FR" altLang="fr-FR" b="1" dirty="0" smtClean="0">
                <a:solidFill>
                  <a:schemeClr val="bg1">
                    <a:lumMod val="75000"/>
                  </a:schemeClr>
                </a:solidFill>
                <a:ea typeface="宋体" pitchFamily="2" charset="-122"/>
              </a:rPr>
            </a:br>
            <a:r>
              <a:rPr lang="fr-FR" altLang="fr-FR" dirty="0">
                <a:solidFill>
                  <a:schemeClr val="bg1">
                    <a:lumMod val="75000"/>
                  </a:schemeClr>
                </a:solidFill>
                <a:ea typeface="宋体" pitchFamily="2" charset="-122"/>
              </a:rPr>
              <a:t>	</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sp>
        <p:nvSpPr>
          <p:cNvPr id="8" name="五边形 7"/>
          <p:cNvSpPr/>
          <p:nvPr/>
        </p:nvSpPr>
        <p:spPr>
          <a:xfrm>
            <a:off x="4558196" y="1837282"/>
            <a:ext cx="1732552" cy="712048"/>
          </a:xfrm>
          <a:prstGeom prst="homePlate">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a:t>实现阶段</a:t>
            </a:r>
          </a:p>
        </p:txBody>
      </p:sp>
      <p:sp>
        <p:nvSpPr>
          <p:cNvPr id="9" name="五边形 8"/>
          <p:cNvSpPr/>
          <p:nvPr/>
        </p:nvSpPr>
        <p:spPr>
          <a:xfrm>
            <a:off x="2793492" y="1835237"/>
            <a:ext cx="1732552" cy="712048"/>
          </a:xfrm>
          <a:prstGeom prst="homePlate">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a:t>设计阶段</a:t>
            </a:r>
          </a:p>
        </p:txBody>
      </p:sp>
      <p:sp>
        <p:nvSpPr>
          <p:cNvPr id="10" name="五边形 9"/>
          <p:cNvSpPr/>
          <p:nvPr/>
        </p:nvSpPr>
        <p:spPr>
          <a:xfrm>
            <a:off x="8121094" y="1837282"/>
            <a:ext cx="1732552" cy="712048"/>
          </a:xfrm>
          <a:prstGeom prst="homePlate">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上线支持阶段</a:t>
            </a:r>
          </a:p>
        </p:txBody>
      </p:sp>
      <p:sp>
        <p:nvSpPr>
          <p:cNvPr id="11" name="五边形 10"/>
          <p:cNvSpPr/>
          <p:nvPr/>
        </p:nvSpPr>
        <p:spPr>
          <a:xfrm>
            <a:off x="1029804" y="1837282"/>
            <a:ext cx="1732552" cy="712048"/>
          </a:xfrm>
          <a:prstGeom prst="homePlate">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a:t>需求阶段</a:t>
            </a:r>
          </a:p>
        </p:txBody>
      </p:sp>
      <p:grpSp>
        <p:nvGrpSpPr>
          <p:cNvPr id="43" name="组合 16"/>
          <p:cNvGrpSpPr/>
          <p:nvPr/>
        </p:nvGrpSpPr>
        <p:grpSpPr>
          <a:xfrm>
            <a:off x="1093049" y="2982122"/>
            <a:ext cx="1514030" cy="814123"/>
            <a:chOff x="107504" y="1689791"/>
            <a:chExt cx="1656184" cy="576064"/>
          </a:xfrm>
        </p:grpSpPr>
        <p:sp>
          <p:nvSpPr>
            <p:cNvPr id="64" name="矩形 63"/>
            <p:cNvSpPr/>
            <p:nvPr/>
          </p:nvSpPr>
          <p:spPr>
            <a:xfrm>
              <a:off x="107504" y="1689791"/>
              <a:ext cx="1656184" cy="576064"/>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5" name="直接连接符 64"/>
            <p:cNvCxnSpPr>
              <a:stCxn id="64" idx="1"/>
              <a:endCxn id="64" idx="3"/>
            </p:cNvCxnSpPr>
            <p:nvPr/>
          </p:nvCxnSpPr>
          <p:spPr>
            <a:xfrm>
              <a:off x="107504" y="1977823"/>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12511" y="1761411"/>
              <a:ext cx="1263093" cy="413780"/>
            </a:xfrm>
            <a:prstGeom prst="rect">
              <a:avLst/>
            </a:prstGeom>
            <a:solidFill>
              <a:schemeClr val="bg1">
                <a:lumMod val="95000"/>
              </a:schemeClr>
            </a:solidFill>
          </p:spPr>
          <p:txBody>
            <a:bodyPr wrap="square" rtlCol="0">
              <a:spAutoFit/>
            </a:bodyPr>
            <a:lstStyle/>
            <a:p>
              <a:r>
                <a:rPr lang="en-US" altLang="zh-CN" sz="1600" dirty="0" smtClean="0"/>
                <a:t>15/09/</a:t>
              </a:r>
              <a:r>
                <a:rPr lang="zh-CN" altLang="en-US" sz="1600" dirty="0" smtClean="0"/>
                <a:t>～</a:t>
              </a:r>
              <a:r>
                <a:rPr lang="en-US" altLang="zh-CN" sz="1600" dirty="0" smtClean="0"/>
                <a:t>15/12/</a:t>
              </a:r>
              <a:endParaRPr lang="zh-CN" altLang="en-US" sz="1600" dirty="0"/>
            </a:p>
          </p:txBody>
        </p:sp>
      </p:grpSp>
      <p:grpSp>
        <p:nvGrpSpPr>
          <p:cNvPr id="67" name="组合 16"/>
          <p:cNvGrpSpPr/>
          <p:nvPr/>
        </p:nvGrpSpPr>
        <p:grpSpPr>
          <a:xfrm>
            <a:off x="2793492" y="2982122"/>
            <a:ext cx="1514030" cy="814123"/>
            <a:chOff x="107504" y="1689791"/>
            <a:chExt cx="1656184" cy="576064"/>
          </a:xfrm>
        </p:grpSpPr>
        <p:sp>
          <p:nvSpPr>
            <p:cNvPr id="68" name="矩形 67"/>
            <p:cNvSpPr/>
            <p:nvPr/>
          </p:nvSpPr>
          <p:spPr>
            <a:xfrm>
              <a:off x="107504" y="1689791"/>
              <a:ext cx="1656184" cy="576064"/>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9" name="直接连接符 68"/>
            <p:cNvCxnSpPr>
              <a:stCxn id="68" idx="1"/>
              <a:endCxn id="68" idx="3"/>
            </p:cNvCxnSpPr>
            <p:nvPr/>
          </p:nvCxnSpPr>
          <p:spPr>
            <a:xfrm>
              <a:off x="107504" y="1977823"/>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12511" y="1761411"/>
              <a:ext cx="1263093" cy="413780"/>
            </a:xfrm>
            <a:prstGeom prst="rect">
              <a:avLst/>
            </a:prstGeom>
            <a:solidFill>
              <a:schemeClr val="bg1">
                <a:lumMod val="95000"/>
              </a:schemeClr>
            </a:solidFill>
          </p:spPr>
          <p:txBody>
            <a:bodyPr wrap="square" rtlCol="0">
              <a:spAutoFit/>
            </a:bodyPr>
            <a:lstStyle/>
            <a:p>
              <a:r>
                <a:rPr lang="en-US" altLang="zh-CN" sz="1600" dirty="0" smtClean="0"/>
                <a:t>15/10/</a:t>
              </a:r>
              <a:r>
                <a:rPr lang="zh-CN" altLang="en-US" sz="1600" dirty="0" smtClean="0"/>
                <a:t>～</a:t>
              </a:r>
              <a:r>
                <a:rPr lang="en-US" altLang="zh-CN" sz="1600" dirty="0" smtClean="0"/>
                <a:t>16/02/</a:t>
              </a:r>
              <a:endParaRPr lang="zh-CN" altLang="en-US" sz="1600" dirty="0"/>
            </a:p>
          </p:txBody>
        </p:sp>
      </p:grpSp>
      <p:grpSp>
        <p:nvGrpSpPr>
          <p:cNvPr id="71" name="组合 16"/>
          <p:cNvGrpSpPr/>
          <p:nvPr/>
        </p:nvGrpSpPr>
        <p:grpSpPr>
          <a:xfrm>
            <a:off x="4527849" y="2968667"/>
            <a:ext cx="1514030" cy="814124"/>
            <a:chOff x="107504" y="1689791"/>
            <a:chExt cx="1656184" cy="576064"/>
          </a:xfrm>
        </p:grpSpPr>
        <p:sp>
          <p:nvSpPr>
            <p:cNvPr id="72" name="矩形 71"/>
            <p:cNvSpPr/>
            <p:nvPr/>
          </p:nvSpPr>
          <p:spPr>
            <a:xfrm>
              <a:off x="107504" y="1689791"/>
              <a:ext cx="1656184" cy="576064"/>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3" name="直接连接符 72"/>
            <p:cNvCxnSpPr>
              <a:stCxn id="72" idx="1"/>
              <a:endCxn id="72" idx="3"/>
            </p:cNvCxnSpPr>
            <p:nvPr/>
          </p:nvCxnSpPr>
          <p:spPr>
            <a:xfrm>
              <a:off x="107504" y="1977823"/>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12511" y="1761411"/>
              <a:ext cx="1263093" cy="413780"/>
            </a:xfrm>
            <a:prstGeom prst="rect">
              <a:avLst/>
            </a:prstGeom>
            <a:solidFill>
              <a:schemeClr val="bg1">
                <a:lumMod val="95000"/>
              </a:schemeClr>
            </a:solidFill>
          </p:spPr>
          <p:txBody>
            <a:bodyPr wrap="square" rtlCol="0">
              <a:spAutoFit/>
            </a:bodyPr>
            <a:lstStyle/>
            <a:p>
              <a:r>
                <a:rPr lang="en-US" altLang="zh-CN" sz="1600" dirty="0" smtClean="0"/>
                <a:t>15/11/</a:t>
              </a:r>
              <a:r>
                <a:rPr lang="zh-CN" altLang="en-US" sz="1600" dirty="0" smtClean="0"/>
                <a:t>～</a:t>
              </a:r>
              <a:r>
                <a:rPr lang="en-US" altLang="zh-CN" sz="1600" dirty="0" smtClean="0"/>
                <a:t>16/05/</a:t>
              </a:r>
              <a:endParaRPr lang="zh-CN" altLang="en-US" sz="1600" dirty="0"/>
            </a:p>
          </p:txBody>
        </p:sp>
      </p:grpSp>
      <p:grpSp>
        <p:nvGrpSpPr>
          <p:cNvPr id="77" name="组合 16"/>
          <p:cNvGrpSpPr/>
          <p:nvPr/>
        </p:nvGrpSpPr>
        <p:grpSpPr>
          <a:xfrm>
            <a:off x="6406666" y="2982122"/>
            <a:ext cx="1514030" cy="814124"/>
            <a:chOff x="107504" y="1689791"/>
            <a:chExt cx="1656184" cy="576064"/>
          </a:xfrm>
        </p:grpSpPr>
        <p:sp>
          <p:nvSpPr>
            <p:cNvPr id="78" name="矩形 77"/>
            <p:cNvSpPr/>
            <p:nvPr/>
          </p:nvSpPr>
          <p:spPr>
            <a:xfrm>
              <a:off x="107504" y="1689791"/>
              <a:ext cx="1656184" cy="576064"/>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9" name="直接连接符 78"/>
            <p:cNvCxnSpPr>
              <a:stCxn id="78" idx="1"/>
              <a:endCxn id="78" idx="3"/>
            </p:cNvCxnSpPr>
            <p:nvPr/>
          </p:nvCxnSpPr>
          <p:spPr>
            <a:xfrm>
              <a:off x="107504" y="1977823"/>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2511" y="1761411"/>
              <a:ext cx="1263093" cy="413780"/>
            </a:xfrm>
            <a:prstGeom prst="rect">
              <a:avLst/>
            </a:prstGeom>
            <a:solidFill>
              <a:schemeClr val="bg1">
                <a:lumMod val="95000"/>
              </a:schemeClr>
            </a:solidFill>
          </p:spPr>
          <p:txBody>
            <a:bodyPr wrap="square" rtlCol="0">
              <a:spAutoFit/>
            </a:bodyPr>
            <a:lstStyle/>
            <a:p>
              <a:r>
                <a:rPr lang="en-US" altLang="zh-CN" sz="1600" dirty="0" smtClean="0"/>
                <a:t>16/04/</a:t>
              </a:r>
              <a:r>
                <a:rPr lang="zh-CN" altLang="en-US" sz="1600" dirty="0" smtClean="0"/>
                <a:t>～</a:t>
              </a:r>
              <a:r>
                <a:rPr lang="en-US" altLang="zh-CN" sz="1600" dirty="0" smtClean="0"/>
                <a:t>16/06/08</a:t>
              </a:r>
              <a:endParaRPr lang="zh-CN" altLang="en-US" sz="1600" dirty="0"/>
            </a:p>
          </p:txBody>
        </p:sp>
      </p:grpSp>
      <p:grpSp>
        <p:nvGrpSpPr>
          <p:cNvPr id="81" name="组合 16"/>
          <p:cNvGrpSpPr/>
          <p:nvPr/>
        </p:nvGrpSpPr>
        <p:grpSpPr>
          <a:xfrm>
            <a:off x="8086588" y="2982122"/>
            <a:ext cx="1514030" cy="814124"/>
            <a:chOff x="107504" y="1689791"/>
            <a:chExt cx="1656184" cy="576064"/>
          </a:xfrm>
        </p:grpSpPr>
        <p:sp>
          <p:nvSpPr>
            <p:cNvPr id="82" name="矩形 81"/>
            <p:cNvSpPr/>
            <p:nvPr/>
          </p:nvSpPr>
          <p:spPr>
            <a:xfrm>
              <a:off x="107504" y="1689791"/>
              <a:ext cx="1656184" cy="576064"/>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83" name="直接连接符 82"/>
            <p:cNvCxnSpPr>
              <a:stCxn id="82" idx="1"/>
              <a:endCxn id="82" idx="3"/>
            </p:cNvCxnSpPr>
            <p:nvPr/>
          </p:nvCxnSpPr>
          <p:spPr>
            <a:xfrm>
              <a:off x="107504" y="1977823"/>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511" y="1761411"/>
              <a:ext cx="1263093" cy="413780"/>
            </a:xfrm>
            <a:prstGeom prst="rect">
              <a:avLst/>
            </a:prstGeom>
            <a:solidFill>
              <a:schemeClr val="bg1">
                <a:lumMod val="95000"/>
              </a:schemeClr>
            </a:solidFill>
          </p:spPr>
          <p:txBody>
            <a:bodyPr wrap="square" rtlCol="0">
              <a:spAutoFit/>
            </a:bodyPr>
            <a:lstStyle/>
            <a:p>
              <a:r>
                <a:rPr lang="en-US" altLang="zh-CN" sz="1600" dirty="0" smtClean="0"/>
                <a:t>16/06/09</a:t>
              </a:r>
              <a:r>
                <a:rPr lang="zh-CN" altLang="en-US" sz="1600" dirty="0" smtClean="0"/>
                <a:t>～</a:t>
              </a:r>
              <a:r>
                <a:rPr lang="en-US" altLang="zh-CN" sz="1600" dirty="0" smtClean="0"/>
                <a:t>16/07/</a:t>
              </a:r>
              <a:endParaRPr lang="zh-CN" altLang="en-US" sz="1600" dirty="0"/>
            </a:p>
          </p:txBody>
        </p:sp>
      </p:grpSp>
      <p:sp>
        <p:nvSpPr>
          <p:cNvPr id="85" name="矩形 15"/>
          <p:cNvSpPr>
            <a:spLocks noChangeArrowheads="1"/>
          </p:cNvSpPr>
          <p:nvPr/>
        </p:nvSpPr>
        <p:spPr bwMode="auto">
          <a:xfrm>
            <a:off x="623888" y="4244195"/>
            <a:ext cx="10464800" cy="1928005"/>
          </a:xfrm>
          <a:prstGeom prst="rect">
            <a:avLst/>
          </a:prstGeom>
          <a:noFill/>
          <a:ln w="9525" algn="ctr">
            <a:noFill/>
            <a:round/>
          </a:ln>
        </p:spPr>
        <p:txBody>
          <a:bodyPr wrap="none" lIns="91434" tIns="45717" rIns="91434" bIns="45717"/>
          <a:lstStyle/>
          <a:p>
            <a:pPr defTabSz="912495">
              <a:spcBef>
                <a:spcPct val="50000"/>
              </a:spcBef>
              <a:buClr>
                <a:schemeClr val="tx1">
                  <a:lumMod val="50000"/>
                  <a:lumOff val="50000"/>
                </a:schemeClr>
              </a:buClr>
              <a:buFont typeface="Wingdings" pitchFamily="2" charset="2"/>
              <a:buChar char="n"/>
              <a:defRPr/>
            </a:pPr>
            <a:r>
              <a:rPr lang="zh-CN" altLang="en-US"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6</a:t>
            </a:r>
            <a:r>
              <a:rPr lang="zh-CN" altLang="en-US" b="1" dirty="0" smtClean="0">
                <a:latin typeface="微软雅黑" pitchFamily="34" charset="-122"/>
                <a:ea typeface="微软雅黑" pitchFamily="34" charset="-122"/>
              </a:rPr>
              <a:t>月</a:t>
            </a:r>
            <a:r>
              <a:rPr lang="en-US" altLang="zh-CN" b="1" dirty="0" smtClean="0">
                <a:latin typeface="微软雅黑" pitchFamily="34" charset="-122"/>
                <a:ea typeface="微软雅黑" pitchFamily="34" charset="-122"/>
              </a:rPr>
              <a:t>9</a:t>
            </a:r>
            <a:r>
              <a:rPr lang="zh-CN" altLang="en-US" b="1" dirty="0" smtClean="0">
                <a:latin typeface="微软雅黑" pitchFamily="34" charset="-122"/>
                <a:ea typeface="微软雅黑" pitchFamily="34" charset="-122"/>
              </a:rPr>
              <a:t>日正式上线。目前系统处于正常运作状态。</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修复试运作时产生的系统</a:t>
            </a:r>
            <a:r>
              <a:rPr lang="en-US" altLang="zh-CN" b="1" dirty="0" smtClean="0">
                <a:latin typeface="微软雅黑" pitchFamily="34" charset="-122"/>
                <a:ea typeface="微软雅黑" pitchFamily="34" charset="-122"/>
              </a:rPr>
              <a:t>BUG</a:t>
            </a:r>
            <a:r>
              <a:rPr lang="zh-CN" altLang="en-US" b="1" dirty="0" smtClean="0">
                <a:latin typeface="微软雅黑" pitchFamily="34" charset="-122"/>
                <a:ea typeface="微软雅黑" pitchFamily="34" charset="-122"/>
              </a:rPr>
              <a:t>和异常数据问题</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加强用户操作培训，完善主数据</a:t>
            </a:r>
            <a:endParaRPr lang="en-US" altLang="zh-CN" b="1" dirty="0" smtClean="0">
              <a:latin typeface="微软雅黑" pitchFamily="34" charset="-122"/>
              <a:ea typeface="微软雅黑" pitchFamily="34" charset="-122"/>
            </a:endParaRPr>
          </a:p>
          <a:p>
            <a:pPr defTabSz="912495">
              <a:spcBef>
                <a:spcPct val="50000"/>
              </a:spcBef>
              <a:buClr>
                <a:schemeClr val="tx1">
                  <a:lumMod val="50000"/>
                  <a:lumOff val="50000"/>
                </a:schemeClr>
              </a:buClr>
              <a:buFont typeface="Wingdings" pitchFamily="2" charset="2"/>
              <a:buChar char="n"/>
              <a:defRPr/>
            </a:pP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进行增强开发，防止用户操作错误。</a:t>
            </a:r>
            <a:endParaRPr lang="en-US" altLang="zh-CN" b="1" dirty="0" smtClean="0">
              <a:latin typeface="微软雅黑" pitchFamily="34" charset="-122"/>
              <a:ea typeface="微软雅黑" pitchFamily="34" charset="-122"/>
            </a:endParaRPr>
          </a:p>
        </p:txBody>
      </p:sp>
      <p:sp>
        <p:nvSpPr>
          <p:cNvPr id="86" name="五边形 85"/>
          <p:cNvSpPr/>
          <p:nvPr/>
        </p:nvSpPr>
        <p:spPr>
          <a:xfrm>
            <a:off x="6339646" y="1843719"/>
            <a:ext cx="1732552" cy="712048"/>
          </a:xfrm>
          <a:prstGeom prst="homePlate">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用户测试阶段</a:t>
            </a:r>
          </a:p>
        </p:txBody>
      </p:sp>
      <p:sp>
        <p:nvSpPr>
          <p:cNvPr id="3" name="五角星 2"/>
          <p:cNvSpPr/>
          <p:nvPr/>
        </p:nvSpPr>
        <p:spPr>
          <a:xfrm>
            <a:off x="7804048" y="1962661"/>
            <a:ext cx="457200" cy="4572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问题清单</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619342911"/>
              </p:ext>
            </p:extLst>
          </p:nvPr>
        </p:nvGraphicFramePr>
        <p:xfrm>
          <a:off x="839998" y="966157"/>
          <a:ext cx="9661584" cy="5193102"/>
        </p:xfrm>
        <a:graphic>
          <a:graphicData uri="http://schemas.openxmlformats.org/drawingml/2006/table">
            <a:tbl>
              <a:tblPr firstRow="1" firstCol="1" bandRow="1">
                <a:tableStyleId>{5C22544A-7EE6-4342-B048-85BDC9FD1C3A}</a:tableStyleId>
              </a:tblPr>
              <a:tblGrid>
                <a:gridCol w="2415396"/>
                <a:gridCol w="2415396"/>
                <a:gridCol w="2415396"/>
                <a:gridCol w="2415396"/>
              </a:tblGrid>
              <a:tr h="865517">
                <a:tc>
                  <a:txBody>
                    <a:bodyPr/>
                    <a:lstStyle/>
                    <a:p>
                      <a:pPr algn="just">
                        <a:spcAft>
                          <a:spcPts val="0"/>
                        </a:spcAft>
                      </a:pPr>
                      <a:r>
                        <a:rPr lang="zh-CN" sz="2800" dirty="0">
                          <a:effectLst/>
                        </a:rPr>
                        <a:t>问题分类</a:t>
                      </a:r>
                      <a:endParaRPr lang="zh-CN" sz="2800" dirty="0">
                        <a:effectLst/>
                        <a:latin typeface="Calibri"/>
                        <a:ea typeface="宋体"/>
                      </a:endParaRPr>
                    </a:p>
                  </a:txBody>
                  <a:tcPr/>
                </a:tc>
                <a:tc>
                  <a:txBody>
                    <a:bodyPr/>
                    <a:lstStyle/>
                    <a:p>
                      <a:pPr algn="just">
                        <a:spcAft>
                          <a:spcPts val="0"/>
                        </a:spcAft>
                      </a:pPr>
                      <a:r>
                        <a:rPr lang="zh-CN" sz="2800">
                          <a:effectLst/>
                        </a:rPr>
                        <a:t>问题总数</a:t>
                      </a:r>
                      <a:endParaRPr lang="zh-CN" sz="2800">
                        <a:effectLst/>
                        <a:latin typeface="Calibri"/>
                        <a:ea typeface="宋体"/>
                      </a:endParaRPr>
                    </a:p>
                  </a:txBody>
                  <a:tcPr/>
                </a:tc>
                <a:tc>
                  <a:txBody>
                    <a:bodyPr/>
                    <a:lstStyle/>
                    <a:p>
                      <a:pPr algn="just">
                        <a:spcAft>
                          <a:spcPts val="0"/>
                        </a:spcAft>
                      </a:pPr>
                      <a:r>
                        <a:rPr lang="zh-CN" sz="2800">
                          <a:effectLst/>
                        </a:rPr>
                        <a:t>已解决数</a:t>
                      </a:r>
                      <a:endParaRPr lang="zh-CN" sz="2800">
                        <a:effectLst/>
                        <a:latin typeface="Calibri"/>
                        <a:ea typeface="宋体"/>
                      </a:endParaRPr>
                    </a:p>
                  </a:txBody>
                  <a:tcPr/>
                </a:tc>
                <a:tc>
                  <a:txBody>
                    <a:bodyPr/>
                    <a:lstStyle/>
                    <a:p>
                      <a:pPr algn="just">
                        <a:spcAft>
                          <a:spcPts val="0"/>
                        </a:spcAft>
                      </a:pPr>
                      <a:r>
                        <a:rPr lang="zh-CN" sz="2800">
                          <a:effectLst/>
                        </a:rPr>
                        <a:t>未解决数</a:t>
                      </a:r>
                      <a:endParaRPr lang="zh-CN" sz="2800">
                        <a:effectLst/>
                        <a:latin typeface="Calibri"/>
                        <a:ea typeface="宋体"/>
                      </a:endParaRPr>
                    </a:p>
                  </a:txBody>
                  <a:tcPr/>
                </a:tc>
              </a:tr>
              <a:tr h="865517">
                <a:tc>
                  <a:txBody>
                    <a:bodyPr/>
                    <a:lstStyle/>
                    <a:p>
                      <a:pPr algn="just">
                        <a:spcAft>
                          <a:spcPts val="0"/>
                        </a:spcAft>
                      </a:pPr>
                      <a:r>
                        <a:rPr lang="zh-CN" sz="2800" dirty="0">
                          <a:effectLst/>
                        </a:rPr>
                        <a:t>软件</a:t>
                      </a:r>
                      <a:r>
                        <a:rPr lang="en-US" sz="2800" dirty="0">
                          <a:effectLst/>
                        </a:rPr>
                        <a:t>Bug</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smtClean="0">
                          <a:effectLst/>
                        </a:rPr>
                        <a:t>330</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smtClean="0">
                          <a:effectLst/>
                        </a:rPr>
                        <a:t>312</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smtClean="0">
                          <a:effectLst/>
                        </a:rPr>
                        <a:t>18</a:t>
                      </a:r>
                      <a:endParaRPr lang="zh-CN" sz="2800" dirty="0">
                        <a:effectLst/>
                        <a:latin typeface="Calibri"/>
                        <a:ea typeface="宋体"/>
                      </a:endParaRPr>
                    </a:p>
                  </a:txBody>
                  <a:tcPr marL="9525" marR="9525" marT="9525" marB="0" anchor="ctr"/>
                </a:tc>
              </a:tr>
              <a:tr h="865517">
                <a:tc>
                  <a:txBody>
                    <a:bodyPr/>
                    <a:lstStyle/>
                    <a:p>
                      <a:pPr algn="just">
                        <a:spcAft>
                          <a:spcPts val="0"/>
                        </a:spcAft>
                      </a:pPr>
                      <a:r>
                        <a:rPr lang="zh-CN" sz="2800" dirty="0" smtClean="0">
                          <a:effectLst/>
                        </a:rPr>
                        <a:t>功能优化</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smtClean="0">
                          <a:effectLst/>
                        </a:rPr>
                        <a:t>75</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a:effectLst/>
                        </a:rPr>
                        <a:t>10</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smtClean="0">
                          <a:effectLst/>
                        </a:rPr>
                        <a:t>65</a:t>
                      </a:r>
                      <a:endParaRPr lang="zh-CN" sz="2800" dirty="0">
                        <a:effectLst/>
                        <a:latin typeface="Calibri"/>
                        <a:ea typeface="宋体"/>
                      </a:endParaRPr>
                    </a:p>
                  </a:txBody>
                  <a:tcPr marL="9525" marR="9525" marT="9525" marB="0" anchor="ctr"/>
                </a:tc>
              </a:tr>
              <a:tr h="865517">
                <a:tc>
                  <a:txBody>
                    <a:bodyPr/>
                    <a:lstStyle/>
                    <a:p>
                      <a:pPr algn="just">
                        <a:spcAft>
                          <a:spcPts val="0"/>
                        </a:spcAft>
                      </a:pPr>
                      <a:r>
                        <a:rPr lang="zh-CN" sz="2800" dirty="0">
                          <a:effectLst/>
                        </a:rPr>
                        <a:t>数据问题</a:t>
                      </a:r>
                      <a:endParaRPr lang="zh-CN" sz="2800" dirty="0">
                        <a:effectLst/>
                        <a:latin typeface="Calibri"/>
                        <a:ea typeface="宋体"/>
                      </a:endParaRPr>
                    </a:p>
                  </a:txBody>
                  <a:tcPr marL="9525" marR="9525" marT="9525" marB="0" anchor="ctr"/>
                </a:tc>
                <a:tc>
                  <a:txBody>
                    <a:bodyPr/>
                    <a:lstStyle/>
                    <a:p>
                      <a:pPr algn="just">
                        <a:spcAft>
                          <a:spcPts val="0"/>
                        </a:spcAft>
                      </a:pPr>
                      <a:r>
                        <a:rPr lang="en-US" sz="2800">
                          <a:effectLst/>
                        </a:rPr>
                        <a:t>24</a:t>
                      </a:r>
                      <a:endParaRPr lang="zh-CN" sz="2800">
                        <a:effectLst/>
                        <a:latin typeface="Calibri"/>
                        <a:ea typeface="宋体"/>
                      </a:endParaRPr>
                    </a:p>
                  </a:txBody>
                  <a:tcPr marL="9525" marR="9525" marT="9525" marB="0" anchor="ctr"/>
                </a:tc>
                <a:tc>
                  <a:txBody>
                    <a:bodyPr/>
                    <a:lstStyle/>
                    <a:p>
                      <a:pPr algn="just">
                        <a:spcAft>
                          <a:spcPts val="0"/>
                        </a:spcAft>
                      </a:pPr>
                      <a:r>
                        <a:rPr lang="en-US" sz="2800" dirty="0">
                          <a:effectLst/>
                        </a:rPr>
                        <a:t>14</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a:effectLst/>
                        </a:rPr>
                        <a:t>10</a:t>
                      </a:r>
                      <a:endParaRPr lang="zh-CN" sz="2800" dirty="0">
                        <a:effectLst/>
                        <a:latin typeface="Calibri"/>
                        <a:ea typeface="宋体"/>
                      </a:endParaRPr>
                    </a:p>
                  </a:txBody>
                  <a:tcPr marL="9525" marR="9525" marT="9525" marB="0" anchor="ctr"/>
                </a:tc>
              </a:tr>
              <a:tr h="865517">
                <a:tc>
                  <a:txBody>
                    <a:bodyPr/>
                    <a:lstStyle/>
                    <a:p>
                      <a:pPr algn="just">
                        <a:spcAft>
                          <a:spcPts val="0"/>
                        </a:spcAft>
                      </a:pPr>
                      <a:r>
                        <a:rPr lang="zh-CN" sz="2800">
                          <a:effectLst/>
                        </a:rPr>
                        <a:t>权限问题</a:t>
                      </a:r>
                      <a:endParaRPr lang="zh-CN" sz="2800">
                        <a:effectLst/>
                        <a:latin typeface="Calibri"/>
                        <a:ea typeface="宋体"/>
                      </a:endParaRPr>
                    </a:p>
                  </a:txBody>
                  <a:tcPr marL="9525" marR="9525" marT="9525" marB="0" anchor="ctr"/>
                </a:tc>
                <a:tc>
                  <a:txBody>
                    <a:bodyPr/>
                    <a:lstStyle/>
                    <a:p>
                      <a:pPr algn="just">
                        <a:spcAft>
                          <a:spcPts val="0"/>
                        </a:spcAft>
                      </a:pPr>
                      <a:r>
                        <a:rPr lang="en-US" sz="2800" dirty="0">
                          <a:effectLst/>
                        </a:rPr>
                        <a:t>6</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a:effectLst/>
                        </a:rPr>
                        <a:t>3</a:t>
                      </a:r>
                      <a:endParaRPr lang="zh-CN" sz="2800" dirty="0">
                        <a:effectLst/>
                        <a:latin typeface="Calibri"/>
                        <a:ea typeface="宋体"/>
                      </a:endParaRPr>
                    </a:p>
                  </a:txBody>
                  <a:tcPr marL="9525" marR="9525" marT="9525" marB="0" anchor="ctr"/>
                </a:tc>
                <a:tc>
                  <a:txBody>
                    <a:bodyPr/>
                    <a:lstStyle/>
                    <a:p>
                      <a:pPr algn="just">
                        <a:spcAft>
                          <a:spcPts val="0"/>
                        </a:spcAft>
                      </a:pPr>
                      <a:r>
                        <a:rPr lang="en-US" sz="2800" dirty="0">
                          <a:effectLst/>
                        </a:rPr>
                        <a:t>3</a:t>
                      </a:r>
                      <a:endParaRPr lang="zh-CN" sz="2800" dirty="0">
                        <a:effectLst/>
                        <a:latin typeface="Calibri"/>
                        <a:ea typeface="宋体"/>
                      </a:endParaRPr>
                    </a:p>
                  </a:txBody>
                  <a:tcPr marL="9525" marR="9525" marT="9525" marB="0" anchor="ctr"/>
                </a:tc>
              </a:tr>
              <a:tr h="865517">
                <a:tc>
                  <a:txBody>
                    <a:bodyPr/>
                    <a:lstStyle/>
                    <a:p>
                      <a:pPr algn="just">
                        <a:spcAft>
                          <a:spcPts val="0"/>
                        </a:spcAft>
                      </a:pPr>
                      <a:r>
                        <a:rPr lang="zh-CN" sz="2800" dirty="0">
                          <a:effectLst/>
                        </a:rPr>
                        <a:t>合计</a:t>
                      </a:r>
                      <a:endParaRPr lang="zh-CN" sz="2800" dirty="0">
                        <a:effectLst/>
                        <a:latin typeface="Calibri"/>
                        <a:ea typeface="宋体"/>
                      </a:endParaRPr>
                    </a:p>
                  </a:txBody>
                  <a:tcPr/>
                </a:tc>
                <a:tc>
                  <a:txBody>
                    <a:bodyPr/>
                    <a:lstStyle/>
                    <a:p>
                      <a:pPr algn="just">
                        <a:spcAft>
                          <a:spcPts val="0"/>
                        </a:spcAft>
                      </a:pPr>
                      <a:r>
                        <a:rPr lang="en-US" sz="2800" dirty="0" smtClean="0">
                          <a:effectLst/>
                        </a:rPr>
                        <a:t>435</a:t>
                      </a:r>
                      <a:endParaRPr lang="zh-CN" sz="2800" dirty="0">
                        <a:effectLst/>
                        <a:latin typeface="Calibri"/>
                        <a:ea typeface="宋体"/>
                      </a:endParaRPr>
                    </a:p>
                  </a:txBody>
                  <a:tcPr/>
                </a:tc>
                <a:tc>
                  <a:txBody>
                    <a:bodyPr/>
                    <a:lstStyle/>
                    <a:p>
                      <a:pPr algn="just">
                        <a:spcAft>
                          <a:spcPts val="0"/>
                        </a:spcAft>
                      </a:pPr>
                      <a:r>
                        <a:rPr lang="en-US" sz="2800" dirty="0" smtClean="0">
                          <a:effectLst/>
                        </a:rPr>
                        <a:t>339</a:t>
                      </a:r>
                      <a:endParaRPr lang="zh-CN" sz="2800" dirty="0">
                        <a:effectLst/>
                        <a:latin typeface="Calibri"/>
                        <a:ea typeface="宋体"/>
                      </a:endParaRPr>
                    </a:p>
                  </a:txBody>
                  <a:tcPr/>
                </a:tc>
                <a:tc>
                  <a:txBody>
                    <a:bodyPr/>
                    <a:lstStyle/>
                    <a:p>
                      <a:pPr algn="just">
                        <a:spcAft>
                          <a:spcPts val="0"/>
                        </a:spcAft>
                      </a:pPr>
                      <a:r>
                        <a:rPr lang="en-US" sz="2800" dirty="0" smtClean="0">
                          <a:effectLst/>
                        </a:rPr>
                        <a:t>96</a:t>
                      </a:r>
                      <a:endParaRPr lang="zh-CN" sz="2800" dirty="0">
                        <a:effectLst/>
                        <a:latin typeface="Calibri"/>
                        <a:ea typeface="宋体"/>
                      </a:endParaRPr>
                    </a:p>
                  </a:txBody>
                  <a:tcPr/>
                </a:tc>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55383928"/>
              </p:ext>
            </p:extLst>
          </p:nvPr>
        </p:nvGraphicFramePr>
        <p:xfrm>
          <a:off x="10325100" y="4346575"/>
          <a:ext cx="1676400" cy="1519238"/>
        </p:xfrm>
        <a:graphic>
          <a:graphicData uri="http://schemas.openxmlformats.org/presentationml/2006/ole">
            <mc:AlternateContent xmlns:mc="http://schemas.openxmlformats.org/markup-compatibility/2006">
              <mc:Choice xmlns:v="urn:schemas-microsoft-com:vml" Requires="v">
                <p:oleObj spid="_x0000_s1420" name="工作表" showAsIcon="1" r:id="rId5" imgW="914400" imgH="828720" progId="Excel.Sheet.12">
                  <p:embed/>
                </p:oleObj>
              </mc:Choice>
              <mc:Fallback>
                <p:oleObj name="工作表" showAsIcon="1" r:id="rId5" imgW="914400" imgH="828720" progId="Excel.Sheet.12">
                  <p:embed/>
                  <p:pic>
                    <p:nvPicPr>
                      <p:cNvPr id="0" name=""/>
                      <p:cNvPicPr/>
                      <p:nvPr/>
                    </p:nvPicPr>
                    <p:blipFill>
                      <a:blip r:embed="rId6"/>
                      <a:stretch>
                        <a:fillRect/>
                      </a:stretch>
                    </p:blipFill>
                    <p:spPr>
                      <a:xfrm>
                        <a:off x="10325100" y="4346575"/>
                        <a:ext cx="1676400" cy="1519238"/>
                      </a:xfrm>
                      <a:prstGeom prst="rect">
                        <a:avLst/>
                      </a:prstGeom>
                    </p:spPr>
                  </p:pic>
                </p:oleObj>
              </mc:Fallback>
            </mc:AlternateContent>
          </a:graphicData>
        </a:graphic>
      </p:graphicFrame>
    </p:spTree>
    <p:extLst>
      <p:ext uri="{BB962C8B-B14F-4D97-AF65-F5344CB8AC3E}">
        <p14:creationId xmlns:p14="http://schemas.microsoft.com/office/powerpoint/2010/main" val="1755402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尚未上线业务运作清单</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783537192"/>
              </p:ext>
            </p:extLst>
          </p:nvPr>
        </p:nvGraphicFramePr>
        <p:xfrm>
          <a:off x="473076" y="1116482"/>
          <a:ext cx="9718674" cy="4917160"/>
        </p:xfrm>
        <a:graphic>
          <a:graphicData uri="http://schemas.openxmlformats.org/drawingml/2006/table">
            <a:tbl>
              <a:tblPr firstRow="1" bandRow="1">
                <a:tableStyleId>{5C22544A-7EE6-4342-B048-85BDC9FD1C3A}</a:tableStyleId>
              </a:tblPr>
              <a:tblGrid>
                <a:gridCol w="5502857"/>
                <a:gridCol w="4215817"/>
              </a:tblGrid>
              <a:tr h="794456">
                <a:tc>
                  <a:txBody>
                    <a:bodyPr/>
                    <a:lstStyle/>
                    <a:p>
                      <a:r>
                        <a:rPr lang="zh-CN" altLang="en-US" dirty="0" smtClean="0"/>
                        <a:t>内容</a:t>
                      </a:r>
                      <a:endParaRPr lang="zh-CN" altLang="en-US" dirty="0"/>
                    </a:p>
                  </a:txBody>
                  <a:tcPr/>
                </a:tc>
                <a:tc>
                  <a:txBody>
                    <a:bodyPr/>
                    <a:lstStyle/>
                    <a:p>
                      <a:r>
                        <a:rPr lang="zh-CN" altLang="en-US" dirty="0" smtClean="0"/>
                        <a:t>预计使用时间</a:t>
                      </a:r>
                      <a:endParaRPr lang="zh-CN" altLang="en-US" dirty="0"/>
                    </a:p>
                  </a:txBody>
                  <a:tcPr/>
                </a:tc>
              </a:tr>
              <a:tr h="794456">
                <a:tc>
                  <a:txBody>
                    <a:bodyPr/>
                    <a:lstStyle/>
                    <a:p>
                      <a:r>
                        <a:rPr lang="zh-CN" altLang="en-US" sz="2800" kern="1200" dirty="0" smtClean="0">
                          <a:solidFill>
                            <a:schemeClr val="dk1"/>
                          </a:solidFill>
                          <a:effectLst/>
                          <a:latin typeface="+mn-lt"/>
                          <a:ea typeface="+mn-ea"/>
                          <a:cs typeface="+mn-cs"/>
                        </a:rPr>
                        <a:t>不合格评审</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2016</a:t>
                      </a:r>
                      <a:r>
                        <a:rPr lang="zh-CN" altLang="en-US" sz="2800" dirty="0" smtClean="0"/>
                        <a:t>年</a:t>
                      </a:r>
                      <a:r>
                        <a:rPr lang="en-US" altLang="zh-CN" sz="2800" dirty="0" smtClean="0"/>
                        <a:t>6</a:t>
                      </a:r>
                      <a:r>
                        <a:rPr lang="zh-CN" altLang="en-US" sz="2800" dirty="0" smtClean="0"/>
                        <a:t>月</a:t>
                      </a:r>
                    </a:p>
                    <a:p>
                      <a:endParaRPr lang="zh-CN" altLang="en-US" sz="2800" dirty="0"/>
                    </a:p>
                  </a:txBody>
                  <a:tcPr/>
                </a:tc>
              </a:tr>
              <a:tr h="794456">
                <a:tc>
                  <a:txBody>
                    <a:bodyPr/>
                    <a:lstStyle/>
                    <a:p>
                      <a:r>
                        <a:rPr lang="zh-CN" altLang="en-US" sz="2800" dirty="0" smtClean="0"/>
                        <a:t>跨公司交易</a:t>
                      </a:r>
                      <a:endParaRPr lang="zh-CN" altLang="en-US" sz="2800" dirty="0"/>
                    </a:p>
                  </a:txBody>
                  <a:tcPr/>
                </a:tc>
                <a:tc>
                  <a:txBody>
                    <a:bodyPr/>
                    <a:lstStyle/>
                    <a:p>
                      <a:r>
                        <a:rPr lang="en-US" altLang="zh-CN" sz="2800" dirty="0" smtClean="0"/>
                        <a:t>2016</a:t>
                      </a:r>
                      <a:r>
                        <a:rPr lang="zh-CN" altLang="en-US" sz="2800" dirty="0" smtClean="0"/>
                        <a:t>年</a:t>
                      </a:r>
                      <a:r>
                        <a:rPr lang="en-US" altLang="zh-CN" sz="2800" dirty="0" smtClean="0"/>
                        <a:t>7</a:t>
                      </a:r>
                      <a:r>
                        <a:rPr lang="zh-CN" altLang="en-US" sz="2800" dirty="0" smtClean="0"/>
                        <a:t>月</a:t>
                      </a:r>
                      <a:endParaRPr lang="zh-CN" altLang="en-US" sz="2800" dirty="0"/>
                    </a:p>
                  </a:txBody>
                  <a:tcPr/>
                </a:tc>
              </a:tr>
              <a:tr h="794456">
                <a:tc>
                  <a:txBody>
                    <a:bodyPr/>
                    <a:lstStyle/>
                    <a:p>
                      <a:r>
                        <a:rPr lang="zh-CN" altLang="zh-CN" sz="2800" dirty="0"/>
                        <a:t>采购退货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等业务发生</a:t>
                      </a:r>
                    </a:p>
                  </a:txBody>
                  <a:tcPr/>
                </a:tc>
              </a:tr>
              <a:tr h="794456">
                <a:tc>
                  <a:txBody>
                    <a:bodyPr/>
                    <a:lstStyle/>
                    <a:p>
                      <a:r>
                        <a:rPr lang="zh-CN" altLang="en-US" sz="2800" dirty="0"/>
                        <a:t>销售退货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等业务发生</a:t>
                      </a:r>
                    </a:p>
                  </a:txBody>
                  <a:tcPr/>
                </a:tc>
              </a:tr>
              <a:tr h="794456">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en-US" altLang="zh-CN" sz="2800" b="1" dirty="0" smtClean="0">
                <a:solidFill>
                  <a:schemeClr val="bg1">
                    <a:lumMod val="75000"/>
                  </a:schemeClr>
                </a:solidFill>
                <a:ea typeface="宋体" pitchFamily="2" charset="-122"/>
              </a:rPr>
              <a:t>COGI</a:t>
            </a:r>
            <a:r>
              <a:rPr lang="zh-CN" altLang="en-US" sz="2800" b="1" dirty="0" smtClean="0">
                <a:solidFill>
                  <a:schemeClr val="bg1">
                    <a:lumMod val="75000"/>
                  </a:schemeClr>
                </a:solidFill>
                <a:ea typeface="宋体" pitchFamily="2" charset="-122"/>
              </a:rPr>
              <a:t>问题说明</a:t>
            </a:r>
            <a:r>
              <a:rPr lang="en-US" altLang="zh-CN" sz="2800" b="1" dirty="0" smtClean="0">
                <a:solidFill>
                  <a:schemeClr val="bg1">
                    <a:lumMod val="75000"/>
                  </a:schemeClr>
                </a:solidFill>
                <a:ea typeface="宋体" pitchFamily="2" charset="-122"/>
              </a:rPr>
              <a:t>TOP 3</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9673206"/>
              </p:ext>
            </p:extLst>
          </p:nvPr>
        </p:nvGraphicFramePr>
        <p:xfrm>
          <a:off x="473076" y="1116482"/>
          <a:ext cx="9718674" cy="4766736"/>
        </p:xfrm>
        <a:graphic>
          <a:graphicData uri="http://schemas.openxmlformats.org/drawingml/2006/table">
            <a:tbl>
              <a:tblPr firstRow="1" bandRow="1">
                <a:tableStyleId>{5C22544A-7EE6-4342-B048-85BDC9FD1C3A}</a:tableStyleId>
              </a:tblPr>
              <a:tblGrid>
                <a:gridCol w="5502857"/>
                <a:gridCol w="4215817"/>
              </a:tblGrid>
              <a:tr h="794456">
                <a:tc>
                  <a:txBody>
                    <a:bodyPr/>
                    <a:lstStyle/>
                    <a:p>
                      <a:r>
                        <a:rPr lang="zh-CN" altLang="en-US" dirty="0" smtClean="0"/>
                        <a:t>内容</a:t>
                      </a:r>
                      <a:endParaRPr lang="zh-CN" altLang="en-US" dirty="0"/>
                    </a:p>
                  </a:txBody>
                  <a:tcPr/>
                </a:tc>
                <a:tc>
                  <a:txBody>
                    <a:bodyPr/>
                    <a:lstStyle/>
                    <a:p>
                      <a:r>
                        <a:rPr lang="zh-CN" altLang="en-US" dirty="0" smtClean="0"/>
                        <a:t>处理方式</a:t>
                      </a:r>
                      <a:endParaRPr lang="zh-CN" altLang="en-US" dirty="0"/>
                    </a:p>
                  </a:txBody>
                  <a:tcPr/>
                </a:tc>
              </a:tr>
              <a:tr h="794456">
                <a:tc>
                  <a:txBody>
                    <a:bodyPr/>
                    <a:lstStyle/>
                    <a:p>
                      <a:r>
                        <a:rPr lang="zh-CN" altLang="en-US" sz="1800" kern="1200" dirty="0" smtClean="0">
                          <a:solidFill>
                            <a:schemeClr val="dk1"/>
                          </a:solidFill>
                          <a:effectLst/>
                          <a:latin typeface="+mn-lt"/>
                          <a:ea typeface="+mn-ea"/>
                          <a:cs typeface="+mn-cs"/>
                        </a:rPr>
                        <a:t>配料单未移库导致材料库负库存</a:t>
                      </a:r>
                      <a:endParaRPr lang="zh-CN" altLang="en-US" dirty="0"/>
                    </a:p>
                  </a:txBody>
                  <a:tcPr/>
                </a:tc>
                <a:tc>
                  <a:txBody>
                    <a:bodyPr/>
                    <a:lstStyle/>
                    <a:p>
                      <a:r>
                        <a:rPr lang="zh-CN" altLang="en-US" dirty="0" smtClean="0"/>
                        <a:t>补移库并加强操作培训</a:t>
                      </a:r>
                      <a:endParaRPr lang="zh-CN" altLang="en-US" dirty="0"/>
                    </a:p>
                  </a:txBody>
                  <a:tcPr/>
                </a:tc>
              </a:tr>
              <a:tr h="794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油漆盘点时由于是手工录入盘点信息，漏做上架操作，因此无法通过拉动进行移库配料，导致材料库负库存</a:t>
                      </a:r>
                    </a:p>
                  </a:txBody>
                  <a:tcPr/>
                </a:tc>
                <a:tc>
                  <a:txBody>
                    <a:bodyPr/>
                    <a:lstStyle/>
                    <a:p>
                      <a:r>
                        <a:rPr lang="zh-CN" altLang="en-US" dirty="0" smtClean="0"/>
                        <a:t>加强操作培训，并进行防错控制</a:t>
                      </a:r>
                      <a:endParaRPr lang="zh-CN" altLang="en-US" dirty="0"/>
                    </a:p>
                  </a:txBody>
                  <a:tcPr/>
                </a:tc>
              </a:tr>
              <a:tr h="794456">
                <a:tc>
                  <a:txBody>
                    <a:bodyPr/>
                    <a:lstStyle/>
                    <a:p>
                      <a:r>
                        <a:rPr lang="zh-CN" altLang="en-US" dirty="0" smtClean="0"/>
                        <a:t>打包程序异常料箱没有入库，因此无法通过拉动进行移库配料，导致材料库负库存</a:t>
                      </a:r>
                      <a:endParaRPr lang="zh-CN" altLang="en-US" dirty="0"/>
                    </a:p>
                  </a:txBody>
                  <a:tcPr/>
                </a:tc>
                <a:tc>
                  <a:txBody>
                    <a:bodyPr/>
                    <a:lstStyle/>
                    <a:p>
                      <a:r>
                        <a:rPr lang="zh-CN" altLang="en-US" dirty="0" smtClean="0"/>
                        <a:t>优化程序，修复</a:t>
                      </a:r>
                      <a:r>
                        <a:rPr lang="en-US" altLang="zh-CN" dirty="0" smtClean="0"/>
                        <a:t>BUG</a:t>
                      </a:r>
                      <a:endParaRPr lang="zh-CN" altLang="en-US" dirty="0"/>
                    </a:p>
                  </a:txBody>
                  <a:tcPr/>
                </a:tc>
              </a:tr>
              <a:tr h="794456">
                <a:tc>
                  <a:txBody>
                    <a:bodyPr/>
                    <a:lstStyle/>
                    <a:p>
                      <a:endParaRPr lang="zh-CN" altLang="en-US" dirty="0"/>
                    </a:p>
                  </a:txBody>
                  <a:tcPr/>
                </a:tc>
                <a:tc>
                  <a:txBody>
                    <a:bodyPr/>
                    <a:lstStyle/>
                    <a:p>
                      <a:endParaRPr lang="zh-CN" altLang="en-US" dirty="0"/>
                    </a:p>
                  </a:txBody>
                  <a:tcPr/>
                </a:tc>
              </a:tr>
              <a:tr h="794456">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a:solidFill>
                  <a:schemeClr val="bg1">
                    <a:lumMod val="75000"/>
                  </a:schemeClr>
                </a:solidFill>
                <a:ea typeface="宋体" pitchFamily="2" charset="-122"/>
              </a:rPr>
              <a:t>经验</a:t>
            </a:r>
            <a:r>
              <a:rPr lang="zh-CN" altLang="en-US" sz="2800" b="1" dirty="0" smtClean="0">
                <a:solidFill>
                  <a:schemeClr val="bg1">
                    <a:lumMod val="75000"/>
                  </a:schemeClr>
                </a:solidFill>
                <a:ea typeface="宋体" pitchFamily="2" charset="-122"/>
              </a:rPr>
              <a:t>教训总结</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17381501"/>
              </p:ext>
            </p:extLst>
          </p:nvPr>
        </p:nvGraphicFramePr>
        <p:xfrm>
          <a:off x="473075" y="849782"/>
          <a:ext cx="11052174" cy="5795152"/>
        </p:xfrm>
        <a:graphic>
          <a:graphicData uri="http://schemas.openxmlformats.org/drawingml/2006/table">
            <a:tbl>
              <a:tblPr firstRow="1" bandRow="1">
                <a:tableStyleId>{5C22544A-7EE6-4342-B048-85BDC9FD1C3A}</a:tableStyleId>
              </a:tblPr>
              <a:tblGrid>
                <a:gridCol w="3832225"/>
                <a:gridCol w="5867400"/>
                <a:gridCol w="1352549"/>
              </a:tblGrid>
              <a:tr h="794456">
                <a:tc>
                  <a:txBody>
                    <a:bodyPr/>
                    <a:lstStyle/>
                    <a:p>
                      <a:r>
                        <a:rPr lang="zh-CN" altLang="en-US" dirty="0" smtClean="0"/>
                        <a:t>问题描述</a:t>
                      </a:r>
                      <a:endParaRPr lang="zh-CN" altLang="en-US" dirty="0"/>
                    </a:p>
                  </a:txBody>
                  <a:tcPr/>
                </a:tc>
                <a:tc>
                  <a:txBody>
                    <a:bodyPr/>
                    <a:lstStyle/>
                    <a:p>
                      <a:r>
                        <a:rPr lang="zh-CN" altLang="en-US" dirty="0" smtClean="0"/>
                        <a:t>解决方案</a:t>
                      </a:r>
                      <a:endParaRPr lang="zh-CN" altLang="en-US" dirty="0"/>
                    </a:p>
                  </a:txBody>
                  <a:tcPr/>
                </a:tc>
                <a:tc>
                  <a:txBody>
                    <a:bodyPr/>
                    <a:lstStyle/>
                    <a:p>
                      <a:r>
                        <a:rPr lang="zh-CN" altLang="en-US" dirty="0" smtClean="0"/>
                        <a:t>处理方式</a:t>
                      </a:r>
                      <a:endParaRPr lang="zh-CN" altLang="en-US" dirty="0"/>
                    </a:p>
                  </a:txBody>
                  <a:tcPr/>
                </a:tc>
              </a:tr>
              <a:tr h="832262">
                <a:tc>
                  <a:txBody>
                    <a:bodyPr/>
                    <a:lstStyle/>
                    <a:p>
                      <a:r>
                        <a:rPr lang="zh-CN" altLang="en-US" dirty="0" smtClean="0"/>
                        <a:t>英文版</a:t>
                      </a:r>
                      <a:r>
                        <a:rPr lang="en-US" altLang="zh-CN" dirty="0" smtClean="0"/>
                        <a:t>XP</a:t>
                      </a:r>
                      <a:r>
                        <a:rPr lang="zh-CN" altLang="en-US" dirty="0" smtClean="0"/>
                        <a:t>装了中文版的系统环境插件导致各种异常</a:t>
                      </a:r>
                      <a:endParaRPr lang="zh-CN" altLang="en-US" dirty="0"/>
                    </a:p>
                  </a:txBody>
                  <a:tcPr/>
                </a:tc>
                <a:tc>
                  <a:txBody>
                    <a:bodyPr/>
                    <a:lstStyle/>
                    <a:p>
                      <a:r>
                        <a:rPr lang="zh-CN" altLang="en-US" dirty="0" smtClean="0"/>
                        <a:t>后续的电脑安装都会有标准，新电脑统一安装需要的所有环境。老电脑也全部确认一遍环境是否符合要求，包括程序、浏览器、打印机等的连通性和模拟测试。</a:t>
                      </a:r>
                      <a:endParaRPr lang="en-US" altLang="zh-CN" dirty="0" smtClean="0"/>
                    </a:p>
                    <a:p>
                      <a:endParaRPr lang="en-US" altLang="zh-CN" dirty="0" smtClean="0"/>
                    </a:p>
                  </a:txBody>
                  <a:tcPr/>
                </a:tc>
                <a:tc>
                  <a:txBody>
                    <a:bodyPr/>
                    <a:lstStyle/>
                    <a:p>
                      <a:r>
                        <a:rPr lang="zh-CN" altLang="en-US" dirty="0" smtClean="0"/>
                        <a:t>制定标准</a:t>
                      </a:r>
                      <a:endParaRPr lang="en-US" altLang="zh-CN" dirty="0" smtClean="0"/>
                    </a:p>
                  </a:txBody>
                  <a:tcPr/>
                </a:tc>
              </a:tr>
              <a:tr h="794456">
                <a:tc>
                  <a:txBody>
                    <a:bodyPr/>
                    <a:lstStyle/>
                    <a:p>
                      <a:r>
                        <a:rPr lang="zh-CN" altLang="en-US" dirty="0" smtClean="0"/>
                        <a:t>开线前发现试运行时重打印的配料单遗留在打印机上</a:t>
                      </a:r>
                      <a:endParaRPr lang="zh-CN" altLang="en-US" dirty="0"/>
                    </a:p>
                  </a:txBody>
                  <a:tcPr/>
                </a:tc>
                <a:tc>
                  <a:txBody>
                    <a:bodyPr/>
                    <a:lstStyle/>
                    <a:p>
                      <a:r>
                        <a:rPr lang="en-US" altLang="zh-CN" dirty="0" smtClean="0"/>
                        <a:t>1.</a:t>
                      </a:r>
                      <a:r>
                        <a:rPr lang="zh-CN" altLang="en-US" dirty="0" smtClean="0"/>
                        <a:t>在现场进行测试之后，务必保证将测试打开的程序关闭、产生的单据销毁。</a:t>
                      </a:r>
                    </a:p>
                    <a:p>
                      <a:r>
                        <a:rPr lang="en-US" altLang="zh-CN" dirty="0" smtClean="0"/>
                        <a:t>2.</a:t>
                      </a:r>
                      <a:r>
                        <a:rPr lang="zh-CN" altLang="en-US" dirty="0" smtClean="0"/>
                        <a:t>向员工宣贯开班前务必重登录程序，并确认打印机上的单据的正确性。</a:t>
                      </a:r>
                      <a:endParaRPr lang="zh-CN" altLang="en-US" dirty="0"/>
                    </a:p>
                  </a:txBody>
                  <a:tcPr/>
                </a:tc>
                <a:tc>
                  <a:txBody>
                    <a:bodyPr/>
                    <a:lstStyle/>
                    <a:p>
                      <a:r>
                        <a:rPr lang="zh-CN" altLang="en-US" dirty="0" smtClean="0"/>
                        <a:t>细化上线切换方案</a:t>
                      </a:r>
                      <a:endParaRPr lang="zh-CN" altLang="en-US" dirty="0"/>
                    </a:p>
                  </a:txBody>
                  <a:tcPr/>
                </a:tc>
              </a:tr>
              <a:tr h="794456">
                <a:tc>
                  <a:txBody>
                    <a:bodyPr/>
                    <a:lstStyle/>
                    <a:p>
                      <a:r>
                        <a:rPr lang="zh-CN" altLang="en-US" dirty="0" smtClean="0"/>
                        <a:t>某些客户端程序由于长时间开启未退出，因此长时间没有自动更新程序</a:t>
                      </a:r>
                      <a:endParaRPr lang="zh-CN" altLang="en-US" dirty="0"/>
                    </a:p>
                  </a:txBody>
                  <a:tcPr/>
                </a:tc>
                <a:tc>
                  <a:txBody>
                    <a:bodyPr/>
                    <a:lstStyle/>
                    <a:p>
                      <a:r>
                        <a:rPr lang="zh-CN" altLang="en-US" dirty="0" smtClean="0"/>
                        <a:t>和员工宣导上线阶段需要按照通知及时退出并更新程序。发现异常也可先尝试强制更新。</a:t>
                      </a:r>
                      <a:endParaRPr lang="zh-CN" altLang="en-US" dirty="0"/>
                    </a:p>
                  </a:txBody>
                  <a:tcPr/>
                </a:tc>
                <a:tc>
                  <a:txBody>
                    <a:bodyPr/>
                    <a:lstStyle/>
                    <a:p>
                      <a:r>
                        <a:rPr lang="zh-CN" altLang="en-US" dirty="0" smtClean="0"/>
                        <a:t>制定标准</a:t>
                      </a:r>
                      <a:endParaRPr lang="zh-CN" altLang="en-US" dirty="0"/>
                    </a:p>
                  </a:txBody>
                  <a:tcPr/>
                </a:tc>
              </a:tr>
              <a:tr h="794456">
                <a:tc>
                  <a:txBody>
                    <a:bodyPr/>
                    <a:lstStyle/>
                    <a:p>
                      <a:r>
                        <a:rPr lang="zh-CN" altLang="en-US" dirty="0" smtClean="0"/>
                        <a:t>现场较多问题为料箱还没使用就被释放了或是料箱已经为空但是里面还有条码或在架上的问题</a:t>
                      </a:r>
                      <a:endParaRPr lang="zh-CN" altLang="en-US" dirty="0"/>
                    </a:p>
                  </a:txBody>
                  <a:tcPr/>
                </a:tc>
                <a:tc>
                  <a:txBody>
                    <a:bodyPr/>
                    <a:lstStyle/>
                    <a:p>
                      <a:r>
                        <a:rPr lang="zh-CN" altLang="en-US" dirty="0" smtClean="0"/>
                        <a:t>培训员工一些日常基本查询识别出料箱的基本状态，同时用标准功能空箱接收、散件拼箱来处理异常料箱。</a:t>
                      </a:r>
                      <a:endParaRPr lang="zh-CN" altLang="en-US" dirty="0"/>
                    </a:p>
                  </a:txBody>
                  <a:tcPr/>
                </a:tc>
                <a:tc>
                  <a:txBody>
                    <a:bodyPr/>
                    <a:lstStyle/>
                    <a:p>
                      <a:r>
                        <a:rPr lang="zh-CN" altLang="en-US" dirty="0" smtClean="0"/>
                        <a:t>培训</a:t>
                      </a:r>
                      <a:endParaRPr lang="en-US" altLang="zh-CN" dirty="0" smtClean="0"/>
                    </a:p>
                  </a:txBody>
                  <a:tcPr/>
                </a:tc>
              </a:tr>
              <a:tr h="794456">
                <a:tc>
                  <a:txBody>
                    <a:bodyPr/>
                    <a:lstStyle/>
                    <a:p>
                      <a:endParaRPr lang="zh-CN" altLang="en-US" dirty="0"/>
                    </a:p>
                  </a:txBody>
                  <a:tcPr/>
                </a:tc>
                <a:tc>
                  <a:txBody>
                    <a:bodyPr/>
                    <a:lstStyle/>
                    <a:p>
                      <a:endParaRPr lang="zh-CN" altLang="en-US" dirty="0"/>
                    </a:p>
                  </a:txBody>
                  <a:tcPr/>
                </a:tc>
                <a:tc>
                  <a:txBody>
                    <a:bodyPr/>
                    <a:lstStyle/>
                    <a:p>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smtClean="0">
                <a:solidFill>
                  <a:schemeClr val="bg1">
                    <a:lumMod val="75000"/>
                  </a:schemeClr>
                </a:solidFill>
                <a:ea typeface="宋体" pitchFamily="2" charset="-122"/>
              </a:rPr>
              <a:t>浦东后续工作计划</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02919350"/>
              </p:ext>
            </p:extLst>
          </p:nvPr>
        </p:nvGraphicFramePr>
        <p:xfrm>
          <a:off x="473076" y="1116482"/>
          <a:ext cx="10861674" cy="5280944"/>
        </p:xfrm>
        <a:graphic>
          <a:graphicData uri="http://schemas.openxmlformats.org/drawingml/2006/table">
            <a:tbl>
              <a:tblPr firstRow="1" bandRow="1">
                <a:tableStyleId>{5C22544A-7EE6-4342-B048-85BDC9FD1C3A}</a:tableStyleId>
              </a:tblPr>
              <a:tblGrid>
                <a:gridCol w="1859804"/>
                <a:gridCol w="7230220"/>
                <a:gridCol w="1771650"/>
              </a:tblGrid>
              <a:tr h="794456">
                <a:tc>
                  <a:txBody>
                    <a:bodyPr/>
                    <a:lstStyle/>
                    <a:p>
                      <a:r>
                        <a:rPr lang="zh-CN" altLang="en-US" dirty="0" smtClean="0"/>
                        <a:t>标题</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预估工作量</a:t>
                      </a:r>
                      <a:endParaRPr lang="zh-CN" altLang="en-US" dirty="0"/>
                    </a:p>
                  </a:txBody>
                  <a:tcPr/>
                </a:tc>
              </a:tr>
              <a:tr h="794456">
                <a:tc>
                  <a:txBody>
                    <a:bodyPr/>
                    <a:lstStyle/>
                    <a:p>
                      <a:r>
                        <a:rPr lang="en-US" altLang="zh-CN" sz="1800" kern="1200" dirty="0" smtClean="0">
                          <a:solidFill>
                            <a:schemeClr val="dk1"/>
                          </a:solidFill>
                          <a:effectLst/>
                          <a:latin typeface="+mn-lt"/>
                          <a:ea typeface="+mn-ea"/>
                          <a:cs typeface="+mn-cs"/>
                        </a:rPr>
                        <a:t>BUG</a:t>
                      </a:r>
                      <a:endParaRPr lang="en-US" altLang="zh-CN" dirty="0"/>
                    </a:p>
                  </a:txBody>
                  <a:tcPr/>
                </a:tc>
                <a:tc>
                  <a:txBody>
                    <a:bodyPr/>
                    <a:lstStyle/>
                    <a:p>
                      <a:r>
                        <a:rPr lang="zh-CN" altLang="en-US" dirty="0" smtClean="0"/>
                        <a:t>问题清单中剩余的所有</a:t>
                      </a:r>
                      <a:r>
                        <a:rPr lang="en-US" altLang="zh-CN" dirty="0" smtClean="0"/>
                        <a:t>BUG</a:t>
                      </a:r>
                      <a:r>
                        <a:rPr lang="zh-CN" altLang="en-US" dirty="0" smtClean="0"/>
                        <a:t>项</a:t>
                      </a:r>
                      <a:endParaRPr lang="zh-CN" altLang="en-US" dirty="0"/>
                    </a:p>
                  </a:txBody>
                  <a:tcPr/>
                </a:tc>
                <a:tc>
                  <a:txBody>
                    <a:bodyPr/>
                    <a:lstStyle/>
                    <a:p>
                      <a:r>
                        <a:rPr lang="en-US" altLang="zh-CN" dirty="0" smtClean="0"/>
                        <a:t>20</a:t>
                      </a:r>
                      <a:endParaRPr lang="zh-CN" altLang="en-US" dirty="0"/>
                    </a:p>
                  </a:txBody>
                  <a:tcPr/>
                </a:tc>
              </a:tr>
              <a:tr h="794456">
                <a:tc>
                  <a:txBody>
                    <a:bodyPr/>
                    <a:lstStyle/>
                    <a:p>
                      <a:r>
                        <a:rPr lang="en-US" altLang="zh-CN" dirty="0"/>
                        <a:t>SAP</a:t>
                      </a:r>
                      <a:r>
                        <a:rPr lang="zh-CN" altLang="en-US" dirty="0"/>
                        <a:t>上线剩余开发</a:t>
                      </a:r>
                      <a:r>
                        <a:rPr lang="zh-CN" altLang="en-US" dirty="0" smtClean="0"/>
                        <a:t>项</a:t>
                      </a:r>
                      <a:endParaRPr lang="zh-CN" altLang="en-US" dirty="0"/>
                    </a:p>
                  </a:txBody>
                  <a:tcPr/>
                </a:tc>
                <a:tc>
                  <a:txBody>
                    <a:bodyPr/>
                    <a:lstStyle/>
                    <a:p>
                      <a:r>
                        <a:rPr lang="en-US" altLang="zh-CN" dirty="0" smtClean="0"/>
                        <a:t>1</a:t>
                      </a:r>
                      <a:r>
                        <a:rPr lang="zh-CN" altLang="en-US" dirty="0" smtClean="0"/>
                        <a:t>、在途账架构变更</a:t>
                      </a:r>
                    </a:p>
                    <a:p>
                      <a:r>
                        <a:rPr lang="en-US" altLang="zh-CN" dirty="0" smtClean="0"/>
                        <a:t>2</a:t>
                      </a:r>
                      <a:r>
                        <a:rPr lang="zh-CN" altLang="en-US" dirty="0" smtClean="0"/>
                        <a:t>、</a:t>
                      </a:r>
                      <a:r>
                        <a:rPr lang="zh-CN" altLang="zh-CN" dirty="0" smtClean="0"/>
                        <a:t>事务汇总逻辑重做一个</a:t>
                      </a:r>
                      <a:r>
                        <a:rPr lang="en-US" altLang="zh-CN" dirty="0" smtClean="0"/>
                        <a:t>(</a:t>
                      </a:r>
                      <a:r>
                        <a:rPr lang="zh-CN" altLang="zh-CN" dirty="0" smtClean="0"/>
                        <a:t>依新逻辑</a:t>
                      </a:r>
                      <a:r>
                        <a:rPr lang="en-US" altLang="zh-CN" dirty="0" smtClean="0"/>
                        <a:t>)</a:t>
                      </a:r>
                    </a:p>
                    <a:p>
                      <a:r>
                        <a:rPr lang="en-US" altLang="zh-CN" dirty="0" smtClean="0"/>
                        <a:t>3</a:t>
                      </a:r>
                      <a:r>
                        <a:rPr lang="zh-CN" altLang="en-US" dirty="0" smtClean="0"/>
                        <a:t>、非寄售销售不再限制销售协议</a:t>
                      </a:r>
                      <a:r>
                        <a:rPr lang="en-US" altLang="zh-CN" dirty="0" smtClean="0"/>
                        <a:t>(</a:t>
                      </a:r>
                      <a:r>
                        <a:rPr lang="zh-CN" altLang="zh-CN" dirty="0" smtClean="0"/>
                        <a:t>可以跨销售协议来做</a:t>
                      </a:r>
                      <a:r>
                        <a:rPr lang="en-US" altLang="zh-CN" dirty="0" smtClean="0"/>
                        <a:t>)</a:t>
                      </a:r>
                    </a:p>
                    <a:p>
                      <a:r>
                        <a:rPr lang="en-US" altLang="zh-CN" dirty="0" smtClean="0"/>
                        <a:t>4</a:t>
                      </a:r>
                      <a:r>
                        <a:rPr lang="zh-CN" altLang="en-US" dirty="0" smtClean="0"/>
                        <a:t>、</a:t>
                      </a:r>
                      <a:r>
                        <a:rPr lang="zh-CN" altLang="zh-CN" dirty="0" smtClean="0"/>
                        <a:t>库存及事务核对接口</a:t>
                      </a:r>
                    </a:p>
                  </a:txBody>
                  <a:tcPr/>
                </a:tc>
                <a:tc>
                  <a:txBody>
                    <a:bodyPr/>
                    <a:lstStyle/>
                    <a:p>
                      <a:r>
                        <a:rPr lang="en-US" altLang="zh-CN" dirty="0" smtClean="0"/>
                        <a:t>30</a:t>
                      </a:r>
                      <a:endParaRPr lang="zh-CN" altLang="zh-CN" dirty="0" smtClean="0"/>
                    </a:p>
                  </a:txBody>
                  <a:tcPr/>
                </a:tc>
              </a:tr>
              <a:tr h="794456">
                <a:tc>
                  <a:txBody>
                    <a:bodyPr/>
                    <a:lstStyle/>
                    <a:p>
                      <a:r>
                        <a:rPr lang="zh-CN" altLang="en-US" dirty="0"/>
                        <a:t>重点功能优化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800" kern="1200" dirty="0" smtClean="0">
                          <a:solidFill>
                            <a:schemeClr val="dk1"/>
                          </a:solidFill>
                          <a:effectLst/>
                          <a:latin typeface="+mn-lt"/>
                          <a:ea typeface="+mn-ea"/>
                          <a:cs typeface="+mn-cs"/>
                        </a:rPr>
                        <a:t>排序单拉动条码件（保险杠）</a:t>
                      </a:r>
                      <a:endParaRPr lang="zh-CN" altLang="en-US" dirty="0" smtClean="0"/>
                    </a:p>
                    <a:p>
                      <a:r>
                        <a:rPr lang="en-US" altLang="zh-CN" dirty="0" smtClean="0"/>
                        <a:t>2</a:t>
                      </a:r>
                      <a:r>
                        <a:rPr lang="zh-CN" altLang="en-US" dirty="0" smtClean="0"/>
                        <a:t>、泰国项目无法独立设置包装数</a:t>
                      </a:r>
                      <a:endParaRPr lang="en-US" altLang="zh-CN" dirty="0" smtClean="0"/>
                    </a:p>
                    <a:p>
                      <a:r>
                        <a:rPr lang="en-US" altLang="zh-CN" dirty="0" smtClean="0"/>
                        <a:t>3</a:t>
                      </a:r>
                      <a:r>
                        <a:rPr lang="zh-CN" altLang="en-US" dirty="0" smtClean="0"/>
                        <a:t>、指令出库拉动时需要排除以拉动在途的需求</a:t>
                      </a:r>
                      <a:endParaRPr lang="zh-CN" altLang="en-US" dirty="0"/>
                    </a:p>
                  </a:txBody>
                  <a:tcPr/>
                </a:tc>
                <a:tc>
                  <a:txBody>
                    <a:bodyPr/>
                    <a:lstStyle/>
                    <a:p>
                      <a:r>
                        <a:rPr lang="en-US" altLang="zh-CN" dirty="0" smtClean="0"/>
                        <a:t>15</a:t>
                      </a:r>
                      <a:endParaRPr lang="zh-CN" altLang="en-US" dirty="0"/>
                    </a:p>
                  </a:txBody>
                  <a:tcPr/>
                </a:tc>
              </a:tr>
              <a:tr h="794456">
                <a:tc>
                  <a:txBody>
                    <a:bodyPr/>
                    <a:lstStyle/>
                    <a:p>
                      <a:r>
                        <a:rPr lang="zh-CN" altLang="en-US" dirty="0" smtClean="0"/>
                        <a:t>基础数据维护模块开发</a:t>
                      </a:r>
                      <a:endParaRPr lang="zh-CN" altLang="en-US" dirty="0"/>
                    </a:p>
                  </a:txBody>
                  <a:tcPr/>
                </a:tc>
                <a:tc>
                  <a:txBody>
                    <a:bodyPr/>
                    <a:lstStyle/>
                    <a:p>
                      <a:r>
                        <a:rPr lang="zh-CN" altLang="en-US" dirty="0" smtClean="0"/>
                        <a:t>将一些常用的基础数据维护开发前台自主维护界面</a:t>
                      </a:r>
                      <a:endParaRPr lang="zh-CN" altLang="en-US" dirty="0"/>
                    </a:p>
                  </a:txBody>
                  <a:tcPr/>
                </a:tc>
                <a:tc>
                  <a:txBody>
                    <a:bodyPr/>
                    <a:lstStyle/>
                    <a:p>
                      <a:r>
                        <a:rPr lang="en-US" altLang="zh-CN" dirty="0" smtClean="0"/>
                        <a:t>10</a:t>
                      </a:r>
                      <a:endParaRPr lang="zh-CN" altLang="en-US" dirty="0"/>
                    </a:p>
                  </a:txBody>
                  <a:tcPr/>
                </a:tc>
              </a:tr>
              <a:tr h="794456">
                <a:tc>
                  <a:txBody>
                    <a:bodyPr/>
                    <a:lstStyle/>
                    <a:p>
                      <a:r>
                        <a:rPr lang="zh-CN" altLang="en-US" dirty="0" smtClean="0"/>
                        <a:t>剩余功能优化</a:t>
                      </a:r>
                      <a:endParaRPr lang="zh-CN" altLang="en-US" dirty="0"/>
                    </a:p>
                  </a:txBody>
                  <a:tcPr/>
                </a:tc>
                <a:tc>
                  <a:txBody>
                    <a:bodyPr/>
                    <a:lstStyle/>
                    <a:p>
                      <a:r>
                        <a:rPr lang="zh-CN" altLang="en-US" dirty="0" smtClean="0"/>
                        <a:t>所有问题清单中表为高和中的功能优化</a:t>
                      </a:r>
                      <a:endParaRPr lang="zh-CN" altLang="en-US" dirty="0"/>
                    </a:p>
                  </a:txBody>
                  <a:tcPr/>
                </a:tc>
                <a:tc>
                  <a:txBody>
                    <a:bodyPr/>
                    <a:lstStyle/>
                    <a:p>
                      <a:r>
                        <a:rPr lang="en-US" altLang="zh-CN" dirty="0" smtClean="0"/>
                        <a:t>171</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a:solidFill>
                  <a:schemeClr val="bg1">
                    <a:lumMod val="75000"/>
                  </a:schemeClr>
                </a:solidFill>
                <a:ea typeface="宋体" pitchFamily="2" charset="-122"/>
              </a:rPr>
              <a:t>安</a:t>
            </a:r>
            <a:r>
              <a:rPr lang="zh-CN" altLang="en-US" sz="2800" b="1" dirty="0" smtClean="0">
                <a:solidFill>
                  <a:schemeClr val="bg1">
                    <a:lumMod val="75000"/>
                  </a:schemeClr>
                </a:solidFill>
                <a:ea typeface="宋体" pitchFamily="2" charset="-122"/>
              </a:rPr>
              <a:t>亭重点待开发功能</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10100521"/>
              </p:ext>
            </p:extLst>
          </p:nvPr>
        </p:nvGraphicFramePr>
        <p:xfrm>
          <a:off x="473076" y="952500"/>
          <a:ext cx="11327862" cy="5432790"/>
        </p:xfrm>
        <a:graphic>
          <a:graphicData uri="http://schemas.openxmlformats.org/drawingml/2006/table">
            <a:tbl>
              <a:tblPr firstRow="1" bandRow="1">
                <a:tableStyleId>{5C22544A-7EE6-4342-B048-85BDC9FD1C3A}</a:tableStyleId>
              </a:tblPr>
              <a:tblGrid>
                <a:gridCol w="2831966"/>
                <a:gridCol w="5269615"/>
                <a:gridCol w="1056672"/>
                <a:gridCol w="2169609"/>
              </a:tblGrid>
              <a:tr h="806668">
                <a:tc>
                  <a:txBody>
                    <a:bodyPr/>
                    <a:lstStyle/>
                    <a:p>
                      <a:r>
                        <a:rPr lang="zh-CN" altLang="en-US" dirty="0" smtClean="0"/>
                        <a:t>需求</a:t>
                      </a:r>
                      <a:endParaRPr lang="zh-CN" altLang="en-US" dirty="0"/>
                    </a:p>
                  </a:txBody>
                  <a:tcPr/>
                </a:tc>
                <a:tc>
                  <a:txBody>
                    <a:bodyPr/>
                    <a:lstStyle/>
                    <a:p>
                      <a:r>
                        <a:rPr lang="zh-CN" altLang="en-US" dirty="0" smtClean="0"/>
                        <a:t>方案</a:t>
                      </a:r>
                      <a:endParaRPr lang="zh-CN" altLang="en-US" dirty="0"/>
                    </a:p>
                  </a:txBody>
                  <a:tcPr/>
                </a:tc>
                <a:tc>
                  <a:txBody>
                    <a:bodyPr/>
                    <a:lstStyle/>
                    <a:p>
                      <a:r>
                        <a:rPr lang="zh-CN" altLang="en-US" dirty="0" smtClean="0"/>
                        <a:t>优先级</a:t>
                      </a:r>
                      <a:endParaRPr lang="zh-CN" altLang="en-US" dirty="0"/>
                    </a:p>
                  </a:txBody>
                  <a:tcPr/>
                </a:tc>
                <a:tc>
                  <a:txBody>
                    <a:bodyPr/>
                    <a:lstStyle/>
                    <a:p>
                      <a:r>
                        <a:rPr lang="zh-CN" altLang="en-US" dirty="0" smtClean="0"/>
                        <a:t>预估工作量</a:t>
                      </a:r>
                      <a:endParaRPr lang="zh-CN" altLang="en-US" dirty="0"/>
                    </a:p>
                  </a:txBody>
                  <a:tcPr/>
                </a:tc>
              </a:tr>
              <a:tr h="942859">
                <a:tc>
                  <a:txBody>
                    <a:bodyPr/>
                    <a:lstStyle/>
                    <a:p>
                      <a:r>
                        <a:rPr lang="zh-CN" altLang="zh-CN" sz="1800" kern="1200" dirty="0" smtClean="0">
                          <a:solidFill>
                            <a:schemeClr val="dk1"/>
                          </a:solidFill>
                          <a:effectLst/>
                          <a:latin typeface="+mn-lt"/>
                          <a:ea typeface="+mn-ea"/>
                          <a:cs typeface="+mn-cs"/>
                        </a:rPr>
                        <a:t>货架区管理</a:t>
                      </a:r>
                      <a:endParaRPr lang="zh-CN" altLang="en-US" dirty="0"/>
                    </a:p>
                  </a:txBody>
                  <a:tcPr/>
                </a:tc>
                <a:tc>
                  <a:txBody>
                    <a:bodyPr/>
                    <a:lstStyle/>
                    <a:p>
                      <a:r>
                        <a:rPr lang="zh-CN" altLang="zh-CN" sz="1800" kern="1200" dirty="0" smtClean="0">
                          <a:solidFill>
                            <a:schemeClr val="dk1"/>
                          </a:solidFill>
                          <a:effectLst/>
                          <a:latin typeface="+mn-lt"/>
                          <a:ea typeface="+mn-ea"/>
                          <a:cs typeface="+mn-cs"/>
                        </a:rPr>
                        <a:t>料箱的出入库逻辑待确认（存放逻辑和先进先出逻辑），需支持安亭的混放库位的先进先出</a:t>
                      </a:r>
                      <a:r>
                        <a:rPr lang="en-US" altLang="zh-CN" sz="1800" kern="1200" dirty="0" smtClean="0">
                          <a:solidFill>
                            <a:schemeClr val="dk1"/>
                          </a:solidFill>
                          <a:effectLst/>
                          <a:latin typeface="+mn-lt"/>
                          <a:ea typeface="+mn-ea"/>
                          <a:cs typeface="+mn-cs"/>
                        </a:rPr>
                        <a:t> </a:t>
                      </a:r>
                      <a:br>
                        <a:rPr lang="en-US" altLang="zh-CN" sz="1800" kern="1200" dirty="0" smtClean="0">
                          <a:solidFill>
                            <a:schemeClr val="dk1"/>
                          </a:solidFill>
                          <a:effectLst/>
                          <a:latin typeface="+mn-lt"/>
                          <a:ea typeface="+mn-ea"/>
                          <a:cs typeface="+mn-cs"/>
                        </a:rPr>
                      </a:br>
                      <a:r>
                        <a:rPr lang="zh-CN" altLang="zh-CN" sz="1800" kern="1200" dirty="0" smtClean="0">
                          <a:solidFill>
                            <a:schemeClr val="dk1"/>
                          </a:solidFill>
                          <a:effectLst/>
                          <a:latin typeface="+mn-lt"/>
                          <a:ea typeface="+mn-ea"/>
                          <a:cs typeface="+mn-cs"/>
                        </a:rPr>
                        <a:t>益库库位管理，含涂装小件益库</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a:t>10</a:t>
                      </a:r>
                    </a:p>
                  </a:txBody>
                  <a:tcPr/>
                </a:tc>
              </a:tr>
              <a:tr h="819182">
                <a:tc>
                  <a:txBody>
                    <a:bodyPr/>
                    <a:lstStyle/>
                    <a:p>
                      <a:r>
                        <a:rPr lang="en-US" altLang="zh-CN" sz="1800" kern="1200" dirty="0" smtClean="0">
                          <a:solidFill>
                            <a:schemeClr val="dk1"/>
                          </a:solidFill>
                          <a:effectLst/>
                          <a:latin typeface="+mn-lt"/>
                          <a:ea typeface="+mn-ea"/>
                          <a:cs typeface="+mn-cs"/>
                        </a:rPr>
                        <a:t>TS</a:t>
                      </a:r>
                      <a:r>
                        <a:rPr lang="zh-CN" altLang="zh-CN" sz="1800" kern="1200" dirty="0" smtClean="0">
                          <a:solidFill>
                            <a:schemeClr val="dk1"/>
                          </a:solidFill>
                          <a:effectLst/>
                          <a:latin typeface="+mn-lt"/>
                          <a:ea typeface="+mn-ea"/>
                          <a:cs typeface="+mn-cs"/>
                        </a:rPr>
                        <a:t>出入库管理</a:t>
                      </a:r>
                      <a:endParaRPr lang="zh-CN" altLang="en-US" dirty="0"/>
                    </a:p>
                  </a:txBody>
                  <a:tcPr/>
                </a:tc>
                <a:tc>
                  <a:txBody>
                    <a:bodyPr/>
                    <a:lstStyle/>
                    <a:p>
                      <a:r>
                        <a:rPr lang="en-US" altLang="zh-CN" sz="1800" kern="1200" dirty="0" smtClean="0">
                          <a:solidFill>
                            <a:schemeClr val="dk1"/>
                          </a:solidFill>
                          <a:effectLst/>
                          <a:latin typeface="+mn-lt"/>
                          <a:ea typeface="+mn-ea"/>
                          <a:cs typeface="+mn-cs"/>
                        </a:rPr>
                        <a:t>TS</a:t>
                      </a:r>
                      <a:r>
                        <a:rPr lang="zh-CN" altLang="zh-CN" sz="1800" kern="1200" dirty="0" smtClean="0">
                          <a:solidFill>
                            <a:schemeClr val="dk1"/>
                          </a:solidFill>
                          <a:effectLst/>
                          <a:latin typeface="+mn-lt"/>
                          <a:ea typeface="+mn-ea"/>
                          <a:cs typeface="+mn-cs"/>
                        </a:rPr>
                        <a:t>的出入库管理，实现单个巷道的</a:t>
                      </a:r>
                      <a:r>
                        <a:rPr lang="en-US" altLang="zh-CN" sz="1800" kern="1200" dirty="0" smtClean="0">
                          <a:solidFill>
                            <a:schemeClr val="dk1"/>
                          </a:solidFill>
                          <a:effectLst/>
                          <a:latin typeface="+mn-lt"/>
                          <a:ea typeface="+mn-ea"/>
                          <a:cs typeface="+mn-cs"/>
                        </a:rPr>
                        <a:t>BIN</a:t>
                      </a:r>
                      <a:r>
                        <a:rPr lang="zh-CN" altLang="zh-CN" sz="1800" kern="1200" dirty="0" smtClean="0">
                          <a:solidFill>
                            <a:schemeClr val="dk1"/>
                          </a:solidFill>
                          <a:effectLst/>
                          <a:latin typeface="+mn-lt"/>
                          <a:ea typeface="+mn-ea"/>
                          <a:cs typeface="+mn-cs"/>
                        </a:rPr>
                        <a:t>位管理</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TS</a:t>
                      </a:r>
                      <a:r>
                        <a:rPr lang="zh-CN" altLang="zh-CN" sz="1800" kern="1200" dirty="0" smtClean="0">
                          <a:solidFill>
                            <a:schemeClr val="dk1"/>
                          </a:solidFill>
                          <a:effectLst/>
                          <a:latin typeface="+mn-lt"/>
                          <a:ea typeface="+mn-ea"/>
                          <a:cs typeface="+mn-cs"/>
                        </a:rPr>
                        <a:t>报表</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a:t>10</a:t>
                      </a:r>
                    </a:p>
                  </a:txBody>
                  <a:tcPr/>
                </a:tc>
              </a:tr>
              <a:tr h="1225717">
                <a:tc>
                  <a:txBody>
                    <a:bodyPr/>
                    <a:lstStyle/>
                    <a:p>
                      <a:r>
                        <a:rPr lang="zh-CN" altLang="zh-CN" sz="1800" kern="1200" dirty="0" smtClean="0">
                          <a:solidFill>
                            <a:schemeClr val="dk1"/>
                          </a:solidFill>
                          <a:effectLst/>
                          <a:latin typeface="+mn-lt"/>
                          <a:ea typeface="+mn-ea"/>
                          <a:cs typeface="+mn-cs"/>
                        </a:rPr>
                        <a:t>立体库</a:t>
                      </a:r>
                      <a:endParaRPr lang="zh-CN" altLang="en-US" dirty="0"/>
                    </a:p>
                  </a:txBody>
                  <a:tcPr/>
                </a:tc>
                <a:tc>
                  <a:txBody>
                    <a:bodyPr/>
                    <a:lstStyle/>
                    <a:p>
                      <a:r>
                        <a:rPr lang="zh-CN" altLang="zh-CN" sz="1800" kern="1200" dirty="0" smtClean="0">
                          <a:solidFill>
                            <a:schemeClr val="dk1"/>
                          </a:solidFill>
                          <a:effectLst/>
                          <a:latin typeface="+mn-lt"/>
                          <a:ea typeface="+mn-ea"/>
                          <a:cs typeface="+mn-cs"/>
                        </a:rPr>
                        <a:t>立体库相关所有功能</a:t>
                      </a:r>
                      <a:r>
                        <a:rPr lang="en-US" altLang="zh-CN" sz="1800" kern="1200" dirty="0" smtClean="0">
                          <a:solidFill>
                            <a:schemeClr val="dk1"/>
                          </a:solidFill>
                          <a:effectLst/>
                          <a:latin typeface="+mn-lt"/>
                          <a:ea typeface="+mn-ea"/>
                          <a:cs typeface="+mn-cs"/>
                        </a:rPr>
                        <a:t>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立体库出入库</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手工拉动</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零头拼箱</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a:t>42</a:t>
                      </a:r>
                    </a:p>
                  </a:txBody>
                  <a:tcPr/>
                </a:tc>
              </a:tr>
              <a:tr h="819182">
                <a:tc>
                  <a:txBody>
                    <a:bodyPr/>
                    <a:lstStyle/>
                    <a:p>
                      <a:r>
                        <a:rPr lang="zh-CN" altLang="zh-CN" sz="1800" kern="1200" dirty="0" smtClean="0">
                          <a:solidFill>
                            <a:schemeClr val="dk1"/>
                          </a:solidFill>
                          <a:effectLst/>
                          <a:latin typeface="+mn-lt"/>
                          <a:ea typeface="+mn-ea"/>
                          <a:cs typeface="+mn-cs"/>
                        </a:rPr>
                        <a:t>大众排序</a:t>
                      </a:r>
                      <a:endParaRPr lang="zh-CN" altLang="en-US" dirty="0"/>
                    </a:p>
                  </a:txBody>
                  <a:tcPr/>
                </a:tc>
                <a:tc>
                  <a:txBody>
                    <a:bodyPr/>
                    <a:lstStyle/>
                    <a:p>
                      <a:r>
                        <a:rPr lang="en-US" altLang="zh-CN" sz="1800" kern="1200" dirty="0" smtClean="0">
                          <a:solidFill>
                            <a:schemeClr val="dk1"/>
                          </a:solidFill>
                          <a:effectLst/>
                          <a:latin typeface="+mn-lt"/>
                          <a:ea typeface="+mn-ea"/>
                          <a:cs typeface="+mn-cs"/>
                        </a:rPr>
                        <a:t>IPOS</a:t>
                      </a:r>
                      <a:r>
                        <a:rPr lang="zh-CN" altLang="zh-CN" sz="1800" kern="1200" dirty="0" smtClean="0">
                          <a:solidFill>
                            <a:schemeClr val="dk1"/>
                          </a:solidFill>
                          <a:effectLst/>
                          <a:latin typeface="+mn-lt"/>
                          <a:ea typeface="+mn-ea"/>
                          <a:cs typeface="+mn-cs"/>
                        </a:rPr>
                        <a:t>内的排序单监控和打印功能缺失</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zh-CN" altLang="zh-CN" sz="1800" kern="1200" dirty="0" smtClean="0">
                          <a:solidFill>
                            <a:schemeClr val="dk1"/>
                          </a:solidFill>
                          <a:effectLst/>
                          <a:latin typeface="+mn-lt"/>
                          <a:ea typeface="+mn-ea"/>
                          <a:cs typeface="+mn-cs"/>
                        </a:rPr>
                        <a:t>排序跳过权限需仓库控制</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a:t>5-10</a:t>
                      </a:r>
                    </a:p>
                  </a:txBody>
                  <a:tcPr/>
                </a:tc>
              </a:tr>
              <a:tr h="819182">
                <a:tc>
                  <a:txBody>
                    <a:bodyPr/>
                    <a:lstStyle/>
                    <a:p>
                      <a:r>
                        <a:rPr lang="en-US" altLang="zh-CN" sz="1800" kern="1200" dirty="0" smtClean="0">
                          <a:solidFill>
                            <a:schemeClr val="dk1"/>
                          </a:solidFill>
                          <a:effectLst/>
                          <a:latin typeface="+mn-lt"/>
                          <a:ea typeface="+mn-ea"/>
                          <a:cs typeface="+mn-cs"/>
                        </a:rPr>
                        <a:t>K413</a:t>
                      </a:r>
                      <a:r>
                        <a:rPr lang="zh-CN" altLang="zh-CN" sz="1800" kern="1200" dirty="0" smtClean="0">
                          <a:solidFill>
                            <a:schemeClr val="dk1"/>
                          </a:solidFill>
                          <a:effectLst/>
                          <a:latin typeface="+mn-lt"/>
                          <a:ea typeface="+mn-ea"/>
                          <a:cs typeface="+mn-cs"/>
                        </a:rPr>
                        <a:t>尾门</a:t>
                      </a:r>
                      <a:r>
                        <a:rPr lang="en-US" altLang="zh-CN" sz="1800" kern="1200" dirty="0" smtClean="0">
                          <a:solidFill>
                            <a:schemeClr val="dk1"/>
                          </a:solidFill>
                          <a:effectLst/>
                          <a:latin typeface="+mn-lt"/>
                          <a:ea typeface="+mn-ea"/>
                          <a:cs typeface="+mn-cs"/>
                        </a:rPr>
                        <a:t>Bonding</a:t>
                      </a:r>
                      <a:endParaRPr lang="zh-CN" altLang="en-US" dirty="0"/>
                    </a:p>
                  </a:txBody>
                  <a:tcPr/>
                </a:tc>
                <a:tc>
                  <a:txBody>
                    <a:bodyPr/>
                    <a:lstStyle/>
                    <a:p>
                      <a:r>
                        <a:rPr lang="en-US" altLang="zh-CN" sz="1800" kern="1200" dirty="0" smtClean="0">
                          <a:solidFill>
                            <a:schemeClr val="dk1"/>
                          </a:solidFill>
                          <a:effectLst/>
                          <a:latin typeface="+mn-lt"/>
                          <a:ea typeface="+mn-ea"/>
                          <a:cs typeface="+mn-cs"/>
                        </a:rPr>
                        <a:t>BONGDING</a:t>
                      </a:r>
                      <a:r>
                        <a:rPr lang="zh-CN" altLang="zh-CN" sz="1800" kern="1200" dirty="0" smtClean="0">
                          <a:solidFill>
                            <a:schemeClr val="dk1"/>
                          </a:solidFill>
                          <a:effectLst/>
                          <a:latin typeface="+mn-lt"/>
                          <a:ea typeface="+mn-ea"/>
                          <a:cs typeface="+mn-cs"/>
                        </a:rPr>
                        <a:t>扫描的设备联动</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a:t>12</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075" y="107950"/>
            <a:ext cx="9121775" cy="523220"/>
          </a:xfrm>
          <a:prstGeom prst="rect">
            <a:avLst/>
          </a:prstGeom>
          <a:noFill/>
        </p:spPr>
        <p:txBody>
          <a:bodyPr>
            <a:spAutoFit/>
          </a:bodyPr>
          <a:lstStyle/>
          <a:p>
            <a:pPr>
              <a:defRPr/>
            </a:pPr>
            <a:r>
              <a:rPr lang="zh-CN" altLang="en-US" sz="2800" b="1" dirty="0">
                <a:solidFill>
                  <a:schemeClr val="bg1">
                    <a:lumMod val="75000"/>
                  </a:schemeClr>
                </a:solidFill>
                <a:ea typeface="宋体" pitchFamily="2" charset="-122"/>
              </a:rPr>
              <a:t>安</a:t>
            </a:r>
            <a:r>
              <a:rPr lang="zh-CN" altLang="en-US" sz="2800" b="1" dirty="0" smtClean="0">
                <a:solidFill>
                  <a:schemeClr val="bg1">
                    <a:lumMod val="75000"/>
                  </a:schemeClr>
                </a:solidFill>
                <a:ea typeface="宋体" pitchFamily="2" charset="-122"/>
              </a:rPr>
              <a:t>亭重点待开发功能</a:t>
            </a:r>
            <a:endParaRPr lang="zh-CN" altLang="en-US" dirty="0">
              <a:solidFill>
                <a:schemeClr val="bg1">
                  <a:lumMod val="75000"/>
                </a:schemeClr>
              </a:solidFill>
              <a:latin typeface="微软雅黑" pitchFamily="34" charset="-122"/>
              <a:ea typeface="微软雅黑" pitchFamily="34" charset="-122"/>
            </a:endParaRPr>
          </a:p>
        </p:txBody>
      </p:sp>
      <p:pic>
        <p:nvPicPr>
          <p:cNvPr id="19460" name="Picture 12" descr="C:\Users\apple\Desktop\mb\2222222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12738"/>
            <a:ext cx="1095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p:cNvSpPr>
            <a:spLocks noGrp="1"/>
          </p:cNvSpPr>
          <p:nvPr>
            <p:ph type="dt" sz="quarter" idx="10"/>
          </p:nvPr>
        </p:nvSpPr>
        <p:spPr/>
        <p:txBody>
          <a:bodyPr/>
          <a:lstStyle/>
          <a:p>
            <a:pPr>
              <a:defRPr/>
            </a:pPr>
            <a:r>
              <a:rPr lang="zh-CN" altLang="en-US"/>
              <a:t>资产类型：</a:t>
            </a:r>
            <a:r>
              <a:rPr lang="en-US" altLang="zh-CN"/>
              <a:t>C</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11758430"/>
              </p:ext>
            </p:extLst>
          </p:nvPr>
        </p:nvGraphicFramePr>
        <p:xfrm>
          <a:off x="473076" y="819148"/>
          <a:ext cx="11327862" cy="5714500"/>
        </p:xfrm>
        <a:graphic>
          <a:graphicData uri="http://schemas.openxmlformats.org/drawingml/2006/table">
            <a:tbl>
              <a:tblPr firstRow="1" bandRow="1">
                <a:tableStyleId>{5C22544A-7EE6-4342-B048-85BDC9FD1C3A}</a:tableStyleId>
              </a:tblPr>
              <a:tblGrid>
                <a:gridCol w="2831966"/>
                <a:gridCol w="5269615"/>
                <a:gridCol w="1056672"/>
                <a:gridCol w="2169609"/>
              </a:tblGrid>
              <a:tr h="742825">
                <a:tc>
                  <a:txBody>
                    <a:bodyPr/>
                    <a:lstStyle/>
                    <a:p>
                      <a:r>
                        <a:rPr lang="zh-CN" altLang="en-US" dirty="0" smtClean="0"/>
                        <a:t>需求</a:t>
                      </a:r>
                      <a:endParaRPr lang="zh-CN" altLang="en-US" dirty="0"/>
                    </a:p>
                  </a:txBody>
                  <a:tcPr/>
                </a:tc>
                <a:tc>
                  <a:txBody>
                    <a:bodyPr/>
                    <a:lstStyle/>
                    <a:p>
                      <a:r>
                        <a:rPr lang="zh-CN" altLang="en-US" dirty="0" smtClean="0"/>
                        <a:t>方案</a:t>
                      </a:r>
                      <a:endParaRPr lang="zh-CN" altLang="en-US" dirty="0"/>
                    </a:p>
                  </a:txBody>
                  <a:tcPr/>
                </a:tc>
                <a:tc>
                  <a:txBody>
                    <a:bodyPr/>
                    <a:lstStyle/>
                    <a:p>
                      <a:r>
                        <a:rPr lang="zh-CN" altLang="en-US" dirty="0" smtClean="0"/>
                        <a:t>优先级</a:t>
                      </a:r>
                      <a:endParaRPr lang="zh-CN" altLang="en-US" dirty="0"/>
                    </a:p>
                  </a:txBody>
                  <a:tcPr/>
                </a:tc>
                <a:tc>
                  <a:txBody>
                    <a:bodyPr/>
                    <a:lstStyle/>
                    <a:p>
                      <a:r>
                        <a:rPr lang="zh-CN" altLang="en-US" dirty="0" smtClean="0"/>
                        <a:t>预估工作量</a:t>
                      </a:r>
                      <a:endParaRPr lang="zh-CN" altLang="en-US" dirty="0"/>
                    </a:p>
                  </a:txBody>
                  <a:tcPr/>
                </a:tc>
              </a:tr>
              <a:tr h="742825">
                <a:tc>
                  <a:txBody>
                    <a:bodyPr/>
                    <a:lstStyle/>
                    <a:p>
                      <a:r>
                        <a:rPr lang="zh-CN" altLang="zh-CN" sz="1800" kern="1200" dirty="0" smtClean="0">
                          <a:solidFill>
                            <a:schemeClr val="dk1"/>
                          </a:solidFill>
                          <a:effectLst/>
                          <a:latin typeface="+mn-lt"/>
                          <a:ea typeface="+mn-ea"/>
                          <a:cs typeface="+mn-cs"/>
                        </a:rPr>
                        <a:t>物流看板功能缺失</a:t>
                      </a:r>
                      <a:endParaRPr lang="zh-CN" altLang="en-US" dirty="0"/>
                    </a:p>
                  </a:txBody>
                  <a:tcPr/>
                </a:tc>
                <a:tc>
                  <a:txBody>
                    <a:bodyPr/>
                    <a:lstStyle/>
                    <a:p>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采购待收货清单</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2 </a:t>
                      </a:r>
                      <a:r>
                        <a:rPr lang="zh-CN" altLang="zh-CN" sz="1800" kern="1200" dirty="0" smtClean="0">
                          <a:solidFill>
                            <a:schemeClr val="dk1"/>
                          </a:solidFill>
                          <a:effectLst/>
                          <a:latin typeface="+mn-lt"/>
                          <a:ea typeface="+mn-ea"/>
                          <a:cs typeface="+mn-cs"/>
                        </a:rPr>
                        <a:t>销售待发运清单</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a:t>8</a:t>
                      </a:r>
                    </a:p>
                  </a:txBody>
                  <a:tcPr/>
                </a:tc>
              </a:tr>
              <a:tr h="895517">
                <a:tc>
                  <a:txBody>
                    <a:bodyPr/>
                    <a:lstStyle/>
                    <a:p>
                      <a:r>
                        <a:rPr lang="zh-CN" altLang="zh-CN" sz="1800" kern="1200" dirty="0" smtClean="0">
                          <a:solidFill>
                            <a:schemeClr val="dk1"/>
                          </a:solidFill>
                          <a:effectLst/>
                          <a:latin typeface="+mn-lt"/>
                          <a:ea typeface="+mn-ea"/>
                          <a:cs typeface="+mn-cs"/>
                        </a:rPr>
                        <a:t>大众过点信息查询报表</a:t>
                      </a:r>
                      <a:endParaRPr lang="zh-CN" altLang="en-US" dirty="0"/>
                    </a:p>
                  </a:txBody>
                  <a:tcPr/>
                </a:tc>
                <a:tc>
                  <a:txBody>
                    <a:bodyPr/>
                    <a:lstStyle/>
                    <a:p>
                      <a:r>
                        <a:rPr lang="zh-CN" altLang="zh-CN" sz="1800" kern="1200" dirty="0" smtClean="0">
                          <a:solidFill>
                            <a:schemeClr val="dk1"/>
                          </a:solidFill>
                          <a:effectLst/>
                          <a:latin typeface="+mn-lt"/>
                          <a:ea typeface="+mn-ea"/>
                          <a:cs typeface="+mn-cs"/>
                        </a:rPr>
                        <a:t>过点信息</a:t>
                      </a:r>
                      <a:r>
                        <a:rPr lang="zh-CN" altLang="zh-CN" sz="1800" kern="1200" smtClean="0">
                          <a:solidFill>
                            <a:schemeClr val="dk1"/>
                          </a:solidFill>
                          <a:effectLst/>
                          <a:latin typeface="+mn-lt"/>
                          <a:ea typeface="+mn-ea"/>
                          <a:cs typeface="+mn-cs"/>
                        </a:rPr>
                        <a:t>报表，含</a:t>
                      </a:r>
                      <a:r>
                        <a:rPr lang="en-US" altLang="zh-CN" sz="1800" kern="1200" dirty="0" smtClean="0">
                          <a:solidFill>
                            <a:schemeClr val="dk1"/>
                          </a:solidFill>
                          <a:effectLst/>
                          <a:latin typeface="+mn-lt"/>
                          <a:ea typeface="+mn-ea"/>
                          <a:cs typeface="+mn-cs"/>
                        </a:rPr>
                        <a:t>A700</a:t>
                      </a:r>
                      <a:r>
                        <a:rPr lang="zh-CN" altLang="zh-CN" sz="1800" kern="1200" dirty="0" smtClean="0">
                          <a:solidFill>
                            <a:schemeClr val="dk1"/>
                          </a:solidFill>
                          <a:effectLst/>
                          <a:latin typeface="+mn-lt"/>
                          <a:ea typeface="+mn-ea"/>
                          <a:cs typeface="+mn-cs"/>
                        </a:rPr>
                        <a:t>点数据信息，报表格式新版为准</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zh-CN" altLang="zh-CN" sz="1800" kern="1200" dirty="0" smtClean="0">
                          <a:solidFill>
                            <a:schemeClr val="dk1"/>
                          </a:solidFill>
                          <a:effectLst/>
                          <a:latin typeface="+mn-lt"/>
                          <a:ea typeface="+mn-ea"/>
                          <a:cs typeface="+mn-cs"/>
                        </a:rPr>
                        <a:t>过点信息报警</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a:t>15</a:t>
                      </a:r>
                    </a:p>
                  </a:txBody>
                  <a:tcPr/>
                </a:tc>
              </a:tr>
              <a:tr h="895517">
                <a:tc>
                  <a:txBody>
                    <a:bodyPr/>
                    <a:lstStyle/>
                    <a:p>
                      <a:r>
                        <a:rPr lang="zh-CN" altLang="zh-CN" sz="1800" kern="1200" dirty="0" smtClean="0">
                          <a:solidFill>
                            <a:schemeClr val="dk1"/>
                          </a:solidFill>
                          <a:effectLst/>
                          <a:latin typeface="+mn-lt"/>
                          <a:ea typeface="+mn-ea"/>
                          <a:cs typeface="+mn-cs"/>
                        </a:rPr>
                        <a:t>外协件下架</a:t>
                      </a:r>
                      <a:r>
                        <a:rPr lang="zh-CN" altLang="en-US" sz="1800" kern="1200" dirty="0" smtClean="0">
                          <a:solidFill>
                            <a:schemeClr val="dk1"/>
                          </a:solidFill>
                          <a:effectLst/>
                          <a:latin typeface="+mn-lt"/>
                          <a:ea typeface="+mn-ea"/>
                          <a:cs typeface="+mn-cs"/>
                        </a:rPr>
                        <a:t>推荐</a:t>
                      </a:r>
                      <a:endParaRPr lang="zh-CN" altLang="en-US" dirty="0"/>
                    </a:p>
                  </a:txBody>
                  <a:tcPr/>
                </a:tc>
                <a:tc>
                  <a:txBody>
                    <a:bodyPr/>
                    <a:lstStyle/>
                    <a:p>
                      <a:r>
                        <a:rPr lang="zh-CN" altLang="zh-CN" sz="1800" kern="1200" dirty="0" smtClean="0">
                          <a:solidFill>
                            <a:schemeClr val="dk1"/>
                          </a:solidFill>
                          <a:effectLst/>
                          <a:latin typeface="+mn-lt"/>
                          <a:ea typeface="+mn-ea"/>
                          <a:cs typeface="+mn-cs"/>
                        </a:rPr>
                        <a:t>外协件下架，先进先出推荐下架</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zh-CN" altLang="zh-CN" sz="1800" kern="1200" dirty="0" smtClean="0">
                          <a:solidFill>
                            <a:schemeClr val="dk1"/>
                          </a:solidFill>
                          <a:effectLst/>
                          <a:latin typeface="+mn-lt"/>
                          <a:ea typeface="+mn-ea"/>
                          <a:cs typeface="+mn-cs"/>
                        </a:rPr>
                        <a:t>扫描零件号，先进先出推荐库位，仓管依据推荐库位下架</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a:t>10</a:t>
                      </a:r>
                    </a:p>
                  </a:txBody>
                  <a:tcPr/>
                </a:tc>
              </a:tr>
              <a:tr h="895517">
                <a:tc>
                  <a:txBody>
                    <a:bodyPr/>
                    <a:lstStyle/>
                    <a:p>
                      <a:r>
                        <a:rPr lang="zh-CN" altLang="zh-CN" sz="1800" kern="1200" dirty="0" smtClean="0">
                          <a:solidFill>
                            <a:schemeClr val="dk1"/>
                          </a:solidFill>
                          <a:effectLst/>
                          <a:latin typeface="+mn-lt"/>
                          <a:ea typeface="+mn-ea"/>
                          <a:cs typeface="+mn-cs"/>
                        </a:rPr>
                        <a:t>外协件配料拉动</a:t>
                      </a:r>
                      <a:endParaRPr lang="zh-CN" altLang="en-US" dirty="0"/>
                    </a:p>
                  </a:txBody>
                  <a:tcPr/>
                </a:tc>
                <a:tc>
                  <a:txBody>
                    <a:bodyPr/>
                    <a:lstStyle/>
                    <a:p>
                      <a:r>
                        <a:rPr lang="en-US" altLang="zh-CN" sz="1800" kern="1200" dirty="0" smtClean="0">
                          <a:solidFill>
                            <a:schemeClr val="dk1"/>
                          </a:solidFill>
                          <a:effectLst/>
                          <a:latin typeface="+mn-lt"/>
                          <a:ea typeface="+mn-ea"/>
                          <a:cs typeface="+mn-cs"/>
                        </a:rPr>
                        <a:t>1 M1</a:t>
                      </a:r>
                      <a:r>
                        <a:rPr lang="zh-CN" altLang="zh-CN" sz="1800" kern="1200" dirty="0" smtClean="0">
                          <a:solidFill>
                            <a:schemeClr val="dk1"/>
                          </a:solidFill>
                          <a:effectLst/>
                          <a:latin typeface="+mn-lt"/>
                          <a:ea typeface="+mn-ea"/>
                          <a:cs typeface="+mn-cs"/>
                        </a:rPr>
                        <a:t>点配料功能缺失</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en-US" altLang="zh-CN" sz="1800" kern="1200" dirty="0" smtClean="0">
                          <a:solidFill>
                            <a:schemeClr val="dk1"/>
                          </a:solidFill>
                          <a:effectLst/>
                          <a:latin typeface="+mn-lt"/>
                          <a:ea typeface="+mn-ea"/>
                          <a:cs typeface="+mn-cs"/>
                        </a:rPr>
                        <a:t>2 </a:t>
                      </a:r>
                      <a:r>
                        <a:rPr lang="zh-CN" altLang="zh-CN" sz="1800" kern="1200" dirty="0" smtClean="0">
                          <a:solidFill>
                            <a:schemeClr val="dk1"/>
                          </a:solidFill>
                          <a:effectLst/>
                          <a:latin typeface="+mn-lt"/>
                          <a:ea typeface="+mn-ea"/>
                          <a:cs typeface="+mn-cs"/>
                        </a:rPr>
                        <a:t>台套配送，可配置不同零件组的台套配送，雷达配送和其他外协件配送订单分开</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a:t>10</a:t>
                      </a:r>
                    </a:p>
                  </a:txBody>
                  <a:tcPr/>
                </a:tc>
              </a:tr>
              <a:tr h="742825">
                <a:tc>
                  <a:txBody>
                    <a:bodyPr/>
                    <a:lstStyle/>
                    <a:p>
                      <a:r>
                        <a:rPr lang="zh-CN" altLang="zh-CN" sz="1800" kern="1200" dirty="0" smtClean="0">
                          <a:solidFill>
                            <a:schemeClr val="dk1"/>
                          </a:solidFill>
                          <a:effectLst/>
                          <a:latin typeface="+mn-lt"/>
                          <a:ea typeface="+mn-ea"/>
                          <a:cs typeface="+mn-cs"/>
                        </a:rPr>
                        <a:t>自制件拉动</a:t>
                      </a:r>
                      <a:endParaRPr lang="zh-CN" altLang="en-US" dirty="0"/>
                    </a:p>
                  </a:txBody>
                  <a:tcPr/>
                </a:tc>
                <a:tc>
                  <a:txBody>
                    <a:bodyPr/>
                    <a:lstStyle/>
                    <a:p>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条码件拉动配料，功能类似</a:t>
                      </a:r>
                      <a:r>
                        <a:rPr lang="en-US"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的料箱下架推荐</a:t>
                      </a:r>
                      <a:r>
                        <a:rPr lang="en-US" altLang="zh-CN" sz="1800" kern="1200" dirty="0" smtClean="0">
                          <a:solidFill>
                            <a:schemeClr val="dk1"/>
                          </a:solidFill>
                          <a:effectLst/>
                          <a:latin typeface="+mn-lt"/>
                          <a:ea typeface="+mn-ea"/>
                          <a:cs typeface="+mn-cs"/>
                        </a:rPr>
                        <a:t/>
                      </a:r>
                      <a:br>
                        <a:rPr lang="en-US" altLang="zh-CN" sz="1800" kern="1200" dirty="0" smtClean="0">
                          <a:solidFill>
                            <a:schemeClr val="dk1"/>
                          </a:solidFill>
                          <a:effectLst/>
                          <a:latin typeface="+mn-lt"/>
                          <a:ea typeface="+mn-ea"/>
                          <a:cs typeface="+mn-cs"/>
                        </a:rPr>
                      </a:br>
                      <a:r>
                        <a:rPr lang="zh-CN" altLang="zh-CN" sz="1800" kern="1200" dirty="0" smtClean="0">
                          <a:solidFill>
                            <a:schemeClr val="dk1"/>
                          </a:solidFill>
                          <a:effectLst/>
                          <a:latin typeface="+mn-lt"/>
                          <a:ea typeface="+mn-ea"/>
                          <a:cs typeface="+mn-cs"/>
                        </a:rPr>
                        <a:t>注塑件、涂装件都支持</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a:t>10</a:t>
                      </a:r>
                      <a:endParaRPr lang="en-US" altLang="zh-CN" b="0" dirty="0"/>
                    </a:p>
                  </a:txBody>
                  <a:tcPr/>
                </a:tc>
              </a:tr>
              <a:tr h="742825">
                <a:tc>
                  <a:txBody>
                    <a:bodyPr/>
                    <a:lstStyle/>
                    <a:p>
                      <a:pPr>
                        <a:buNone/>
                      </a:pPr>
                      <a:r>
                        <a:rPr lang="zh-CN" altLang="en-US" dirty="0"/>
                        <a:t>安亭圈计划导入</a:t>
                      </a:r>
                    </a:p>
                  </a:txBody>
                  <a:tcPr/>
                </a:tc>
                <a:tc>
                  <a:txBody>
                    <a:bodyPr/>
                    <a:lstStyle/>
                    <a:p>
                      <a:pPr>
                        <a:buNone/>
                      </a:pPr>
                      <a:r>
                        <a:rPr lang="zh-CN" altLang="en-US" dirty="0" smtClean="0"/>
                        <a:t>在</a:t>
                      </a:r>
                      <a:r>
                        <a:rPr lang="en-US" altLang="zh-CN" dirty="0" smtClean="0"/>
                        <a:t>MES</a:t>
                      </a:r>
                      <a:r>
                        <a:rPr lang="zh-CN" altLang="en-US" dirty="0" smtClean="0"/>
                        <a:t>中导入涂装计划并输出给</a:t>
                      </a:r>
                      <a:r>
                        <a:rPr lang="en-US" altLang="zh-CN" dirty="0" smtClean="0"/>
                        <a:t>WINCC</a:t>
                      </a:r>
                      <a:r>
                        <a:rPr lang="zh-CN" altLang="en-US" dirty="0" smtClean="0"/>
                        <a:t>。需要相应增加油漆色桶的维护及涂装阵型和挂具的维护。</a:t>
                      </a:r>
                      <a:endParaRPr lang="zh-CN" altLang="en-US" dirty="0"/>
                    </a:p>
                  </a:txBody>
                  <a:tcPr/>
                </a:tc>
                <a:tc>
                  <a:txBody>
                    <a:bodyPr/>
                    <a:lstStyle/>
                    <a:p>
                      <a:pPr>
                        <a:buNone/>
                      </a:pPr>
                      <a:r>
                        <a:rPr lang="en-US" altLang="zh-CN" dirty="0" smtClean="0"/>
                        <a:t>11</a:t>
                      </a:r>
                      <a:endParaRPr lang="zh-CN" altLang="en-US" dirty="0"/>
                    </a:p>
                  </a:txBody>
                  <a:tcPr/>
                </a:tc>
                <a:tc>
                  <a:txBody>
                    <a:bodyPr/>
                    <a:lstStyle/>
                    <a:p>
                      <a:pPr>
                        <a:buNone/>
                      </a:pPr>
                      <a:r>
                        <a:rPr lang="en-US" altLang="zh-CN" dirty="0"/>
                        <a:t>10</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Default Design">
  <a:themeElements>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1_Default Design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351</TotalTime>
  <Words>1235</Words>
  <Application>Microsoft Office PowerPoint</Application>
  <PresentationFormat>自定义</PresentationFormat>
  <Paragraphs>369</Paragraphs>
  <Slides>14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14</vt:i4>
      </vt:variant>
    </vt:vector>
  </HeadingPairs>
  <TitlesOfParts>
    <vt:vector size="17" baseType="lpstr">
      <vt:lpstr>blank</vt:lpstr>
      <vt:lpstr>2_Default Design</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Ling(YFPOIT)</dc:creator>
  <cp:lastModifiedBy>Jin Ling(YFPOIT)</cp:lastModifiedBy>
  <cp:revision>485</cp:revision>
  <dcterms:created xsi:type="dcterms:W3CDTF">2016-05-27T08:37:00Z</dcterms:created>
  <dcterms:modified xsi:type="dcterms:W3CDTF">2016-07-05T01:55:08Z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