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10"/>
  </p:notesMasterIdLst>
  <p:handoutMasterIdLst>
    <p:handoutMasterId r:id="rId11"/>
  </p:handoutMasterIdLst>
  <p:sldIdLst>
    <p:sldId id="273" r:id="rId3"/>
    <p:sldId id="270" r:id="rId4"/>
    <p:sldId id="275" r:id="rId5"/>
    <p:sldId id="276" r:id="rId6"/>
    <p:sldId id="274" r:id="rId7"/>
    <p:sldId id="278" r:id="rId8"/>
    <p:sldId id="269" r:id="rId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E9"/>
    <a:srgbClr val="FF9B05"/>
    <a:srgbClr val="003146"/>
    <a:srgbClr val="00A29A"/>
    <a:srgbClr val="FCE5C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8" autoAdjust="0"/>
    <p:restoredTop sz="94701" autoAdjust="0"/>
  </p:normalViewPr>
  <p:slideViewPr>
    <p:cSldViewPr snapToGrid="0">
      <p:cViewPr>
        <p:scale>
          <a:sx n="55" d="100"/>
          <a:sy n="55" d="100"/>
        </p:scale>
        <p:origin x="-1272" y="-348"/>
      </p:cViewPr>
      <p:guideLst>
        <p:guide orient="horz" pos="2154"/>
        <p:guide pos="383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195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03AE55A-9AFB-4BE2-83D0-8656CC368CAE}" type="datetimeFigureOut">
              <a:rPr lang="zh-CN" altLang="en-US"/>
              <a:pPr>
                <a:defRPr/>
              </a:pPr>
              <a:t>2016/9/23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2BA24C3-D569-40C8-9D4A-4886BA3B39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431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09575" y="754063"/>
            <a:ext cx="58547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 smtClean="0"/>
              <a:t>单击此处编辑母版文本样式</a:t>
            </a:r>
          </a:p>
          <a:p>
            <a:pPr lvl="1"/>
            <a:r>
              <a:rPr lang="zh-CN" noProof="0" smtClean="0"/>
              <a:t>第二级</a:t>
            </a:r>
          </a:p>
          <a:p>
            <a:pPr lvl="2"/>
            <a:r>
              <a:rPr lang="zh-CN" noProof="0" smtClean="0"/>
              <a:t>第三级</a:t>
            </a:r>
          </a:p>
          <a:p>
            <a:pPr lvl="3"/>
            <a:r>
              <a:rPr lang="zh-CN" noProof="0" smtClean="0"/>
              <a:t>第四级</a:t>
            </a:r>
          </a:p>
          <a:p>
            <a:pPr lvl="4"/>
            <a:r>
              <a:rPr lang="zh-CN" noProof="0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F9234A5-6C44-4F23-B6F1-EF529CD72778}" type="datetimeFigureOut">
              <a:rPr lang="zh-CN" altLang="en-US"/>
              <a:pPr>
                <a:defRPr/>
              </a:pPr>
              <a:t>2016/9/23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E620946-CB5E-42ED-A091-D395ACC638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825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" t="71953" r="414" b="9557"/>
          <a:stretch>
            <a:fillRect/>
          </a:stretch>
        </p:blipFill>
        <p:spPr bwMode="auto">
          <a:xfrm>
            <a:off x="0" y="4799013"/>
            <a:ext cx="121920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442EA-577E-4E9E-AD61-BFFAA7B8727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91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D1647-ADB9-4EFC-8D61-A6A35D6194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04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274647"/>
            <a:ext cx="36576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7"/>
            <a:ext cx="10769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5E4D2-F18B-4169-99D8-EBF48C4685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990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-19050" y="-14288"/>
            <a:ext cx="12211050" cy="6400801"/>
          </a:xfrm>
          <a:custGeom>
            <a:avLst/>
            <a:gdLst/>
            <a:ahLst/>
            <a:cxnLst>
              <a:cxn ang="0">
                <a:pos x="633" y="2936"/>
              </a:cxn>
              <a:cxn ang="0">
                <a:pos x="724" y="2862"/>
              </a:cxn>
              <a:cxn ang="0">
                <a:pos x="814" y="2794"/>
              </a:cxn>
              <a:cxn ang="0">
                <a:pos x="907" y="2731"/>
              </a:cxn>
              <a:cxn ang="0">
                <a:pos x="1002" y="2671"/>
              </a:cxn>
              <a:cxn ang="0">
                <a:pos x="1098" y="2617"/>
              </a:cxn>
              <a:cxn ang="0">
                <a:pos x="1294" y="2520"/>
              </a:cxn>
              <a:cxn ang="0">
                <a:pos x="1494" y="2435"/>
              </a:cxn>
              <a:cxn ang="0">
                <a:pos x="1702" y="2361"/>
              </a:cxn>
              <a:cxn ang="0">
                <a:pos x="1913" y="2296"/>
              </a:cxn>
              <a:cxn ang="0">
                <a:pos x="2127" y="2235"/>
              </a:cxn>
              <a:cxn ang="0">
                <a:pos x="2238" y="2207"/>
              </a:cxn>
              <a:cxn ang="0">
                <a:pos x="2484" y="2149"/>
              </a:cxn>
              <a:cxn ang="0">
                <a:pos x="2729" y="2096"/>
              </a:cxn>
              <a:cxn ang="0">
                <a:pos x="3214" y="2001"/>
              </a:cxn>
              <a:cxn ang="0">
                <a:pos x="3207" y="2001"/>
              </a:cxn>
              <a:cxn ang="0">
                <a:pos x="3938" y="1849"/>
              </a:cxn>
              <a:cxn ang="0">
                <a:pos x="4238" y="1778"/>
              </a:cxn>
              <a:cxn ang="0">
                <a:pos x="4418" y="1729"/>
              </a:cxn>
              <a:cxn ang="0">
                <a:pos x="4582" y="1677"/>
              </a:cxn>
              <a:cxn ang="0">
                <a:pos x="4734" y="1621"/>
              </a:cxn>
              <a:cxn ang="0">
                <a:pos x="4876" y="1558"/>
              </a:cxn>
              <a:cxn ang="0">
                <a:pos x="5009" y="1487"/>
              </a:cxn>
              <a:cxn ang="0">
                <a:pos x="5134" y="1406"/>
              </a:cxn>
              <a:cxn ang="0">
                <a:pos x="5254" y="1314"/>
              </a:cxn>
              <a:cxn ang="0">
                <a:pos x="5371" y="1209"/>
              </a:cxn>
              <a:cxn ang="0">
                <a:pos x="5484" y="1090"/>
              </a:cxn>
              <a:cxn ang="0">
                <a:pos x="5596" y="954"/>
              </a:cxn>
              <a:cxn ang="0">
                <a:pos x="5711" y="801"/>
              </a:cxn>
              <a:cxn ang="0">
                <a:pos x="5769" y="0"/>
              </a:cxn>
              <a:cxn ang="0">
                <a:pos x="9" y="4032"/>
              </a:cxn>
              <a:cxn ang="0">
                <a:pos x="29" y="4032"/>
              </a:cxn>
              <a:cxn ang="0">
                <a:pos x="64" y="3864"/>
              </a:cxn>
              <a:cxn ang="0">
                <a:pos x="111" y="3702"/>
              </a:cxn>
              <a:cxn ang="0">
                <a:pos x="133" y="3646"/>
              </a:cxn>
              <a:cxn ang="0">
                <a:pos x="178" y="3540"/>
              </a:cxn>
              <a:cxn ang="0">
                <a:pos x="229" y="3435"/>
              </a:cxn>
              <a:cxn ang="0">
                <a:pos x="287" y="3337"/>
              </a:cxn>
              <a:cxn ang="0">
                <a:pos x="351" y="3240"/>
              </a:cxn>
              <a:cxn ang="0">
                <a:pos x="424" y="3148"/>
              </a:cxn>
              <a:cxn ang="0">
                <a:pos x="502" y="3059"/>
              </a:cxn>
              <a:cxn ang="0">
                <a:pos x="587" y="2977"/>
              </a:cxn>
              <a:cxn ang="0">
                <a:pos x="633" y="2936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lnTo>
                  <a:pt x="633" y="2936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40000"/>
                  <a:invGamma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nl-NL" sz="120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2884" y="1781180"/>
            <a:ext cx="10363200" cy="1196975"/>
          </a:xfr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2884" y="3135313"/>
            <a:ext cx="8007349" cy="831850"/>
          </a:xfrm>
          <a:prstGeom prst="rect">
            <a:avLst/>
          </a:prstGeo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0060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9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25" y="5826125"/>
            <a:ext cx="627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9458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5846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9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25" y="5826125"/>
            <a:ext cx="627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29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C6C7B-989A-42F8-BB05-813D9DA01F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64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FF9F6-EDF4-465E-96F1-CF2AAB63EA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7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40643-62A8-4EFE-8B3A-AC730171DF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71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AE0C5-40BB-4A4E-9173-718D305570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41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2" descr="C:\Users\sgong1\Desktop\logo-PPT使用-02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588" y="5826125"/>
            <a:ext cx="627062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902EE-DCAB-4EDC-984D-A46D11B9C0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12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301288" y="0"/>
            <a:ext cx="1033462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F550C-132B-4A50-A1C4-CD66AD88D7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74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F9A04-4C81-456C-BD7E-B2FB7CDFD1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92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D4132-32B6-4529-9318-7ACF78D123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95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714ED92E-E49F-48DB-A2DD-4B27611C1F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63538" y="0"/>
            <a:ext cx="115681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38" r:id="rId3"/>
    <p:sldLayoutId id="2147483952" r:id="rId4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234950" indent="-2333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457200" indent="-2206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687388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4pPr>
      <a:lvl5pPr marL="9175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13747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8319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2891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7463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package" Target="../embeddings/Microsoft_Excel_Worksheet1.xlsx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10548938" y="6218238"/>
            <a:ext cx="1414462" cy="488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zh-CN" altLang="en-US" sz="2600" b="1" dirty="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t>杨瀛俊</a:t>
            </a:r>
            <a:endParaRPr lang="fr-FR" altLang="zh-CN" sz="2600" b="1" dirty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  <p:sp>
        <p:nvSpPr>
          <p:cNvPr id="33" name="未知"/>
          <p:cNvSpPr>
            <a:spLocks/>
          </p:cNvSpPr>
          <p:nvPr/>
        </p:nvSpPr>
        <p:spPr bwMode="auto">
          <a:xfrm>
            <a:off x="14288" y="2157413"/>
            <a:ext cx="12198350" cy="2132012"/>
          </a:xfrm>
          <a:custGeom>
            <a:avLst/>
            <a:gdLst>
              <a:gd name="T0" fmla="*/ 0 w 5771"/>
              <a:gd name="T1" fmla="*/ 0 h 1456"/>
              <a:gd name="T2" fmla="*/ 5760 w 5771"/>
              <a:gd name="T3" fmla="*/ 789 h 1456"/>
              <a:gd name="T4" fmla="*/ 5771 w 5771"/>
              <a:gd name="T5" fmla="*/ 1456 h 1456"/>
              <a:gd name="T6" fmla="*/ 0 w 5771"/>
              <a:gd name="T7" fmla="*/ 459 h 1456"/>
              <a:gd name="T8" fmla="*/ 0 w 5771"/>
              <a:gd name="T9" fmla="*/ 0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1" h="1456">
                <a:moveTo>
                  <a:pt x="0" y="0"/>
                </a:moveTo>
                <a:lnTo>
                  <a:pt x="5760" y="789"/>
                </a:lnTo>
                <a:lnTo>
                  <a:pt x="5771" y="1456"/>
                </a:lnTo>
                <a:lnTo>
                  <a:pt x="0" y="4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34" name="未知"/>
          <p:cNvSpPr>
            <a:spLocks/>
          </p:cNvSpPr>
          <p:nvPr/>
        </p:nvSpPr>
        <p:spPr bwMode="auto">
          <a:xfrm>
            <a:off x="3175" y="2344738"/>
            <a:ext cx="12211050" cy="1400175"/>
          </a:xfrm>
          <a:custGeom>
            <a:avLst/>
            <a:gdLst>
              <a:gd name="T0" fmla="*/ 16 w 5786"/>
              <a:gd name="T1" fmla="*/ 1179 h 1179"/>
              <a:gd name="T2" fmla="*/ 5786 w 5786"/>
              <a:gd name="T3" fmla="*/ 1139 h 1179"/>
              <a:gd name="T4" fmla="*/ 5773 w 5786"/>
              <a:gd name="T5" fmla="*/ 0 h 1179"/>
              <a:gd name="T6" fmla="*/ 0 w 5786"/>
              <a:gd name="T7" fmla="*/ 926 h 1179"/>
              <a:gd name="T8" fmla="*/ 16 w 5786"/>
              <a:gd name="T9" fmla="*/ 1179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6" h="1179">
                <a:moveTo>
                  <a:pt x="16" y="1179"/>
                </a:moveTo>
                <a:lnTo>
                  <a:pt x="5786" y="1139"/>
                </a:lnTo>
                <a:lnTo>
                  <a:pt x="5773" y="0"/>
                </a:lnTo>
                <a:lnTo>
                  <a:pt x="0" y="926"/>
                </a:lnTo>
                <a:lnTo>
                  <a:pt x="16" y="117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35" name="未知"/>
          <p:cNvSpPr>
            <a:spLocks/>
          </p:cNvSpPr>
          <p:nvPr/>
        </p:nvSpPr>
        <p:spPr bwMode="auto">
          <a:xfrm>
            <a:off x="14288" y="2755900"/>
            <a:ext cx="12212637" cy="1752600"/>
          </a:xfrm>
          <a:custGeom>
            <a:avLst/>
            <a:gdLst>
              <a:gd name="T0" fmla="*/ 4 w 5773"/>
              <a:gd name="T1" fmla="*/ 1096 h 1096"/>
              <a:gd name="T2" fmla="*/ 5773 w 5773"/>
              <a:gd name="T3" fmla="*/ 771 h 1096"/>
              <a:gd name="T4" fmla="*/ 0 w 5773"/>
              <a:gd name="T5" fmla="*/ 0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73" h="1096">
                <a:moveTo>
                  <a:pt x="4" y="1096"/>
                </a:moveTo>
                <a:lnTo>
                  <a:pt x="5773" y="771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gradFill flip="none" rotWithShape="1">
                <a:gsLst>
                  <a:gs pos="0">
                    <a:sysClr val="windowText" lastClr="000000">
                      <a:tint val="66000"/>
                      <a:satMod val="160000"/>
                    </a:sysClr>
                  </a:gs>
                  <a:gs pos="50000">
                    <a:sysClr val="windowText" lastClr="000000">
                      <a:tint val="44500"/>
                      <a:satMod val="160000"/>
                    </a:sysClr>
                  </a:gs>
                  <a:gs pos="100000">
                    <a:sysClr val="windowText" lastClr="000000">
                      <a:tint val="23500"/>
                      <a:satMod val="160000"/>
                    </a:sysClr>
                  </a:gs>
                </a:gsLst>
                <a:lin ang="2700000" scaled="1"/>
                <a:tileRect/>
              </a:gradFill>
              <a:ea typeface="宋体" pitchFamily="2" charset="-122"/>
            </a:endParaRPr>
          </a:p>
        </p:txBody>
      </p:sp>
      <p:sp>
        <p:nvSpPr>
          <p:cNvPr id="4" name="矩形 15"/>
          <p:cNvSpPr>
            <a:spLocks noChangeArrowheads="1"/>
          </p:cNvSpPr>
          <p:nvPr/>
        </p:nvSpPr>
        <p:spPr bwMode="auto">
          <a:xfrm>
            <a:off x="9777273" y="2700199"/>
            <a:ext cx="19656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2016-9-23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14"/>
          <p:cNvSpPr>
            <a:spLocks noChangeArrowheads="1"/>
          </p:cNvSpPr>
          <p:nvPr/>
        </p:nvSpPr>
        <p:spPr bwMode="auto">
          <a:xfrm>
            <a:off x="8160127" y="1888168"/>
            <a:ext cx="40318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烟台</a:t>
            </a:r>
            <a:r>
              <a:rPr lang="en-US" altLang="zh-CN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MES</a:t>
            </a:r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项目汇报</a:t>
            </a:r>
            <a:endParaRPr lang="en-US" altLang="zh-CN" sz="4000" dirty="0">
              <a:solidFill>
                <a:schemeClr val="bg1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pic>
        <p:nvPicPr>
          <p:cNvPr id="17419" name="Picture 12" descr="C:\Users\sgong1\Desktop\logo-PPT使用-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5187950"/>
            <a:ext cx="155575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8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项目进度</a:t>
            </a:r>
            <a: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8" name="五边形 7"/>
          <p:cNvSpPr/>
          <p:nvPr/>
        </p:nvSpPr>
        <p:spPr>
          <a:xfrm>
            <a:off x="4558196" y="1837282"/>
            <a:ext cx="1732552" cy="712048"/>
          </a:xfrm>
          <a:prstGeom prst="homePlat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实现阶段</a:t>
            </a:r>
          </a:p>
        </p:txBody>
      </p:sp>
      <p:sp>
        <p:nvSpPr>
          <p:cNvPr id="9" name="五边形 8"/>
          <p:cNvSpPr/>
          <p:nvPr/>
        </p:nvSpPr>
        <p:spPr>
          <a:xfrm>
            <a:off x="2793492" y="1835237"/>
            <a:ext cx="1732552" cy="712048"/>
          </a:xfrm>
          <a:prstGeom prst="homePlat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设计阶段</a:t>
            </a:r>
          </a:p>
        </p:txBody>
      </p:sp>
      <p:sp>
        <p:nvSpPr>
          <p:cNvPr id="10" name="五边形 9"/>
          <p:cNvSpPr/>
          <p:nvPr/>
        </p:nvSpPr>
        <p:spPr>
          <a:xfrm>
            <a:off x="8121094" y="1837282"/>
            <a:ext cx="1732552" cy="712048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上线支持阶段</a:t>
            </a:r>
          </a:p>
        </p:txBody>
      </p:sp>
      <p:sp>
        <p:nvSpPr>
          <p:cNvPr id="11" name="五边形 10"/>
          <p:cNvSpPr/>
          <p:nvPr/>
        </p:nvSpPr>
        <p:spPr>
          <a:xfrm>
            <a:off x="1029804" y="1837282"/>
            <a:ext cx="1732552" cy="712048"/>
          </a:xfrm>
          <a:prstGeom prst="homePlat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需求阶段</a:t>
            </a:r>
          </a:p>
        </p:txBody>
      </p:sp>
      <p:grpSp>
        <p:nvGrpSpPr>
          <p:cNvPr id="43" name="组合 16"/>
          <p:cNvGrpSpPr/>
          <p:nvPr/>
        </p:nvGrpSpPr>
        <p:grpSpPr>
          <a:xfrm>
            <a:off x="1093049" y="2982122"/>
            <a:ext cx="1514030" cy="814123"/>
            <a:chOff x="107504" y="1689791"/>
            <a:chExt cx="1656184" cy="576064"/>
          </a:xfrm>
        </p:grpSpPr>
        <p:sp>
          <p:nvSpPr>
            <p:cNvPr id="64" name="矩形 63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5" name="直接连接符 64"/>
            <p:cNvCxnSpPr>
              <a:stCxn id="64" idx="1"/>
              <a:endCxn id="64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02982" y="1761411"/>
              <a:ext cx="1319251" cy="4137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16/08/15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16/08/17</a:t>
              </a:r>
              <a:endParaRPr lang="zh-CN" altLang="en-US" sz="1600" dirty="0"/>
            </a:p>
          </p:txBody>
        </p:sp>
      </p:grpSp>
      <p:grpSp>
        <p:nvGrpSpPr>
          <p:cNvPr id="67" name="组合 16"/>
          <p:cNvGrpSpPr/>
          <p:nvPr/>
        </p:nvGrpSpPr>
        <p:grpSpPr>
          <a:xfrm>
            <a:off x="2793492" y="2982122"/>
            <a:ext cx="1514030" cy="814123"/>
            <a:chOff x="107504" y="1689791"/>
            <a:chExt cx="1656184" cy="576064"/>
          </a:xfrm>
        </p:grpSpPr>
        <p:sp>
          <p:nvSpPr>
            <p:cNvPr id="68" name="矩形 67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9" name="直接连接符 68"/>
            <p:cNvCxnSpPr>
              <a:stCxn id="68" idx="1"/>
              <a:endCxn id="68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302982" y="1761411"/>
              <a:ext cx="1319251" cy="4137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16/08/22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16/09/02</a:t>
              </a:r>
              <a:endParaRPr lang="zh-CN" altLang="en-US" sz="1600" dirty="0"/>
            </a:p>
          </p:txBody>
        </p:sp>
      </p:grpSp>
      <p:grpSp>
        <p:nvGrpSpPr>
          <p:cNvPr id="71" name="组合 16"/>
          <p:cNvGrpSpPr/>
          <p:nvPr/>
        </p:nvGrpSpPr>
        <p:grpSpPr>
          <a:xfrm>
            <a:off x="4527849" y="2968667"/>
            <a:ext cx="1514030" cy="814124"/>
            <a:chOff x="107504" y="1689791"/>
            <a:chExt cx="1656184" cy="576064"/>
          </a:xfrm>
        </p:grpSpPr>
        <p:sp>
          <p:nvSpPr>
            <p:cNvPr id="72" name="矩形 71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3" name="直接连接符 72"/>
            <p:cNvCxnSpPr>
              <a:stCxn id="72" idx="1"/>
              <a:endCxn id="72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84109" y="1761411"/>
              <a:ext cx="1319251" cy="413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16/09/05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16/09/21</a:t>
              </a:r>
              <a:endParaRPr lang="zh-CN" altLang="en-US" sz="1600" dirty="0"/>
            </a:p>
          </p:txBody>
        </p:sp>
      </p:grpSp>
      <p:grpSp>
        <p:nvGrpSpPr>
          <p:cNvPr id="77" name="组合 16"/>
          <p:cNvGrpSpPr/>
          <p:nvPr/>
        </p:nvGrpSpPr>
        <p:grpSpPr>
          <a:xfrm>
            <a:off x="6406666" y="2982122"/>
            <a:ext cx="1514030" cy="814124"/>
            <a:chOff x="107504" y="1689791"/>
            <a:chExt cx="1656184" cy="576064"/>
          </a:xfrm>
        </p:grpSpPr>
        <p:sp>
          <p:nvSpPr>
            <p:cNvPr id="78" name="矩形 77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9" name="直接连接符 78"/>
            <p:cNvCxnSpPr>
              <a:stCxn id="78" idx="1"/>
              <a:endCxn id="78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84109" y="1761411"/>
              <a:ext cx="1319251" cy="413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16/09/18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16/10/14</a:t>
              </a:r>
              <a:endParaRPr lang="zh-CN" altLang="en-US" sz="1600" dirty="0"/>
            </a:p>
          </p:txBody>
        </p:sp>
      </p:grpSp>
      <p:grpSp>
        <p:nvGrpSpPr>
          <p:cNvPr id="81" name="组合 16"/>
          <p:cNvGrpSpPr/>
          <p:nvPr/>
        </p:nvGrpSpPr>
        <p:grpSpPr>
          <a:xfrm>
            <a:off x="8086588" y="2982122"/>
            <a:ext cx="1514030" cy="814124"/>
            <a:chOff x="107504" y="1689791"/>
            <a:chExt cx="1656184" cy="576064"/>
          </a:xfrm>
        </p:grpSpPr>
        <p:sp>
          <p:nvSpPr>
            <p:cNvPr id="82" name="矩形 81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3" name="直接连接符 82"/>
            <p:cNvCxnSpPr>
              <a:stCxn id="82" idx="1"/>
              <a:endCxn id="82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302695" y="1761411"/>
              <a:ext cx="1313516" cy="413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16/10/16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16/10/28</a:t>
              </a:r>
              <a:endParaRPr lang="zh-CN" altLang="en-US" sz="1600" dirty="0"/>
            </a:p>
          </p:txBody>
        </p:sp>
      </p:grpSp>
      <p:sp>
        <p:nvSpPr>
          <p:cNvPr id="85" name="矩形 15"/>
          <p:cNvSpPr>
            <a:spLocks noChangeArrowheads="1"/>
          </p:cNvSpPr>
          <p:nvPr/>
        </p:nvSpPr>
        <p:spPr bwMode="auto">
          <a:xfrm>
            <a:off x="623888" y="4244195"/>
            <a:ext cx="10464800" cy="144923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目前项目处于用户测试阶段，记录问题清单，重点解决程序的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问题以及补充主数据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本周已完成所有程序的开发，以及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SIT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的测试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预计上线时间为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五边形 85"/>
          <p:cNvSpPr/>
          <p:nvPr/>
        </p:nvSpPr>
        <p:spPr>
          <a:xfrm>
            <a:off x="6339646" y="1843719"/>
            <a:ext cx="1732552" cy="712048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用户测试阶段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260198"/>
              </p:ext>
            </p:extLst>
          </p:nvPr>
        </p:nvGraphicFramePr>
        <p:xfrm>
          <a:off x="8530170" y="5279096"/>
          <a:ext cx="1323476" cy="119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工作表" showAsIcon="1" r:id="rId4" imgW="914400" imgH="828720" progId="Excel.Sheet.12">
                  <p:embed/>
                </p:oleObj>
              </mc:Choice>
              <mc:Fallback>
                <p:oleObj name="工作表" showAsIcon="1" r:id="rId4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30170" y="5279096"/>
                        <a:ext cx="1323476" cy="119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模块测试进度</a:t>
            </a:r>
            <a: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075322"/>
              </p:ext>
            </p:extLst>
          </p:nvPr>
        </p:nvGraphicFramePr>
        <p:xfrm>
          <a:off x="1984075" y="1846054"/>
          <a:ext cx="7418716" cy="29847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4679"/>
                <a:gridCol w="1854679"/>
                <a:gridCol w="1854679"/>
                <a:gridCol w="1854679"/>
              </a:tblGrid>
              <a:tr h="9878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场景总数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已测场景数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未测模块数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9878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数量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100907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占比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71.11%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28.89%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50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问题清单修复进度</a:t>
            </a:r>
            <a: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724466"/>
              </p:ext>
            </p:extLst>
          </p:nvPr>
        </p:nvGraphicFramePr>
        <p:xfrm>
          <a:off x="1397478" y="1673525"/>
          <a:ext cx="9282024" cy="28812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3347"/>
                <a:gridCol w="1573347"/>
                <a:gridCol w="1573347"/>
                <a:gridCol w="1573347"/>
                <a:gridCol w="1453134"/>
                <a:gridCol w="1535502"/>
              </a:tblGrid>
              <a:tr h="95357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问题总数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数量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功能优化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数据问题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新增开发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95357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数量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9740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占比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22.86%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8.57%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48.57%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20%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873355"/>
              </p:ext>
            </p:extLst>
          </p:nvPr>
        </p:nvGraphicFramePr>
        <p:xfrm>
          <a:off x="8088702" y="4876380"/>
          <a:ext cx="1506148" cy="1364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工作表" showAsIcon="1" r:id="rId5" imgW="914400" imgH="828720" progId="Excel.Sheet.12">
                  <p:embed/>
                </p:oleObj>
              </mc:Choice>
              <mc:Fallback>
                <p:oleObj name="工作表" showAsIcon="1" r:id="rId5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88702" y="4876380"/>
                        <a:ext cx="1506148" cy="13649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606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项目风险点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15"/>
          <p:cNvSpPr>
            <a:spLocks noChangeArrowheads="1"/>
          </p:cNvSpPr>
          <p:nvPr/>
        </p:nvSpPr>
        <p:spPr bwMode="auto">
          <a:xfrm>
            <a:off x="623888" y="1196975"/>
            <a:ext cx="10464800" cy="422041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在本周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SAP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调研期间北京区域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S700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的业务最终被定义为委外业务，与前期调研时差异较大。相关系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统配置需要调整。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烟台工厂无使用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系统进行盘点的经验，需要强化培训。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24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下一阶段的工作计划</a:t>
            </a: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15"/>
          <p:cNvSpPr>
            <a:spLocks noChangeArrowheads="1"/>
          </p:cNvSpPr>
          <p:nvPr/>
        </p:nvSpPr>
        <p:spPr bwMode="auto">
          <a:xfrm>
            <a:off x="431800" y="1397478"/>
            <a:ext cx="10464800" cy="332979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23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日完成用户培训   吕旭峰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日前完成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UAT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环境的搭建     吕旭峰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日前完成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SIT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程序问题的修复   贾文涛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日前完成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UAT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人员及资源的落实   冯计龙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日组织进行第一轮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UAT	    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杨瀛俊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41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 descr="C:\Users\apple\Desktop\mb\222222222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3878263"/>
            <a:ext cx="24558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矩形 6"/>
          <p:cNvSpPr>
            <a:spLocks noChangeArrowheads="1"/>
          </p:cNvSpPr>
          <p:nvPr/>
        </p:nvSpPr>
        <p:spPr bwMode="auto">
          <a:xfrm>
            <a:off x="4926013" y="2703513"/>
            <a:ext cx="278447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400" b="1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THANKS </a:t>
            </a:r>
          </a:p>
          <a:p>
            <a:r>
              <a:rPr lang="en-US" altLang="zh-CN" sz="2400" b="1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FOR WATCHING</a:t>
            </a:r>
          </a:p>
        </p:txBody>
      </p:sp>
      <p:pic>
        <p:nvPicPr>
          <p:cNvPr id="20484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5732463" y="3878263"/>
            <a:ext cx="1033462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</p:bld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365</TotalTime>
  <Pages>0</Pages>
  <Words>275</Words>
  <Characters>0</Characters>
  <Application>Microsoft Office PowerPoint</Application>
  <DocSecurity>0</DocSecurity>
  <PresentationFormat>自定义</PresentationFormat>
  <Lines>0</Lines>
  <Paragraphs>68</Paragraphs>
  <Slides>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blank</vt:lpstr>
      <vt:lpstr>2_Default Design</vt:lpstr>
      <vt:lpstr>工作表</vt:lpstr>
      <vt:lpstr>Microsoft Excel Worksheet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Ling(YFPOIT)</dc:creator>
  <cp:lastModifiedBy>Yang YingJun(YFPOSAP)</cp:lastModifiedBy>
  <cp:revision>195</cp:revision>
  <dcterms:created xsi:type="dcterms:W3CDTF">2016-05-27T08:37:56Z</dcterms:created>
  <dcterms:modified xsi:type="dcterms:W3CDTF">2016-09-23T01:31:51Z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2052-8.1.0.3483</vt:lpwstr>
  </property>
</Properties>
</file>